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2" r:id="rId7"/>
    <p:sldId id="260" r:id="rId8"/>
    <p:sldId id="261" r:id="rId9"/>
    <p:sldId id="264" r:id="rId10"/>
    <p:sldId id="263" r:id="rId11"/>
    <p:sldId id="265"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294" y="4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IMAN\Desktop\tobacco%20stat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IMAN\Desktop\tobacco%20stats%20(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IMAN\Desktop\tobacco%20stats%20(2).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tobacco%20stat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tobacco%20stat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tobacco%20sta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0"/>
  <c:chart>
    <c:title>
      <c:layout/>
    </c:title>
    <c:plotArea>
      <c:layout>
        <c:manualLayout>
          <c:layoutTarget val="inner"/>
          <c:xMode val="edge"/>
          <c:yMode val="edge"/>
          <c:x val="3.773584905660389E-2"/>
          <c:y val="0.19223890441660851"/>
          <c:w val="0.93081761006289365"/>
          <c:h val="0.64297539570483975"/>
        </c:manualLayout>
      </c:layout>
      <c:barChart>
        <c:barDir val="col"/>
        <c:grouping val="clustered"/>
        <c:ser>
          <c:idx val="0"/>
          <c:order val="0"/>
          <c:tx>
            <c:strRef>
              <c:f>Labour!$C$33</c:f>
              <c:strCache>
                <c:ptCount val="1"/>
                <c:pt idx="0">
                  <c:v>Avg. Cost per bigha in $</c:v>
                </c:pt>
              </c:strCache>
            </c:strRef>
          </c:tx>
          <c:dLbls>
            <c:txPr>
              <a:bodyPr/>
              <a:lstStyle/>
              <a:p>
                <a:pPr>
                  <a:defRPr sz="1400"/>
                </a:pPr>
                <a:endParaRPr lang="en-US"/>
              </a:p>
            </c:txPr>
            <c:showVal val="1"/>
          </c:dLbls>
          <c:cat>
            <c:strRef>
              <c:f>Labour!$B$34:$B$36</c:f>
              <c:strCache>
                <c:ptCount val="3"/>
                <c:pt idx="0">
                  <c:v>Nursery Preparations</c:v>
                </c:pt>
                <c:pt idx="1">
                  <c:v>Farming Process</c:v>
                </c:pt>
                <c:pt idx="2">
                  <c:v>Processing of Tobacco</c:v>
                </c:pt>
              </c:strCache>
            </c:strRef>
          </c:cat>
          <c:val>
            <c:numRef>
              <c:f>Labour!$C$34:$C$36</c:f>
              <c:numCache>
                <c:formatCode>"$"#,##0.00</c:formatCode>
                <c:ptCount val="3"/>
                <c:pt idx="0">
                  <c:v>22.2</c:v>
                </c:pt>
                <c:pt idx="1">
                  <c:v>47.8</c:v>
                </c:pt>
                <c:pt idx="2">
                  <c:v>70.7</c:v>
                </c:pt>
              </c:numCache>
            </c:numRef>
          </c:val>
        </c:ser>
        <c:dLbls>
          <c:showVal val="1"/>
        </c:dLbls>
        <c:overlap val="-25"/>
        <c:axId val="36700544"/>
        <c:axId val="36702080"/>
      </c:barChart>
      <c:catAx>
        <c:axId val="36700544"/>
        <c:scaling>
          <c:orientation val="minMax"/>
        </c:scaling>
        <c:axPos val="b"/>
        <c:numFmt formatCode="General" sourceLinked="1"/>
        <c:majorTickMark val="none"/>
        <c:tickLblPos val="nextTo"/>
        <c:txPr>
          <a:bodyPr/>
          <a:lstStyle/>
          <a:p>
            <a:pPr>
              <a:defRPr sz="1100" b="1"/>
            </a:pPr>
            <a:endParaRPr lang="en-US"/>
          </a:p>
        </c:txPr>
        <c:crossAx val="36702080"/>
        <c:crosses val="autoZero"/>
        <c:auto val="1"/>
        <c:lblAlgn val="ctr"/>
        <c:lblOffset val="100"/>
      </c:catAx>
      <c:valAx>
        <c:axId val="36702080"/>
        <c:scaling>
          <c:orientation val="minMax"/>
        </c:scaling>
        <c:delete val="1"/>
        <c:axPos val="l"/>
        <c:numFmt formatCode="&quot;$&quot;#,##0.00" sourceLinked="1"/>
        <c:tickLblPos val="nextTo"/>
        <c:crossAx val="36700544"/>
        <c:crosses val="autoZero"/>
        <c:crossBetween val="between"/>
      </c:valAx>
    </c:plotArea>
    <c:legend>
      <c:legendPos val="t"/>
      <c:layout>
        <c:manualLayout>
          <c:xMode val="edge"/>
          <c:yMode val="edge"/>
          <c:x val="0.22028128559401794"/>
          <c:y val="0.13694459025955089"/>
          <c:w val="0.53428019610756206"/>
          <c:h val="6.266287547389908E-2"/>
        </c:manualLayout>
      </c:layout>
      <c:txPr>
        <a:bodyPr/>
        <a:lstStyle/>
        <a:p>
          <a:pPr>
            <a:defRPr sz="1400"/>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9"/>
  <c:chart>
    <c:title>
      <c:tx>
        <c:rich>
          <a:bodyPr/>
          <a:lstStyle/>
          <a:p>
            <a:pPr>
              <a:defRPr/>
            </a:pPr>
            <a:r>
              <a:rPr lang="en-US" dirty="0"/>
              <a:t>Average </a:t>
            </a:r>
            <a:r>
              <a:rPr lang="en-US" dirty="0" smtClean="0"/>
              <a:t>Selling</a:t>
            </a:r>
            <a:r>
              <a:rPr lang="en-US" baseline="0" dirty="0" smtClean="0"/>
              <a:t> Rates</a:t>
            </a:r>
            <a:endParaRPr lang="en-US" dirty="0"/>
          </a:p>
        </c:rich>
      </c:tx>
      <c:layout/>
    </c:title>
    <c:view3D>
      <c:depthPercent val="100"/>
      <c:rAngAx val="1"/>
    </c:view3D>
    <c:plotArea>
      <c:layout/>
      <c:bar3DChart>
        <c:barDir val="col"/>
        <c:grouping val="clustered"/>
        <c:ser>
          <c:idx val="0"/>
          <c:order val="0"/>
          <c:dLbls>
            <c:txPr>
              <a:bodyPr/>
              <a:lstStyle/>
              <a:p>
                <a:pPr>
                  <a:defRPr sz="1400" b="1"/>
                </a:pPr>
                <a:endParaRPr lang="en-US"/>
              </a:p>
            </c:txPr>
            <c:showVal val="1"/>
          </c:dLbls>
          <c:cat>
            <c:strRef>
              <c:f>'Production Stats'!$C$65:$C$68</c:f>
              <c:strCache>
                <c:ptCount val="4"/>
                <c:pt idx="0">
                  <c:v>Land Rentals</c:v>
                </c:pt>
                <c:pt idx="1">
                  <c:v>Leaf - Super</c:v>
                </c:pt>
                <c:pt idx="2">
                  <c:v>Leaf- Medium</c:v>
                </c:pt>
                <c:pt idx="3">
                  <c:v>Leaf - Impaired</c:v>
                </c:pt>
              </c:strCache>
            </c:strRef>
          </c:cat>
          <c:val>
            <c:numRef>
              <c:f>'Production Stats'!$D$65:$D$68</c:f>
              <c:numCache>
                <c:formatCode>"$"#,##0.00</c:formatCode>
                <c:ptCount val="4"/>
                <c:pt idx="0">
                  <c:v>876.21</c:v>
                </c:pt>
                <c:pt idx="1">
                  <c:v>1324.3799999999999</c:v>
                </c:pt>
                <c:pt idx="2">
                  <c:v>610.62</c:v>
                </c:pt>
                <c:pt idx="3">
                  <c:v>90</c:v>
                </c:pt>
              </c:numCache>
            </c:numRef>
          </c:val>
        </c:ser>
        <c:dLbls>
          <c:showVal val="1"/>
        </c:dLbls>
        <c:shape val="box"/>
        <c:axId val="36757888"/>
        <c:axId val="36759424"/>
        <c:axId val="0"/>
      </c:bar3DChart>
      <c:catAx>
        <c:axId val="36757888"/>
        <c:scaling>
          <c:orientation val="minMax"/>
        </c:scaling>
        <c:axPos val="b"/>
        <c:numFmt formatCode="General" sourceLinked="1"/>
        <c:majorTickMark val="none"/>
        <c:tickLblPos val="nextTo"/>
        <c:txPr>
          <a:bodyPr/>
          <a:lstStyle/>
          <a:p>
            <a:pPr>
              <a:defRPr b="1"/>
            </a:pPr>
            <a:endParaRPr lang="en-US"/>
          </a:p>
        </c:txPr>
        <c:crossAx val="36759424"/>
        <c:crosses val="autoZero"/>
        <c:auto val="1"/>
        <c:lblAlgn val="ctr"/>
        <c:lblOffset val="100"/>
      </c:catAx>
      <c:valAx>
        <c:axId val="36759424"/>
        <c:scaling>
          <c:orientation val="minMax"/>
        </c:scaling>
        <c:delete val="1"/>
        <c:axPos val="l"/>
        <c:numFmt formatCode="&quot;$&quot;#,##0.00" sourceLinked="1"/>
        <c:tickLblPos val="nextTo"/>
        <c:crossAx val="36757888"/>
        <c:crosses val="autoZero"/>
        <c:crossBetween val="between"/>
      </c:valAx>
      <c:spPr>
        <a:noFill/>
        <a:ln w="25400">
          <a:noFill/>
        </a:ln>
      </c:spPr>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barChart>
        <c:barDir val="col"/>
        <c:grouping val="clustered"/>
        <c:ser>
          <c:idx val="0"/>
          <c:order val="0"/>
          <c:dLbls>
            <c:dLbl>
              <c:idx val="0"/>
              <c:layout/>
              <c:tx>
                <c:rich>
                  <a:bodyPr/>
                  <a:lstStyle/>
                  <a:p>
                    <a:r>
                      <a:rPr lang="en-US" b="1"/>
                      <a:t>650 Kgs</a:t>
                    </a:r>
                  </a:p>
                </c:rich>
              </c:tx>
            </c:dLbl>
            <c:dLbl>
              <c:idx val="1"/>
              <c:layout/>
              <c:tx>
                <c:rich>
                  <a:bodyPr/>
                  <a:lstStyle/>
                  <a:p>
                    <a:r>
                      <a:rPr lang="en-US" b="1"/>
                      <a:t>251 </a:t>
                    </a:r>
                    <a:r>
                      <a:rPr lang="en-US" sz="1000" b="1" i="0" u="none" strike="noStrike" baseline="0"/>
                      <a:t>Kgs</a:t>
                    </a:r>
                    <a:endParaRPr lang="en-US" b="1"/>
                  </a:p>
                </c:rich>
              </c:tx>
            </c:dLbl>
            <c:dLbl>
              <c:idx val="2"/>
              <c:layout/>
              <c:tx>
                <c:rich>
                  <a:bodyPr/>
                  <a:lstStyle/>
                  <a:p>
                    <a:r>
                      <a:rPr lang="en-US" b="1"/>
                      <a:t>3000 </a:t>
                    </a:r>
                    <a:r>
                      <a:rPr lang="en-US" sz="1000" b="1" i="0" u="none" strike="noStrike" baseline="0"/>
                      <a:t>Kgs</a:t>
                    </a:r>
                    <a:endParaRPr lang="en-US" b="1"/>
                  </a:p>
                </c:rich>
              </c:tx>
            </c:dLbl>
            <c:txPr>
              <a:bodyPr/>
              <a:lstStyle/>
              <a:p>
                <a:pPr>
                  <a:defRPr b="1"/>
                </a:pPr>
                <a:endParaRPr lang="en-US"/>
              </a:p>
            </c:txPr>
            <c:showVal val="1"/>
          </c:dLbls>
          <c:cat>
            <c:strRef>
              <c:f>'Fertilizers Stats'!$C$63:$C$65</c:f>
              <c:strCache>
                <c:ptCount val="3"/>
                <c:pt idx="0">
                  <c:v>DAP</c:v>
                </c:pt>
                <c:pt idx="1">
                  <c:v>UREA</c:v>
                </c:pt>
                <c:pt idx="2">
                  <c:v>Manure</c:v>
                </c:pt>
              </c:strCache>
            </c:strRef>
          </c:cat>
          <c:val>
            <c:numRef>
              <c:f>'Fertilizers Stats'!$D$63:$D$65</c:f>
              <c:numCache>
                <c:formatCode>General</c:formatCode>
                <c:ptCount val="3"/>
                <c:pt idx="0">
                  <c:v>650</c:v>
                </c:pt>
                <c:pt idx="1">
                  <c:v>251</c:v>
                </c:pt>
                <c:pt idx="2">
                  <c:v>3000</c:v>
                </c:pt>
              </c:numCache>
            </c:numRef>
          </c:val>
        </c:ser>
        <c:ser>
          <c:idx val="1"/>
          <c:order val="1"/>
          <c:dLbls>
            <c:txPr>
              <a:bodyPr/>
              <a:lstStyle/>
              <a:p>
                <a:pPr>
                  <a:defRPr b="1"/>
                </a:pPr>
                <a:endParaRPr lang="en-US"/>
              </a:p>
            </c:txPr>
            <c:showVal val="1"/>
          </c:dLbls>
          <c:cat>
            <c:strRef>
              <c:f>'Fertilizers Stats'!$C$63:$C$65</c:f>
              <c:strCache>
                <c:ptCount val="3"/>
                <c:pt idx="0">
                  <c:v>DAP</c:v>
                </c:pt>
                <c:pt idx="1">
                  <c:v>UREA</c:v>
                </c:pt>
                <c:pt idx="2">
                  <c:v>Manure</c:v>
                </c:pt>
              </c:strCache>
            </c:strRef>
          </c:cat>
          <c:val>
            <c:numRef>
              <c:f>'Fertilizers Stats'!$E$63:$E$65</c:f>
              <c:numCache>
                <c:formatCode>"$"#,##0.00</c:formatCode>
                <c:ptCount val="3"/>
                <c:pt idx="0">
                  <c:v>260</c:v>
                </c:pt>
                <c:pt idx="1">
                  <c:v>40</c:v>
                </c:pt>
                <c:pt idx="2">
                  <c:v>32</c:v>
                </c:pt>
              </c:numCache>
            </c:numRef>
          </c:val>
        </c:ser>
        <c:dLbls>
          <c:showVal val="1"/>
        </c:dLbls>
        <c:gapWidth val="75"/>
        <c:axId val="37985664"/>
        <c:axId val="38003840"/>
      </c:barChart>
      <c:catAx>
        <c:axId val="37985664"/>
        <c:scaling>
          <c:orientation val="minMax"/>
        </c:scaling>
        <c:axPos val="b"/>
        <c:numFmt formatCode="General" sourceLinked="1"/>
        <c:majorTickMark val="none"/>
        <c:tickLblPos val="nextTo"/>
        <c:txPr>
          <a:bodyPr/>
          <a:lstStyle/>
          <a:p>
            <a:pPr>
              <a:defRPr b="1"/>
            </a:pPr>
            <a:endParaRPr lang="en-US"/>
          </a:p>
        </c:txPr>
        <c:crossAx val="38003840"/>
        <c:crosses val="autoZero"/>
        <c:auto val="1"/>
        <c:lblAlgn val="ctr"/>
        <c:lblOffset val="100"/>
      </c:catAx>
      <c:valAx>
        <c:axId val="38003840"/>
        <c:scaling>
          <c:orientation val="minMax"/>
        </c:scaling>
        <c:axPos val="l"/>
        <c:numFmt formatCode="General" sourceLinked="1"/>
        <c:majorTickMark val="none"/>
        <c:tickLblPos val="nextTo"/>
        <c:crossAx val="37985664"/>
        <c:crosses val="autoZero"/>
        <c:crossBetween val="between"/>
      </c:valAx>
    </c:plotArea>
    <c:legend>
      <c:legendPos val="b"/>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5"/>
  <c:chart>
    <c:view3D>
      <c:rotX val="30"/>
      <c:perspective val="30"/>
    </c:view3D>
    <c:plotArea>
      <c:layout>
        <c:manualLayout>
          <c:layoutTarget val="inner"/>
          <c:xMode val="edge"/>
          <c:yMode val="edge"/>
          <c:x val="9.3247715104794293E-2"/>
          <c:y val="0.12773949127918643"/>
          <c:w val="0.79393783324254275"/>
          <c:h val="0.76490837727852989"/>
        </c:manualLayout>
      </c:layout>
      <c:pie3DChart>
        <c:varyColors val="1"/>
        <c:ser>
          <c:idx val="0"/>
          <c:order val="0"/>
          <c:explosion val="25"/>
          <c:dLbls>
            <c:dLbl>
              <c:idx val="0"/>
              <c:layout>
                <c:manualLayout>
                  <c:x val="-2.734580052493444E-2"/>
                  <c:y val="-3.5793598716827094E-2"/>
                </c:manualLayout>
              </c:layout>
              <c:tx>
                <c:rich>
                  <a:bodyPr/>
                  <a:lstStyle/>
                  <a:p>
                    <a:r>
                      <a:rPr lang="en-US" sz="1200" b="1"/>
                      <a:t>Average Loans Taken Through Bank, $446</a:t>
                    </a:r>
                  </a:p>
                </c:rich>
              </c:tx>
              <c:dLblPos val="bestFit"/>
            </c:dLbl>
            <c:dLbl>
              <c:idx val="1"/>
              <c:layout/>
              <c:tx>
                <c:rich>
                  <a:bodyPr/>
                  <a:lstStyle/>
                  <a:p>
                    <a:r>
                      <a:rPr lang="en-US" sz="1200" b="1"/>
                      <a:t>Average Loans Taken Through Moneylenders$582.00</a:t>
                    </a:r>
                  </a:p>
                </c:rich>
              </c:tx>
              <c:dLblPos val="bestFit"/>
            </c:dLbl>
            <c:txPr>
              <a:bodyPr/>
              <a:lstStyle/>
              <a:p>
                <a:pPr>
                  <a:defRPr sz="1200"/>
                </a:pPr>
                <a:endParaRPr lang="en-US"/>
              </a:p>
            </c:txPr>
            <c:showVal val="1"/>
            <c:showCatName val="1"/>
            <c:showLeaderLines val="1"/>
          </c:dLbls>
          <c:cat>
            <c:multiLvlStrRef>
              <c:f>Loans!$F$61:$G$62</c:f>
              <c:multiLvlStrCache>
                <c:ptCount val="2"/>
                <c:lvl>
                  <c:pt idx="0">
                    <c:v>Bank</c:v>
                  </c:pt>
                  <c:pt idx="1">
                    <c:v>Moneylenders</c:v>
                  </c:pt>
                </c:lvl>
                <c:lvl>
                  <c:pt idx="0">
                    <c:v>Average Loans Taken Through</c:v>
                  </c:pt>
                </c:lvl>
              </c:multiLvlStrCache>
            </c:multiLvlStrRef>
          </c:cat>
          <c:val>
            <c:numRef>
              <c:f>Loans!$F$63:$G$63</c:f>
              <c:numCache>
                <c:formatCode>"$"#,##0.00</c:formatCode>
                <c:ptCount val="2"/>
                <c:pt idx="0">
                  <c:v>446</c:v>
                </c:pt>
                <c:pt idx="1">
                  <c:v>582</c:v>
                </c:pt>
              </c:numCache>
            </c:numRef>
          </c:val>
        </c:ser>
        <c:dLbls>
          <c:showVal val="1"/>
          <c:showCatName val="1"/>
        </c:dLbls>
      </c:pie3DChart>
      <c:spPr>
        <a:noFill/>
        <a:ln w="25400">
          <a:noFill/>
        </a:ln>
      </c:spPr>
    </c:plotArea>
    <c:plotVisOnly val="1"/>
    <c:dispBlanksAs val="zero"/>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explosion val="25"/>
          <c:dLbls>
            <c:dLbl>
              <c:idx val="0"/>
              <c:layout>
                <c:manualLayout>
                  <c:x val="1.3870516185476817E-2"/>
                  <c:y val="9.3452901720618251E-2"/>
                </c:manualLayout>
              </c:layout>
              <c:tx>
                <c:rich>
                  <a:bodyPr/>
                  <a:lstStyle/>
                  <a:p>
                    <a:pPr>
                      <a:defRPr sz="1400" b="1"/>
                    </a:pPr>
                    <a:r>
                      <a:rPr lang="en-US" sz="1400" b="1"/>
                      <a:t>Average Figures Expenses,</a:t>
                    </a:r>
                  </a:p>
                  <a:p>
                    <a:pPr>
                      <a:defRPr sz="1400" b="1"/>
                    </a:pPr>
                    <a:r>
                      <a:rPr lang="en-US" sz="1400" b="1"/>
                      <a:t> $1,654.29</a:t>
                    </a:r>
                  </a:p>
                </c:rich>
              </c:tx>
              <c:spPr/>
              <c:showVal val="1"/>
              <c:showCatName val="1"/>
            </c:dLbl>
            <c:dLbl>
              <c:idx val="1"/>
              <c:layout/>
              <c:tx>
                <c:rich>
                  <a:bodyPr/>
                  <a:lstStyle/>
                  <a:p>
                    <a:pPr>
                      <a:defRPr sz="1400" b="1"/>
                    </a:pPr>
                    <a:r>
                      <a:rPr lang="en-US" sz="1400" b="1" dirty="0"/>
                      <a:t>Average Figures Sales, </a:t>
                    </a:r>
                    <a:endParaRPr lang="en-US" sz="1400" b="1" dirty="0" smtClean="0"/>
                  </a:p>
                  <a:p>
                    <a:pPr>
                      <a:defRPr sz="1400" b="1"/>
                    </a:pPr>
                    <a:r>
                      <a:rPr lang="en-US" sz="1400" b="1" dirty="0" smtClean="0"/>
                      <a:t>$</a:t>
                    </a:r>
                    <a:r>
                      <a:rPr lang="en-US" sz="1400" b="1" dirty="0"/>
                      <a:t>2,372.0</a:t>
                    </a:r>
                  </a:p>
                </c:rich>
              </c:tx>
              <c:spPr/>
              <c:showVal val="1"/>
              <c:showCatName val="1"/>
            </c:dLbl>
            <c:dLbl>
              <c:idx val="2"/>
              <c:layout>
                <c:manualLayout>
                  <c:x val="-8.9263821860977061E-2"/>
                  <c:y val="2.1426285128993045E-2"/>
                </c:manualLayout>
              </c:layout>
              <c:tx>
                <c:rich>
                  <a:bodyPr/>
                  <a:lstStyle/>
                  <a:p>
                    <a:r>
                      <a:rPr lang="en-US" sz="1400" b="1" dirty="0"/>
                      <a:t>Average Figures </a:t>
                    </a:r>
                    <a:r>
                      <a:rPr lang="en-US" sz="1200" b="1" dirty="0"/>
                      <a:t>Profit/Loss, </a:t>
                    </a:r>
                  </a:p>
                  <a:p>
                    <a:r>
                      <a:rPr lang="en-US" sz="1400" b="1" dirty="0"/>
                      <a:t>$718.11</a:t>
                    </a:r>
                  </a:p>
                </c:rich>
              </c:tx>
              <c:showVal val="1"/>
              <c:showCatName val="1"/>
            </c:dLbl>
            <c:txPr>
              <a:bodyPr/>
              <a:lstStyle/>
              <a:p>
                <a:pPr>
                  <a:defRPr sz="1200"/>
                </a:pPr>
                <a:endParaRPr lang="en-US"/>
              </a:p>
            </c:txPr>
            <c:showVal val="1"/>
            <c:showCatName val="1"/>
            <c:showLeaderLines val="1"/>
          </c:dLbls>
          <c:cat>
            <c:multiLvlStrRef>
              <c:f>'[tobacco stats.xls]Revenue Generated'!$G$62:$I$63</c:f>
              <c:multiLvlStrCache>
                <c:ptCount val="3"/>
                <c:lvl>
                  <c:pt idx="0">
                    <c:v>Expenses</c:v>
                  </c:pt>
                  <c:pt idx="1">
                    <c:v>Sales</c:v>
                  </c:pt>
                  <c:pt idx="2">
                    <c:v>Profit/Loss</c:v>
                  </c:pt>
                </c:lvl>
                <c:lvl>
                  <c:pt idx="0">
                    <c:v>Average Figures</c:v>
                  </c:pt>
                </c:lvl>
              </c:multiLvlStrCache>
            </c:multiLvlStrRef>
          </c:cat>
          <c:val>
            <c:numRef>
              <c:f>'[tobacco stats.xls]Revenue Generated'!$G$64:$I$64</c:f>
              <c:numCache>
                <c:formatCode>"$"#,##0.00</c:formatCode>
                <c:ptCount val="3"/>
                <c:pt idx="0">
                  <c:v>1654.29</c:v>
                </c:pt>
                <c:pt idx="1">
                  <c:v>2372</c:v>
                </c:pt>
                <c:pt idx="2">
                  <c:v>718.11</c:v>
                </c:pt>
              </c:numCache>
            </c:numRef>
          </c:val>
        </c:ser>
        <c:dLbls>
          <c:showVal val="1"/>
          <c:showCatName val="1"/>
        </c:dLbls>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8"/>
  <c:chart>
    <c:title>
      <c:layout/>
    </c:title>
    <c:view3D>
      <c:rAngAx val="1"/>
    </c:view3D>
    <c:plotArea>
      <c:layout/>
      <c:bar3DChart>
        <c:barDir val="col"/>
        <c:grouping val="clustered"/>
        <c:ser>
          <c:idx val="0"/>
          <c:order val="0"/>
          <c:tx>
            <c:strRef>
              <c:f>'Revenue Generated'!$P$2</c:f>
              <c:strCache>
                <c:ptCount val="1"/>
                <c:pt idx="0">
                  <c:v>PROFIT/LOSS</c:v>
                </c:pt>
              </c:strCache>
            </c:strRef>
          </c:tx>
          <c:val>
            <c:numRef>
              <c:f>'Revenue Generated'!$P$3:$P$58</c:f>
              <c:numCache>
                <c:formatCode>"$"#,##0.00</c:formatCode>
                <c:ptCount val="56"/>
                <c:pt idx="0">
                  <c:v>1055</c:v>
                </c:pt>
                <c:pt idx="1">
                  <c:v>824.79999999999973</c:v>
                </c:pt>
                <c:pt idx="2">
                  <c:v>459</c:v>
                </c:pt>
                <c:pt idx="3">
                  <c:v>331.7999999999995</c:v>
                </c:pt>
                <c:pt idx="4">
                  <c:v>728.19999999999993</c:v>
                </c:pt>
                <c:pt idx="5">
                  <c:v>1069.5999999999999</c:v>
                </c:pt>
                <c:pt idx="6">
                  <c:v>1001.5999999999999</c:v>
                </c:pt>
                <c:pt idx="7">
                  <c:v>206</c:v>
                </c:pt>
                <c:pt idx="8">
                  <c:v>360.8</c:v>
                </c:pt>
                <c:pt idx="9">
                  <c:v>634.70000000000005</c:v>
                </c:pt>
                <c:pt idx="10">
                  <c:v>616</c:v>
                </c:pt>
                <c:pt idx="11">
                  <c:v>30.799999999999937</c:v>
                </c:pt>
                <c:pt idx="12">
                  <c:v>718</c:v>
                </c:pt>
                <c:pt idx="13">
                  <c:v>955.2</c:v>
                </c:pt>
                <c:pt idx="14">
                  <c:v>2304</c:v>
                </c:pt>
                <c:pt idx="15">
                  <c:v>860.39999999999941</c:v>
                </c:pt>
                <c:pt idx="16">
                  <c:v>50.800000000000004</c:v>
                </c:pt>
                <c:pt idx="17">
                  <c:v>717.8</c:v>
                </c:pt>
                <c:pt idx="18">
                  <c:v>713.8</c:v>
                </c:pt>
                <c:pt idx="19">
                  <c:v>1050.1999999999998</c:v>
                </c:pt>
                <c:pt idx="20">
                  <c:v>645.99999999999989</c:v>
                </c:pt>
                <c:pt idx="21">
                  <c:v>601.4</c:v>
                </c:pt>
                <c:pt idx="22">
                  <c:v>1300.4000000000001</c:v>
                </c:pt>
                <c:pt idx="23">
                  <c:v>1812.1999999999998</c:v>
                </c:pt>
                <c:pt idx="24">
                  <c:v>1300.7999999999997</c:v>
                </c:pt>
                <c:pt idx="25">
                  <c:v>251.60000000000002</c:v>
                </c:pt>
                <c:pt idx="26">
                  <c:v>2916</c:v>
                </c:pt>
                <c:pt idx="27">
                  <c:v>4904</c:v>
                </c:pt>
                <c:pt idx="28">
                  <c:v>3492</c:v>
                </c:pt>
                <c:pt idx="29">
                  <c:v>-988</c:v>
                </c:pt>
                <c:pt idx="30">
                  <c:v>1280</c:v>
                </c:pt>
                <c:pt idx="31">
                  <c:v>2210.4</c:v>
                </c:pt>
                <c:pt idx="32">
                  <c:v>444.99999999999955</c:v>
                </c:pt>
                <c:pt idx="33">
                  <c:v>3418.3999999999996</c:v>
                </c:pt>
                <c:pt idx="34">
                  <c:v>2156</c:v>
                </c:pt>
                <c:pt idx="35">
                  <c:v>-1312</c:v>
                </c:pt>
                <c:pt idx="36">
                  <c:v>-255</c:v>
                </c:pt>
                <c:pt idx="37">
                  <c:v>-212.4</c:v>
                </c:pt>
                <c:pt idx="38">
                  <c:v>-276</c:v>
                </c:pt>
                <c:pt idx="39">
                  <c:v>52.600000000000009</c:v>
                </c:pt>
                <c:pt idx="40">
                  <c:v>10.799999999999956</c:v>
                </c:pt>
                <c:pt idx="41">
                  <c:v>-1536.4</c:v>
                </c:pt>
                <c:pt idx="42">
                  <c:v>985.39999999999941</c:v>
                </c:pt>
                <c:pt idx="43">
                  <c:v>-84.599999999999923</c:v>
                </c:pt>
                <c:pt idx="44">
                  <c:v>-280.79999999999961</c:v>
                </c:pt>
                <c:pt idx="45">
                  <c:v>349.4</c:v>
                </c:pt>
                <c:pt idx="46">
                  <c:v>203.7</c:v>
                </c:pt>
                <c:pt idx="47">
                  <c:v>271.03999999999968</c:v>
                </c:pt>
                <c:pt idx="48">
                  <c:v>112.24000000000002</c:v>
                </c:pt>
                <c:pt idx="49">
                  <c:v>81.039999999999964</c:v>
                </c:pt>
                <c:pt idx="50">
                  <c:v>429.79999999999944</c:v>
                </c:pt>
                <c:pt idx="51">
                  <c:v>-389.15999999999985</c:v>
                </c:pt>
                <c:pt idx="52">
                  <c:v>731.24</c:v>
                </c:pt>
                <c:pt idx="53">
                  <c:v>-3.6000000000001382</c:v>
                </c:pt>
                <c:pt idx="54">
                  <c:v>100.59999999999992</c:v>
                </c:pt>
                <c:pt idx="55">
                  <c:v>801.79999999999973</c:v>
                </c:pt>
              </c:numCache>
            </c:numRef>
          </c:val>
        </c:ser>
        <c:gapWidth val="75"/>
        <c:shape val="box"/>
        <c:axId val="38148352"/>
        <c:axId val="38154240"/>
        <c:axId val="0"/>
      </c:bar3DChart>
      <c:catAx>
        <c:axId val="38148352"/>
        <c:scaling>
          <c:orientation val="minMax"/>
        </c:scaling>
        <c:axPos val="b"/>
        <c:majorTickMark val="none"/>
        <c:tickLblPos val="nextTo"/>
        <c:crossAx val="38154240"/>
        <c:crosses val="autoZero"/>
        <c:auto val="1"/>
        <c:lblAlgn val="ctr"/>
        <c:lblOffset val="100"/>
      </c:catAx>
      <c:valAx>
        <c:axId val="38154240"/>
        <c:scaling>
          <c:orientation val="minMax"/>
        </c:scaling>
        <c:axPos val="l"/>
        <c:majorGridlines/>
        <c:numFmt formatCode="&quot;$&quot;#,##0.00" sourceLinked="1"/>
        <c:majorTickMark val="none"/>
        <c:tickLblPos val="nextTo"/>
        <c:crossAx val="38148352"/>
        <c:crosses val="autoZero"/>
        <c:crossBetween val="between"/>
      </c:valAx>
    </c:plotArea>
    <c:legend>
      <c:legendPos val="b"/>
      <c:layout/>
    </c:legend>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0.30398</cdr:x>
      <cdr:y>0.02141</cdr:y>
    </cdr:from>
    <cdr:to>
      <cdr:x>0.75208</cdr:x>
      <cdr:y>0.19878</cdr:y>
    </cdr:to>
    <cdr:sp macro="" textlink="">
      <cdr:nvSpPr>
        <cdr:cNvPr id="2" name="TextBox 1"/>
        <cdr:cNvSpPr txBox="1"/>
      </cdr:nvSpPr>
      <cdr:spPr>
        <a:xfrm xmlns:a="http://schemas.openxmlformats.org/drawingml/2006/main">
          <a:off x="1381127" y="66675"/>
          <a:ext cx="2035908" cy="55244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b="1"/>
            <a:t>Average Loan Size</a:t>
          </a:r>
        </a:p>
      </cdr:txBody>
    </cdr:sp>
  </cdr:relSizeAnchor>
  <cdr:relSizeAnchor xmlns:cdr="http://schemas.openxmlformats.org/drawingml/2006/chartDrawing">
    <cdr:from>
      <cdr:x>0.2</cdr:x>
      <cdr:y>0.04167</cdr:y>
    </cdr:from>
    <cdr:to>
      <cdr:x>0.86875</cdr:x>
      <cdr:y>0.1875</cdr:y>
    </cdr:to>
    <cdr:sp macro="" textlink="">
      <cdr:nvSpPr>
        <cdr:cNvPr id="3" name="TextBox 2"/>
        <cdr:cNvSpPr txBox="1"/>
      </cdr:nvSpPr>
      <cdr:spPr>
        <a:xfrm xmlns:a="http://schemas.openxmlformats.org/drawingml/2006/main">
          <a:off x="914400" y="114300"/>
          <a:ext cx="3057525" cy="40005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E072C5-02BE-424E-9ED5-E8486709ABB7}" type="datetimeFigureOut">
              <a:rPr lang="en-US" smtClean="0"/>
              <a:pPr/>
              <a:t>12/6/2011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E072C5-02BE-424E-9ED5-E8486709ABB7}" type="datetimeFigureOut">
              <a:rPr lang="en-US" smtClean="0"/>
              <a:pPr/>
              <a:t>12/6/2011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E072C5-02BE-424E-9ED5-E8486709ABB7}" type="datetimeFigureOut">
              <a:rPr lang="en-US" smtClean="0"/>
              <a:pPr/>
              <a:t>12/6/2011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E072C5-02BE-424E-9ED5-E8486709ABB7}" type="datetimeFigureOut">
              <a:rPr lang="en-US" smtClean="0"/>
              <a:pPr/>
              <a:t>12/6/2011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E072C5-02BE-424E-9ED5-E8486709ABB7}" type="datetimeFigureOut">
              <a:rPr lang="en-US" smtClean="0"/>
              <a:pPr/>
              <a:t>12/6/2011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E072C5-02BE-424E-9ED5-E8486709ABB7}" type="datetimeFigureOut">
              <a:rPr lang="en-US" smtClean="0"/>
              <a:pPr/>
              <a:t>12/6/2011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E072C5-02BE-424E-9ED5-E8486709ABB7}" type="datetimeFigureOut">
              <a:rPr lang="en-US" smtClean="0"/>
              <a:pPr/>
              <a:t>12/6/2011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E072C5-02BE-424E-9ED5-E8486709ABB7}" type="datetimeFigureOut">
              <a:rPr lang="en-US" smtClean="0"/>
              <a:pPr/>
              <a:t>12/6/2011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072C5-02BE-424E-9ED5-E8486709ABB7}" type="datetimeFigureOut">
              <a:rPr lang="en-US" smtClean="0"/>
              <a:pPr/>
              <a:t>12/6/2011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072C5-02BE-424E-9ED5-E8486709ABB7}" type="datetimeFigureOut">
              <a:rPr lang="en-US" smtClean="0"/>
              <a:pPr/>
              <a:t>12/6/2011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072C5-02BE-424E-9ED5-E8486709ABB7}" type="datetimeFigureOut">
              <a:rPr lang="en-US" smtClean="0"/>
              <a:pPr/>
              <a:t>12/6/2011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1A808-787D-445F-BF05-5E384EC109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072C5-02BE-424E-9ED5-E8486709ABB7}" type="datetimeFigureOut">
              <a:rPr lang="en-US" smtClean="0"/>
              <a:pPr/>
              <a:t>12/6/2011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A1A808-787D-445F-BF05-5E384EC109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2.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chart" Target="../charts/chart3.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583362"/>
          </a:xfrm>
        </p:spPr>
        <p:txBody>
          <a:bodyPr>
            <a:normAutofit fontScale="90000"/>
          </a:bodyPr>
          <a:lstStyle/>
          <a:p>
            <a:r>
              <a:rPr lang="en-IN" sz="3200" b="1" dirty="0" smtClean="0"/>
              <a:t/>
            </a:r>
            <a:br>
              <a:rPr lang="en-IN" sz="3200" b="1" dirty="0" smtClean="0"/>
            </a:br>
            <a:r>
              <a:rPr lang="en-IN" sz="3200" b="1" dirty="0"/>
              <a:t/>
            </a:r>
            <a:br>
              <a:rPr lang="en-IN" sz="3200" b="1" dirty="0"/>
            </a:br>
            <a:r>
              <a:rPr lang="en-IN" sz="3200" b="1" dirty="0" smtClean="0"/>
              <a:t/>
            </a:r>
            <a:br>
              <a:rPr lang="en-IN" sz="3200" b="1" dirty="0" smtClean="0"/>
            </a:br>
            <a:r>
              <a:rPr lang="en-IN" sz="2700" b="1" dirty="0" smtClean="0"/>
              <a:t>Harvesting death</a:t>
            </a:r>
            <a:r>
              <a:rPr lang="en-IN" sz="2700" b="1" dirty="0"/>
              <a:t>: </a:t>
            </a:r>
            <a:r>
              <a:rPr lang="en-IN" sz="2700" b="1" dirty="0" smtClean="0"/>
              <a:t>Do </a:t>
            </a:r>
            <a:r>
              <a:rPr lang="en-IN" sz="2700" b="1" dirty="0"/>
              <a:t>tobacco growers need financial inclusion? </a:t>
            </a:r>
            <a:r>
              <a:rPr lang="en-IN" sz="2700" b="1" dirty="0" smtClean="0"/>
              <a:t/>
            </a:r>
            <a:br>
              <a:rPr lang="en-IN" sz="2700" b="1" dirty="0" smtClean="0"/>
            </a:br>
            <a:r>
              <a:rPr lang="en-IN" sz="2700" b="1" dirty="0" smtClean="0"/>
              <a:t>An </a:t>
            </a:r>
            <a:r>
              <a:rPr lang="en-IN" sz="2700" b="1" dirty="0"/>
              <a:t>analysis into the monetary problems and prospects enshrouding farmers harvesting tobacco in Basti District, </a:t>
            </a:r>
            <a:r>
              <a:rPr lang="en-IN" sz="2700" b="1" dirty="0" smtClean="0"/>
              <a:t>   </a:t>
            </a:r>
            <a:br>
              <a:rPr lang="en-IN" sz="2700" b="1" dirty="0" smtClean="0"/>
            </a:br>
            <a:r>
              <a:rPr lang="en-IN" sz="2700" b="1" dirty="0" smtClean="0"/>
              <a:t>Uttar Pradesh - India.</a:t>
            </a:r>
            <a:r>
              <a:rPr lang="en-IN" sz="2700" b="1" i="1" dirty="0" smtClean="0"/>
              <a:t/>
            </a:r>
            <a:br>
              <a:rPr lang="en-IN" sz="2700" b="1" i="1" dirty="0" smtClean="0"/>
            </a:br>
            <a:r>
              <a:rPr lang="en-IN" sz="2700" b="1" dirty="0" smtClean="0"/>
              <a:t/>
            </a:r>
            <a:br>
              <a:rPr lang="en-IN" sz="2700" b="1" dirty="0" smtClean="0"/>
            </a:br>
            <a:r>
              <a:rPr lang="en-IN" sz="2700" b="1" dirty="0" smtClean="0"/>
              <a:t> Dr. Syed Aiman Raza</a:t>
            </a:r>
            <a:br>
              <a:rPr lang="en-IN" sz="2700" b="1" dirty="0" smtClean="0"/>
            </a:br>
            <a:r>
              <a:rPr lang="en-IN" sz="2700" b="1" dirty="0" smtClean="0"/>
              <a:t>Assistant Professor</a:t>
            </a:r>
            <a:br>
              <a:rPr lang="en-IN" sz="2700" b="1" dirty="0" smtClean="0"/>
            </a:br>
            <a:r>
              <a:rPr lang="en-IN" sz="2700" b="1" dirty="0" smtClean="0"/>
              <a:t>Department of Anthropology</a:t>
            </a:r>
            <a:br>
              <a:rPr lang="en-IN" sz="2700" b="1" dirty="0" smtClean="0"/>
            </a:br>
            <a:r>
              <a:rPr lang="en-IN" sz="2700" b="1" dirty="0" smtClean="0"/>
              <a:t>Shia PG College</a:t>
            </a:r>
            <a:br>
              <a:rPr lang="en-IN" sz="2700" b="1" dirty="0" smtClean="0"/>
            </a:br>
            <a:r>
              <a:rPr lang="en-IN" sz="2700" b="1" dirty="0" smtClean="0"/>
              <a:t>Lucknow</a:t>
            </a:r>
            <a:br>
              <a:rPr lang="en-IN" sz="2700" b="1" dirty="0" smtClean="0"/>
            </a:br>
            <a:r>
              <a:rPr lang="en-IN" sz="2700" b="1" dirty="0" smtClean="0"/>
              <a:t>India</a:t>
            </a:r>
            <a:r>
              <a:rPr lang="en-IN" sz="3200" b="1" dirty="0" smtClean="0"/>
              <a:t/>
            </a:r>
            <a:br>
              <a:rPr lang="en-IN" sz="3200" b="1" dirty="0" smtClean="0"/>
            </a:br>
            <a:r>
              <a:rPr lang="en-IN" sz="3200" b="1" dirty="0"/>
              <a:t/>
            </a:r>
            <a:br>
              <a:rPr lang="en-IN" sz="3200" b="1" dirty="0"/>
            </a:br>
            <a:r>
              <a:rPr lang="en-IN" sz="3200" b="1" dirty="0" smtClean="0"/>
              <a:t/>
            </a:r>
            <a:br>
              <a:rPr lang="en-IN" sz="3200" b="1" dirty="0" smtClean="0"/>
            </a:br>
            <a:r>
              <a:rPr lang="en-US" sz="3200" dirty="0"/>
              <a:t/>
            </a:r>
            <a:br>
              <a:rPr lang="en-US" sz="3200" dirty="0"/>
            </a:b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nvGraphicFramePr>
        <p:xfrm>
          <a:off x="0" y="1143000"/>
          <a:ext cx="4724400" cy="3124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648200" y="1447800"/>
            <a:ext cx="4038600" cy="147732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dirty="0" smtClean="0"/>
              <a:t>The profit of farmers depends upon the quality, color and weight of the final product. Certain farmers have incurred losses due to pest infestation and price instability.</a:t>
            </a:r>
          </a:p>
        </p:txBody>
      </p:sp>
      <p:sp>
        <p:nvSpPr>
          <p:cNvPr id="7" name="TextBox 6"/>
          <p:cNvSpPr txBox="1"/>
          <p:nvPr/>
        </p:nvSpPr>
        <p:spPr>
          <a:xfrm>
            <a:off x="457200" y="4191000"/>
            <a:ext cx="2743200" cy="203132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dirty="0" smtClean="0"/>
              <a:t>In many cases the buyers were reluctant to pay the price decided before the harvest with the farmer as the crop did not achieve the color and quality after  curing process.</a:t>
            </a:r>
            <a:endParaRPr lang="en-US" dirty="0"/>
          </a:p>
        </p:txBody>
      </p:sp>
      <p:sp>
        <p:nvSpPr>
          <p:cNvPr id="9" name="Title 1"/>
          <p:cNvSpPr>
            <a:spLocks noGrp="1"/>
          </p:cNvSpPr>
          <p:nvPr>
            <p:ph type="title"/>
          </p:nvPr>
        </p:nvSpPr>
        <p:spPr>
          <a:xfrm>
            <a:off x="457200" y="274638"/>
            <a:ext cx="8229600" cy="563562"/>
          </a:xfrm>
        </p:spPr>
        <p:txBody>
          <a:bodyPr>
            <a:normAutofit fontScale="90000"/>
          </a:bodyPr>
          <a:lstStyle/>
          <a:p>
            <a:r>
              <a:rPr lang="en-US" dirty="0" smtClean="0"/>
              <a:t>Results</a:t>
            </a:r>
            <a:endParaRPr lang="en-US" dirty="0"/>
          </a:p>
        </p:txBody>
      </p:sp>
      <p:graphicFrame>
        <p:nvGraphicFramePr>
          <p:cNvPr id="8" name="Chart 7"/>
          <p:cNvGraphicFramePr/>
          <p:nvPr/>
        </p:nvGraphicFramePr>
        <p:xfrm>
          <a:off x="3429000" y="3429000"/>
          <a:ext cx="5715000" cy="2895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dirty="0" smtClean="0"/>
              <a:t>Conclusion</a:t>
            </a:r>
            <a:endParaRPr lang="en-US" sz="2800" dirty="0"/>
          </a:p>
        </p:txBody>
      </p:sp>
      <p:sp>
        <p:nvSpPr>
          <p:cNvPr id="3" name="Content Placeholder 2"/>
          <p:cNvSpPr>
            <a:spLocks noGrp="1"/>
          </p:cNvSpPr>
          <p:nvPr>
            <p:ph idx="1"/>
          </p:nvPr>
        </p:nvSpPr>
        <p:spPr>
          <a:xfrm>
            <a:off x="152400" y="1447800"/>
            <a:ext cx="8839200" cy="4678363"/>
          </a:xfrm>
        </p:spPr>
        <p:txBody>
          <a:bodyPr>
            <a:normAutofit/>
          </a:bodyPr>
          <a:lstStyle/>
          <a:p>
            <a:pPr algn="just"/>
            <a:r>
              <a:rPr lang="en-IN" sz="2800" dirty="0" smtClean="0"/>
              <a:t>Need for reshaping financial services for the smallholders, especially landless farmers</a:t>
            </a:r>
            <a:r>
              <a:rPr lang="en-US" sz="2800" dirty="0" smtClean="0"/>
              <a:t>.</a:t>
            </a:r>
          </a:p>
          <a:p>
            <a:pPr algn="just"/>
            <a:endParaRPr lang="en-US" sz="2800" dirty="0" smtClean="0"/>
          </a:p>
          <a:p>
            <a:r>
              <a:rPr lang="en-US" sz="2800" dirty="0" smtClean="0"/>
              <a:t>Adverse shocks often deplete already limited    assets remain an area of concern.</a:t>
            </a:r>
          </a:p>
          <a:p>
            <a:pPr>
              <a:buNone/>
            </a:pPr>
            <a:endParaRPr lang="en-US" sz="2800" dirty="0" smtClean="0"/>
          </a:p>
          <a:p>
            <a:r>
              <a:rPr lang="en-US" sz="2800" dirty="0" smtClean="0">
                <a:latin typeface="+mj-lt"/>
              </a:rPr>
              <a:t>Insurance can assist farmers in taking more risks in production and prevent shocks from depleting their assets.</a:t>
            </a:r>
          </a:p>
          <a:p>
            <a:endParaRPr lang="en-US"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74638"/>
          </a:xfrm>
        </p:spPr>
        <p:txBody>
          <a:bodyPr>
            <a:normAutofit fontScale="90000"/>
          </a:bodyPr>
          <a:lstStyle/>
          <a:p>
            <a:endParaRPr lang="en-US" dirty="0"/>
          </a:p>
        </p:txBody>
      </p:sp>
      <p:sp>
        <p:nvSpPr>
          <p:cNvPr id="3" name="Content Placeholder 2"/>
          <p:cNvSpPr>
            <a:spLocks noGrp="1"/>
          </p:cNvSpPr>
          <p:nvPr>
            <p:ph idx="1"/>
          </p:nvPr>
        </p:nvSpPr>
        <p:spPr/>
        <p:txBody>
          <a:bodyPr/>
          <a:lstStyle/>
          <a:p>
            <a:pPr algn="ctr">
              <a:buNone/>
            </a:pPr>
            <a:r>
              <a:rPr lang="en-US" dirty="0" smtClean="0"/>
              <a:t>Thanks to </a:t>
            </a:r>
            <a:r>
              <a:rPr lang="en-US" b="1" dirty="0" smtClean="0"/>
              <a:t>Prof. Bill Maurer </a:t>
            </a:r>
            <a:r>
              <a:rPr lang="en-US" dirty="0" smtClean="0"/>
              <a:t>for his insights and helpful inputs during the course of this fieldwork. </a:t>
            </a:r>
          </a:p>
          <a:p>
            <a:pPr algn="ctr">
              <a:buNone/>
            </a:pPr>
            <a:endParaRPr lang="en-US" dirty="0" smtClean="0"/>
          </a:p>
          <a:p>
            <a:pPr algn="ctr">
              <a:buNone/>
            </a:pPr>
            <a:r>
              <a:rPr lang="en-US" b="1" dirty="0" smtClean="0"/>
              <a:t>Thanks IMTFI!</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0"/>
            <a:ext cx="8839200" cy="68580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100" dirty="0" smtClean="0"/>
              <a:t>Introduction</a:t>
            </a:r>
            <a:r>
              <a:rPr lang="en-US" dirty="0" smtClean="0"/>
              <a:t/>
            </a:r>
            <a:br>
              <a:rPr lang="en-US" dirty="0" smtClean="0"/>
            </a:br>
            <a:r>
              <a:rPr lang="en-US" dirty="0" smtClean="0"/>
              <a:t/>
            </a:r>
            <a:br>
              <a:rPr lang="en-US" dirty="0" smtClean="0"/>
            </a:br>
            <a:r>
              <a:rPr lang="en-US" sz="2700" dirty="0" smtClean="0"/>
              <a:t>I</a:t>
            </a:r>
            <a:r>
              <a:rPr lang="en-US" sz="2600" dirty="0" smtClean="0"/>
              <a:t>n the 21st century, agriculture continues to be a fundamental instrument for sustainable development and poverty reduction.</a:t>
            </a:r>
            <a:br>
              <a:rPr lang="en-US" sz="2600" dirty="0" smtClean="0"/>
            </a:br>
            <a:r>
              <a:rPr lang="en-US" sz="2600" dirty="0" smtClean="0"/>
              <a:t/>
            </a:r>
            <a:br>
              <a:rPr lang="en-US" sz="2600" dirty="0" smtClean="0"/>
            </a:br>
            <a:r>
              <a:rPr lang="en-US" sz="2600" dirty="0" smtClean="0"/>
              <a:t>Transforming countries like India by far make up the largest portion of the agricultural world, with a rural population of 2.2 billion people and massive rural poverty (about 600 million rural people below the </a:t>
            </a:r>
            <a:br>
              <a:rPr lang="en-US" sz="2600" dirty="0" smtClean="0"/>
            </a:br>
            <a:r>
              <a:rPr lang="en-US" sz="2600" dirty="0" smtClean="0"/>
              <a:t>$1-a-day poverty line, half the world total) (World Bank, 2007). </a:t>
            </a:r>
            <a:br>
              <a:rPr lang="en-US" sz="2600" dirty="0" smtClean="0"/>
            </a:br>
            <a:r>
              <a:rPr lang="en-US" sz="2600" dirty="0" smtClean="0"/>
              <a:t/>
            </a:r>
            <a:br>
              <a:rPr lang="en-US" sz="2600" dirty="0" smtClean="0"/>
            </a:br>
            <a:r>
              <a:rPr lang="en-US" sz="2600" dirty="0" smtClean="0"/>
              <a:t>They </a:t>
            </a:r>
            <a:r>
              <a:rPr lang="en-IN" sz="2600" dirty="0" smtClean="0">
                <a:ea typeface="Times New Roman"/>
              </a:rPr>
              <a:t>also present a unique situation in which agriculture is often done by </a:t>
            </a:r>
            <a:r>
              <a:rPr lang="en-IN" sz="2600" b="1" dirty="0" smtClean="0">
                <a:ea typeface="Times New Roman"/>
              </a:rPr>
              <a:t>landless farmers</a:t>
            </a:r>
            <a:r>
              <a:rPr lang="en-IN" sz="2600" dirty="0" smtClean="0">
                <a:ea typeface="Times New Roman"/>
              </a:rPr>
              <a:t>.</a:t>
            </a:r>
            <a:r>
              <a:rPr lang="en-IN" sz="2600" dirty="0" smtClean="0"/>
              <a:t> These farmers often work for the landowners in exchange of a produce or money.</a:t>
            </a:r>
            <a:br>
              <a:rPr lang="en-IN" sz="2600" dirty="0" smtClean="0"/>
            </a:br>
            <a:r>
              <a:rPr lang="en-IN" sz="2600" dirty="0" smtClean="0">
                <a:ea typeface="Times New Roman"/>
              </a:rPr>
              <a:t/>
            </a:r>
            <a:br>
              <a:rPr lang="en-IN" sz="2600" dirty="0" smtClean="0">
                <a:ea typeface="Times New Roman"/>
              </a:rPr>
            </a:br>
            <a:r>
              <a:rPr lang="en-IN" sz="2400" dirty="0" smtClean="0"/>
              <a:t> They sometimes remain as </a:t>
            </a:r>
            <a:r>
              <a:rPr lang="en-IN" sz="2400" b="1" dirty="0" smtClean="0"/>
              <a:t>tenant </a:t>
            </a:r>
            <a:r>
              <a:rPr lang="en-IN" sz="2400" b="1" dirty="0" err="1" smtClean="0"/>
              <a:t>farmers,taking</a:t>
            </a:r>
            <a:r>
              <a:rPr lang="en-IN" sz="2400" b="1" dirty="0" smtClean="0"/>
              <a:t> up land on rent for a season </a:t>
            </a:r>
            <a:r>
              <a:rPr lang="en-IN" sz="2400" dirty="0" smtClean="0"/>
              <a:t>and tilling patches of arable </a:t>
            </a:r>
            <a:r>
              <a:rPr lang="en-IN" sz="2400" dirty="0" err="1" smtClean="0"/>
              <a:t>land,generating</a:t>
            </a:r>
            <a:r>
              <a:rPr lang="en-IN" sz="2400" dirty="0" smtClean="0"/>
              <a:t> enough produce that could suffice for their family.</a:t>
            </a:r>
            <a:r>
              <a:rPr lang="en-US" sz="2400" dirty="0" smtClean="0"/>
              <a:t/>
            </a:r>
            <a:br>
              <a:rPr lang="en-US" sz="2400" dirty="0" smtClean="0"/>
            </a:br>
            <a:r>
              <a:rPr lang="en-US" sz="2700" dirty="0" smtClean="0"/>
              <a:t/>
            </a:r>
            <a:br>
              <a:rPr lang="en-US" sz="2700" dirty="0" smtClean="0"/>
            </a:br>
            <a:r>
              <a:rPr lang="en-US" sz="2700" dirty="0" smtClean="0"/>
              <a:t> </a:t>
            </a: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Addresses Three Main Research Questions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IN" dirty="0" smtClean="0"/>
              <a:t>     This study tries to uncover how tobacco which generates huge incomes for multinational companies, is a cause of monetary misery for the farmers - that if a grower wants to have a future in tobacco, he should spend money for it. </a:t>
            </a:r>
          </a:p>
          <a:p>
            <a:pPr>
              <a:buNone/>
            </a:pPr>
            <a:endParaRPr lang="en-US" dirty="0" smtClean="0"/>
          </a:p>
          <a:p>
            <a:r>
              <a:rPr lang="en-IN" dirty="0" smtClean="0"/>
              <a:t>What are the financial problems and prospects for landless tenant farmers harvesting tobacco?</a:t>
            </a:r>
            <a:endParaRPr lang="en-US" dirty="0" smtClean="0"/>
          </a:p>
          <a:p>
            <a:pPr>
              <a:buNone/>
            </a:pPr>
            <a:r>
              <a:rPr lang="en-IN" dirty="0" smtClean="0"/>
              <a:t> </a:t>
            </a:r>
            <a:endParaRPr lang="en-US" dirty="0" smtClean="0"/>
          </a:p>
          <a:p>
            <a:r>
              <a:rPr lang="en-US" dirty="0" smtClean="0"/>
              <a:t>In absence of any collateral is the financial inclusion of small farmers possible, if they are willing to take cash intensive crops?</a:t>
            </a:r>
          </a:p>
          <a:p>
            <a:pPr>
              <a:buNone/>
            </a:pPr>
            <a:r>
              <a:rPr lang="en-IN" dirty="0" smtClean="0"/>
              <a:t> </a:t>
            </a:r>
            <a:endParaRPr lang="en-US" dirty="0" smtClean="0"/>
          </a:p>
          <a:p>
            <a:r>
              <a:rPr lang="en-US" dirty="0" smtClean="0"/>
              <a:t>Whether the prospects for improving the welfare of small farmers becoming worse and will the small farmers be able to take advantage of higher world prices through the expansion of their production?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dirty="0" smtClean="0"/>
              <a:t>Methodology</a:t>
            </a:r>
            <a:endParaRPr lang="en-US" sz="2400" dirty="0"/>
          </a:p>
        </p:txBody>
      </p:sp>
      <p:sp>
        <p:nvSpPr>
          <p:cNvPr id="3" name="Content Placeholder 2"/>
          <p:cNvSpPr>
            <a:spLocks noGrp="1"/>
          </p:cNvSpPr>
          <p:nvPr>
            <p:ph idx="1"/>
          </p:nvPr>
        </p:nvSpPr>
        <p:spPr>
          <a:xfrm>
            <a:off x="4038600" y="762000"/>
            <a:ext cx="5105400" cy="6096000"/>
          </a:xfrm>
        </p:spPr>
        <p:txBody>
          <a:bodyPr>
            <a:normAutofit/>
          </a:bodyPr>
          <a:lstStyle/>
          <a:p>
            <a:pPr algn="just"/>
            <a:r>
              <a:rPr lang="en-US" sz="2400" dirty="0" smtClean="0"/>
              <a:t>Fieldwork was conducted at </a:t>
            </a:r>
            <a:r>
              <a:rPr lang="en-IN" sz="2400" i="1" dirty="0" smtClean="0"/>
              <a:t>Sikandarpur </a:t>
            </a:r>
            <a:r>
              <a:rPr lang="en-IN" sz="2400" dirty="0" smtClean="0"/>
              <a:t>village in Basti district of Uttar Pradesh, India,</a:t>
            </a:r>
            <a:r>
              <a:rPr lang="en-IN" dirty="0" smtClean="0"/>
              <a:t> </a:t>
            </a:r>
            <a:r>
              <a:rPr lang="en-IN" sz="2400" dirty="0" smtClean="0"/>
              <a:t>amongst 56 households.</a:t>
            </a:r>
          </a:p>
          <a:p>
            <a:pPr algn="just"/>
            <a:r>
              <a:rPr lang="en-IN" sz="2400" dirty="0" smtClean="0"/>
              <a:t>Purposive sampling was done to select landless farmers cultivating tobacco.</a:t>
            </a:r>
          </a:p>
          <a:p>
            <a:pPr algn="just"/>
            <a:r>
              <a:rPr lang="en-IN" sz="2400" dirty="0" smtClean="0"/>
              <a:t> Structured interview schedule was used which included both closed and open ended questions.</a:t>
            </a:r>
          </a:p>
          <a:p>
            <a:pPr algn="just"/>
            <a:r>
              <a:rPr lang="en-IN" sz="2400" dirty="0" smtClean="0"/>
              <a:t>Case studies and group discussions were also taken from the respondents.</a:t>
            </a:r>
          </a:p>
          <a:p>
            <a:pPr algn="just"/>
            <a:r>
              <a:rPr lang="en-IN" sz="2400" dirty="0" smtClean="0"/>
              <a:t>Participant observation was the key technique in this whole study.</a:t>
            </a:r>
            <a:endParaRPr lang="en-US" sz="2400" dirty="0"/>
          </a:p>
        </p:txBody>
      </p:sp>
      <p:pic>
        <p:nvPicPr>
          <p:cNvPr id="1026" name="Picture 2" descr="C:\Users\AIMAN\Desktop\Untitled.jpg"/>
          <p:cNvPicPr>
            <a:picLocks noChangeAspect="1" noChangeArrowheads="1"/>
          </p:cNvPicPr>
          <p:nvPr/>
        </p:nvPicPr>
        <p:blipFill>
          <a:blip r:embed="rId2"/>
          <a:srcRect/>
          <a:stretch>
            <a:fillRect/>
          </a:stretch>
        </p:blipFill>
        <p:spPr bwMode="auto">
          <a:xfrm>
            <a:off x="0" y="1219200"/>
            <a:ext cx="3810000" cy="4114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dirty="0" smtClean="0"/>
              <a:t>Tobacco- a cash intensive crop</a:t>
            </a:r>
            <a:endParaRPr lang="en-US" sz="2400" dirty="0"/>
          </a:p>
        </p:txBody>
      </p:sp>
      <p:sp>
        <p:nvSpPr>
          <p:cNvPr id="3" name="Content Placeholder 2"/>
          <p:cNvSpPr>
            <a:spLocks noGrp="1"/>
          </p:cNvSpPr>
          <p:nvPr>
            <p:ph idx="1"/>
          </p:nvPr>
        </p:nvSpPr>
        <p:spPr>
          <a:xfrm>
            <a:off x="4800600" y="1219200"/>
            <a:ext cx="3886200" cy="5257800"/>
          </a:xfrm>
        </p:spPr>
        <p:txBody>
          <a:bodyPr>
            <a:normAutofit/>
          </a:bodyPr>
          <a:lstStyle/>
          <a:p>
            <a:r>
              <a:rPr lang="en-US" dirty="0" smtClean="0"/>
              <a:t>Farmers harvesting tobacco are in need of cash credit from time to time.</a:t>
            </a:r>
          </a:p>
          <a:p>
            <a:endParaRPr lang="en-US" dirty="0" smtClean="0"/>
          </a:p>
          <a:p>
            <a:r>
              <a:rPr lang="en-US" dirty="0" smtClean="0"/>
              <a:t>The following are the stages in which labor and cash input is required.</a:t>
            </a:r>
          </a:p>
          <a:p>
            <a:pPr>
              <a:buNone/>
            </a:pPr>
            <a:endParaRPr lang="en-US" dirty="0" smtClean="0"/>
          </a:p>
        </p:txBody>
      </p:sp>
      <p:sp>
        <p:nvSpPr>
          <p:cNvPr id="5" name="TextBox 4"/>
          <p:cNvSpPr txBox="1"/>
          <p:nvPr/>
        </p:nvSpPr>
        <p:spPr>
          <a:xfrm>
            <a:off x="457200" y="990600"/>
            <a:ext cx="4724400" cy="6463308"/>
          </a:xfrm>
          <a:prstGeom prst="rect">
            <a:avLst/>
          </a:prstGeom>
          <a:noFill/>
        </p:spPr>
        <p:txBody>
          <a:bodyPr wrap="square" rtlCol="0">
            <a:spAutoFit/>
          </a:bodyPr>
          <a:lstStyle/>
          <a:p>
            <a:r>
              <a:rPr lang="en-US" b="1" dirty="0" smtClean="0"/>
              <a:t>Preparation of Nursery</a:t>
            </a:r>
          </a:p>
          <a:p>
            <a:pPr>
              <a:buFont typeface="Arial" pitchFamily="34" charset="0"/>
              <a:buChar char="•"/>
            </a:pPr>
            <a:r>
              <a:rPr lang="en-US" dirty="0" smtClean="0"/>
              <a:t>Tilling in Nursery</a:t>
            </a:r>
          </a:p>
          <a:p>
            <a:pPr>
              <a:buFont typeface="Arial" pitchFamily="34" charset="0"/>
              <a:buChar char="•"/>
            </a:pPr>
            <a:r>
              <a:rPr lang="en-US" dirty="0" smtClean="0"/>
              <a:t> Sowing of seeds in Nursery</a:t>
            </a:r>
          </a:p>
          <a:p>
            <a:pPr>
              <a:buFont typeface="Arial" pitchFamily="34" charset="0"/>
              <a:buChar char="•"/>
            </a:pPr>
            <a:r>
              <a:rPr lang="en-US" dirty="0" smtClean="0"/>
              <a:t> Watering of Seeds in Nursery </a:t>
            </a:r>
          </a:p>
          <a:p>
            <a:pPr>
              <a:buFont typeface="Arial" pitchFamily="34" charset="0"/>
              <a:buChar char="•"/>
            </a:pPr>
            <a:r>
              <a:rPr lang="en-US" dirty="0" smtClean="0"/>
              <a:t>Plucking of Saplings </a:t>
            </a:r>
          </a:p>
          <a:p>
            <a:pPr>
              <a:buFont typeface="Arial" pitchFamily="34" charset="0"/>
              <a:buChar char="•"/>
            </a:pPr>
            <a:endParaRPr lang="en-US" dirty="0" smtClean="0"/>
          </a:p>
          <a:p>
            <a:r>
              <a:rPr lang="en-US" b="1" dirty="0" smtClean="0"/>
              <a:t>Preparation of Farm</a:t>
            </a:r>
          </a:p>
          <a:p>
            <a:pPr>
              <a:buFont typeface="Arial" pitchFamily="34" charset="0"/>
              <a:buChar char="•"/>
            </a:pPr>
            <a:r>
              <a:rPr lang="en-US" dirty="0" smtClean="0"/>
              <a:t>Tilling of Farm </a:t>
            </a:r>
          </a:p>
          <a:p>
            <a:pPr>
              <a:buFont typeface="Arial" pitchFamily="34" charset="0"/>
              <a:buChar char="•"/>
            </a:pPr>
            <a:r>
              <a:rPr lang="en-US" dirty="0" smtClean="0"/>
              <a:t>Sowing of Saplings </a:t>
            </a:r>
          </a:p>
          <a:p>
            <a:pPr>
              <a:buFont typeface="Arial" pitchFamily="34" charset="0"/>
              <a:buChar char="•"/>
            </a:pPr>
            <a:r>
              <a:rPr lang="en-US" dirty="0" smtClean="0"/>
              <a:t>Watering of Farm</a:t>
            </a:r>
          </a:p>
          <a:p>
            <a:pPr>
              <a:buFont typeface="Arial" pitchFamily="34" charset="0"/>
              <a:buChar char="•"/>
            </a:pPr>
            <a:r>
              <a:rPr lang="en-US" dirty="0" smtClean="0"/>
              <a:t> Fertilization </a:t>
            </a:r>
          </a:p>
          <a:p>
            <a:pPr>
              <a:buFont typeface="Arial" pitchFamily="34" charset="0"/>
              <a:buChar char="•"/>
            </a:pPr>
            <a:r>
              <a:rPr lang="en-US" dirty="0" smtClean="0"/>
              <a:t>Weeding </a:t>
            </a:r>
          </a:p>
          <a:p>
            <a:pPr>
              <a:buFont typeface="Arial" pitchFamily="34" charset="0"/>
              <a:buChar char="•"/>
            </a:pPr>
            <a:r>
              <a:rPr lang="en-US" dirty="0" smtClean="0"/>
              <a:t>Harvesting </a:t>
            </a:r>
          </a:p>
          <a:p>
            <a:pPr>
              <a:buFont typeface="Arial" pitchFamily="34" charset="0"/>
              <a:buChar char="•"/>
            </a:pPr>
            <a:endParaRPr lang="en-US" dirty="0" smtClean="0"/>
          </a:p>
          <a:p>
            <a:r>
              <a:rPr lang="en-US" b="1" dirty="0" smtClean="0"/>
              <a:t>Processing of Tobacco</a:t>
            </a:r>
            <a:r>
              <a:rPr lang="en-US" dirty="0" smtClean="0"/>
              <a:t> </a:t>
            </a:r>
          </a:p>
          <a:p>
            <a:pPr>
              <a:buFont typeface="Arial" pitchFamily="34" charset="0"/>
              <a:buChar char="•"/>
            </a:pPr>
            <a:r>
              <a:rPr lang="en-US" dirty="0" smtClean="0"/>
              <a:t>Reverse feeding </a:t>
            </a:r>
          </a:p>
          <a:p>
            <a:pPr>
              <a:buFont typeface="Arial" pitchFamily="34" charset="0"/>
              <a:buChar char="•"/>
            </a:pPr>
            <a:r>
              <a:rPr lang="en-US" dirty="0" smtClean="0"/>
              <a:t>Shredding of leaves  from the Stalk</a:t>
            </a:r>
          </a:p>
          <a:p>
            <a:pPr>
              <a:buFont typeface="Arial" pitchFamily="34" charset="0"/>
              <a:buChar char="•"/>
            </a:pPr>
            <a:r>
              <a:rPr lang="en-US" dirty="0" smtClean="0"/>
              <a:t>Stacking of Shredded leaves according to quality </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r>
              <a:rPr lang="en-US" sz="2800" dirty="0" err="1" smtClean="0"/>
              <a:t>Labour</a:t>
            </a:r>
            <a:r>
              <a:rPr lang="en-US" sz="2800" dirty="0" smtClean="0"/>
              <a:t> Input</a:t>
            </a:r>
            <a:endParaRPr lang="en-US" sz="2800" dirty="0"/>
          </a:p>
        </p:txBody>
      </p:sp>
      <p:sp>
        <p:nvSpPr>
          <p:cNvPr id="5" name="Content Placeholder 4"/>
          <p:cNvSpPr>
            <a:spLocks noGrp="1"/>
          </p:cNvSpPr>
          <p:nvPr>
            <p:ph sz="half" idx="2"/>
          </p:nvPr>
        </p:nvSpPr>
        <p:spPr>
          <a:xfrm>
            <a:off x="5181600" y="609600"/>
            <a:ext cx="3962400" cy="6248400"/>
          </a:xfrm>
        </p:spPr>
        <p:txBody>
          <a:bodyPr>
            <a:normAutofit fontScale="92500" lnSpcReduction="10000"/>
          </a:bodyPr>
          <a:lstStyle/>
          <a:p>
            <a:r>
              <a:rPr lang="en-US" dirty="0" smtClean="0"/>
              <a:t>Labor is needed at regular intervals starting from sowing of seeds to harvesting of tobacco leaves.</a:t>
            </a:r>
          </a:p>
          <a:p>
            <a:endParaRPr lang="en-US" dirty="0" smtClean="0"/>
          </a:p>
          <a:p>
            <a:r>
              <a:rPr lang="en-US" dirty="0" smtClean="0"/>
              <a:t>Once the leaves are harvested, labor input is again required during the processing of tobacco leaves. It is during this time when the leaves attain their color and quality, and this determines its rate in the market.</a:t>
            </a:r>
          </a:p>
          <a:p>
            <a:endParaRPr lang="en-US" dirty="0"/>
          </a:p>
        </p:txBody>
      </p:sp>
      <p:graphicFrame>
        <p:nvGraphicFramePr>
          <p:cNvPr id="6" name="Content Placeholder 5"/>
          <p:cNvGraphicFramePr>
            <a:graphicFrameLocks noGrp="1"/>
          </p:cNvGraphicFramePr>
          <p:nvPr>
            <p:ph sz="half" idx="1"/>
          </p:nvPr>
        </p:nvGraphicFramePr>
        <p:xfrm>
          <a:off x="457200" y="609601"/>
          <a:ext cx="4038600" cy="3352799"/>
        </p:xfrm>
        <a:graphic>
          <a:graphicData uri="http://schemas.openxmlformats.org/drawingml/2006/chart">
            <c:chart xmlns:c="http://schemas.openxmlformats.org/drawingml/2006/chart" xmlns:r="http://schemas.openxmlformats.org/officeDocument/2006/relationships" r:id="rId2"/>
          </a:graphicData>
        </a:graphic>
      </p:graphicFrame>
      <p:pic>
        <p:nvPicPr>
          <p:cNvPr id="2051" name="Picture 3" descr="D:\Aiman\Pictures\Tobacco\DSCF4330.JPG"/>
          <p:cNvPicPr>
            <a:picLocks noChangeAspect="1" noChangeArrowheads="1"/>
          </p:cNvPicPr>
          <p:nvPr/>
        </p:nvPicPr>
        <p:blipFill>
          <a:blip r:embed="rId3" cstate="print"/>
          <a:srcRect/>
          <a:stretch>
            <a:fillRect/>
          </a:stretch>
        </p:blipFill>
        <p:spPr bwMode="auto">
          <a:xfrm>
            <a:off x="304799" y="4114800"/>
            <a:ext cx="2528711" cy="2133600"/>
          </a:xfrm>
          <a:prstGeom prst="rect">
            <a:avLst/>
          </a:prstGeom>
          <a:noFill/>
        </p:spPr>
      </p:pic>
      <p:pic>
        <p:nvPicPr>
          <p:cNvPr id="2052" name="Picture 4" descr="D:\Aiman\Pictures\Tobacco\DSCF4328.JPG"/>
          <p:cNvPicPr>
            <a:picLocks noChangeAspect="1" noChangeArrowheads="1"/>
          </p:cNvPicPr>
          <p:nvPr/>
        </p:nvPicPr>
        <p:blipFill>
          <a:blip r:embed="rId4" cstate="print"/>
          <a:srcRect/>
          <a:stretch>
            <a:fillRect/>
          </a:stretch>
        </p:blipFill>
        <p:spPr bwMode="auto">
          <a:xfrm>
            <a:off x="2895600" y="4114800"/>
            <a:ext cx="2286000" cy="2133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200" dirty="0" smtClean="0"/>
              <a:t>Production</a:t>
            </a:r>
            <a:endParaRPr lang="en-US" sz="3200" dirty="0"/>
          </a:p>
        </p:txBody>
      </p:sp>
      <p:sp>
        <p:nvSpPr>
          <p:cNvPr id="6" name="Content Placeholder 5"/>
          <p:cNvSpPr>
            <a:spLocks noGrp="1"/>
          </p:cNvSpPr>
          <p:nvPr>
            <p:ph sz="half" idx="2"/>
          </p:nvPr>
        </p:nvSpPr>
        <p:spPr>
          <a:xfrm>
            <a:off x="4648200" y="914401"/>
            <a:ext cx="4038600" cy="5638800"/>
          </a:xfrm>
        </p:spPr>
        <p:txBody>
          <a:bodyPr>
            <a:normAutofit fontScale="85000" lnSpcReduction="20000"/>
          </a:bodyPr>
          <a:lstStyle/>
          <a:p>
            <a:r>
              <a:rPr lang="en-US" dirty="0" smtClean="0"/>
              <a:t>Land rentals vary according to the soil texture on which productivity depends.</a:t>
            </a:r>
          </a:p>
          <a:p>
            <a:endParaRPr lang="en-US" dirty="0" smtClean="0"/>
          </a:p>
          <a:p>
            <a:r>
              <a:rPr lang="en-US" dirty="0" smtClean="0"/>
              <a:t>Super leaf generates the highest selling price which is followed by medium and impaired leaf varieties.</a:t>
            </a:r>
          </a:p>
          <a:p>
            <a:endParaRPr lang="en-US" dirty="0" smtClean="0"/>
          </a:p>
          <a:p>
            <a:r>
              <a:rPr lang="en-US" dirty="0" smtClean="0"/>
              <a:t>The rates are determined by the color and growth the leaves have attained once the curing process is completed, hence environmental conditions rule supreme. </a:t>
            </a:r>
            <a:endParaRPr lang="en-US" dirty="0"/>
          </a:p>
        </p:txBody>
      </p:sp>
      <p:graphicFrame>
        <p:nvGraphicFramePr>
          <p:cNvPr id="8" name="Content Placeholder 7"/>
          <p:cNvGraphicFramePr>
            <a:graphicFrameLocks noGrp="1"/>
          </p:cNvGraphicFramePr>
          <p:nvPr>
            <p:ph sz="half" idx="1"/>
          </p:nvPr>
        </p:nvGraphicFramePr>
        <p:xfrm>
          <a:off x="533400" y="990600"/>
          <a:ext cx="4038600" cy="3505200"/>
        </p:xfrm>
        <a:graphic>
          <a:graphicData uri="http://schemas.openxmlformats.org/drawingml/2006/chart">
            <c:chart xmlns:c="http://schemas.openxmlformats.org/drawingml/2006/chart" xmlns:r="http://schemas.openxmlformats.org/officeDocument/2006/relationships" r:id="rId2"/>
          </a:graphicData>
        </a:graphic>
      </p:graphicFrame>
      <p:pic>
        <p:nvPicPr>
          <p:cNvPr id="1027" name="Picture 3" descr="D:\Aiman\Pictures\Tobacco\DSCF4341.JPG"/>
          <p:cNvPicPr>
            <a:picLocks noChangeAspect="1" noChangeArrowheads="1"/>
          </p:cNvPicPr>
          <p:nvPr/>
        </p:nvPicPr>
        <p:blipFill>
          <a:blip r:embed="rId3" cstate="print"/>
          <a:srcRect/>
          <a:stretch>
            <a:fillRect/>
          </a:stretch>
        </p:blipFill>
        <p:spPr bwMode="auto">
          <a:xfrm>
            <a:off x="228600" y="4419600"/>
            <a:ext cx="2209800" cy="2260600"/>
          </a:xfrm>
          <a:prstGeom prst="rect">
            <a:avLst/>
          </a:prstGeom>
          <a:noFill/>
        </p:spPr>
      </p:pic>
      <p:pic>
        <p:nvPicPr>
          <p:cNvPr id="1028" name="Picture 2" descr="C:\Users\AIMAN\Desktop\Faizabad\17092010004.jpg"/>
          <p:cNvPicPr>
            <a:picLocks noChangeAspect="1" noChangeArrowheads="1"/>
          </p:cNvPicPr>
          <p:nvPr/>
        </p:nvPicPr>
        <p:blipFill>
          <a:blip r:embed="rId4" cstate="print"/>
          <a:srcRect/>
          <a:stretch>
            <a:fillRect/>
          </a:stretch>
        </p:blipFill>
        <p:spPr bwMode="auto">
          <a:xfrm>
            <a:off x="2590800" y="4419600"/>
            <a:ext cx="20574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dirty="0" smtClean="0"/>
              <a:t>Fertilizer Input</a:t>
            </a:r>
            <a:endParaRPr lang="en-US" sz="2800" dirty="0"/>
          </a:p>
        </p:txBody>
      </p:sp>
      <p:sp>
        <p:nvSpPr>
          <p:cNvPr id="5" name="Content Placeholder 4"/>
          <p:cNvSpPr>
            <a:spLocks noGrp="1"/>
          </p:cNvSpPr>
          <p:nvPr>
            <p:ph sz="half" idx="2"/>
          </p:nvPr>
        </p:nvSpPr>
        <p:spPr/>
        <p:txBody>
          <a:bodyPr>
            <a:normAutofit fontScale="77500" lnSpcReduction="20000"/>
          </a:bodyPr>
          <a:lstStyle/>
          <a:p>
            <a:r>
              <a:rPr lang="en-US" dirty="0" smtClean="0"/>
              <a:t>Fertilizers like </a:t>
            </a:r>
            <a:r>
              <a:rPr lang="en-US" dirty="0" err="1" smtClean="0"/>
              <a:t>Diammonium</a:t>
            </a:r>
            <a:r>
              <a:rPr lang="en-US" dirty="0" smtClean="0"/>
              <a:t> phosphate [DAP],Urea and Organic manure/cow dung are widely used by the farmers.</a:t>
            </a:r>
          </a:p>
          <a:p>
            <a:endParaRPr lang="en-US" dirty="0" smtClean="0"/>
          </a:p>
          <a:p>
            <a:r>
              <a:rPr lang="en-US" dirty="0" smtClean="0"/>
              <a:t>The farmers often don’t use too much fertilizers for they fear that the landlord might evict them at any time after the harvest of tobacco, and use it for cultivating his own crops.</a:t>
            </a:r>
          </a:p>
          <a:p>
            <a:endParaRPr lang="en-US" dirty="0" smtClean="0"/>
          </a:p>
          <a:p>
            <a:r>
              <a:rPr lang="en-US" dirty="0" smtClean="0"/>
              <a:t>This sometimes has a negative impact on productivity.</a:t>
            </a:r>
            <a:endParaRPr lang="en-US" dirty="0"/>
          </a:p>
        </p:txBody>
      </p:sp>
      <p:graphicFrame>
        <p:nvGraphicFramePr>
          <p:cNvPr id="8" name="Content Placeholder 7"/>
          <p:cNvGraphicFramePr>
            <a:graphicFrameLocks noGrp="1"/>
          </p:cNvGraphicFramePr>
          <p:nvPr>
            <p:ph sz="half" idx="1"/>
          </p:nvPr>
        </p:nvGraphicFramePr>
        <p:xfrm>
          <a:off x="457200" y="1143001"/>
          <a:ext cx="4038600" cy="3505200"/>
        </p:xfrm>
        <a:graphic>
          <a:graphicData uri="http://schemas.openxmlformats.org/drawingml/2006/chart">
            <c:chart xmlns:c="http://schemas.openxmlformats.org/drawingml/2006/chart" xmlns:r="http://schemas.openxmlformats.org/officeDocument/2006/relationships" r:id="rId2"/>
          </a:graphicData>
        </a:graphic>
      </p:graphicFrame>
      <p:pic>
        <p:nvPicPr>
          <p:cNvPr id="2051" name="Picture 3" descr="D:\Aiman\Pictures\Tobacco\DSCF4316.JPG"/>
          <p:cNvPicPr>
            <a:picLocks noChangeAspect="1" noChangeArrowheads="1"/>
          </p:cNvPicPr>
          <p:nvPr/>
        </p:nvPicPr>
        <p:blipFill>
          <a:blip r:embed="rId3" cstate="print"/>
          <a:srcRect/>
          <a:stretch>
            <a:fillRect/>
          </a:stretch>
        </p:blipFill>
        <p:spPr bwMode="auto">
          <a:xfrm>
            <a:off x="127000" y="4724400"/>
            <a:ext cx="2413000" cy="1809750"/>
          </a:xfrm>
          <a:prstGeom prst="rect">
            <a:avLst/>
          </a:prstGeom>
          <a:noFill/>
        </p:spPr>
      </p:pic>
      <p:pic>
        <p:nvPicPr>
          <p:cNvPr id="2052" name="Picture 4" descr="D:\Aiman\Pictures\Tobacco\DSCF4321.JPG"/>
          <p:cNvPicPr>
            <a:picLocks noChangeAspect="1" noChangeArrowheads="1"/>
          </p:cNvPicPr>
          <p:nvPr/>
        </p:nvPicPr>
        <p:blipFill>
          <a:blip r:embed="rId4" cstate="print"/>
          <a:srcRect/>
          <a:stretch>
            <a:fillRect/>
          </a:stretch>
        </p:blipFill>
        <p:spPr bwMode="auto">
          <a:xfrm>
            <a:off x="2667000" y="4666673"/>
            <a:ext cx="1752600" cy="191192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457200"/>
            <a:ext cx="8229600" cy="457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Loans (Bank and Moneylenders)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TextBox 6"/>
          <p:cNvSpPr txBox="1"/>
          <p:nvPr/>
        </p:nvSpPr>
        <p:spPr>
          <a:xfrm>
            <a:off x="152400" y="1143000"/>
            <a:ext cx="3657600" cy="452431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buFont typeface="Arial" pitchFamily="34" charset="0"/>
              <a:buChar char="•"/>
            </a:pPr>
            <a:r>
              <a:rPr lang="en-US" dirty="0" smtClean="0"/>
              <a:t>The landless farmers tend to take loans from the </a:t>
            </a:r>
            <a:r>
              <a:rPr lang="en-IN" dirty="0" err="1" smtClean="0"/>
              <a:t>Purvanchal</a:t>
            </a:r>
            <a:r>
              <a:rPr lang="en-IN" dirty="0" smtClean="0"/>
              <a:t> </a:t>
            </a:r>
            <a:r>
              <a:rPr lang="en-IN" dirty="0" err="1" smtClean="0"/>
              <a:t>Gramin</a:t>
            </a:r>
            <a:r>
              <a:rPr lang="en-IN" dirty="0" smtClean="0"/>
              <a:t> Bank, which provides loans for cultivating tobacco with a limit of Rs 25000 at 11% per annum.</a:t>
            </a:r>
          </a:p>
          <a:p>
            <a:pPr>
              <a:buFont typeface="Arial" pitchFamily="34" charset="0"/>
              <a:buChar char="•"/>
            </a:pPr>
            <a:endParaRPr lang="en-IN" dirty="0" smtClean="0"/>
          </a:p>
          <a:p>
            <a:pPr>
              <a:buFont typeface="Arial" pitchFamily="34" charset="0"/>
              <a:buChar char="•"/>
            </a:pPr>
            <a:r>
              <a:rPr lang="en-IN" dirty="0" smtClean="0"/>
              <a:t>Incapacity to repay the loan debars the client from doing any further business with the Bank.</a:t>
            </a:r>
          </a:p>
          <a:p>
            <a:endParaRPr lang="en-IN" dirty="0" smtClean="0"/>
          </a:p>
          <a:p>
            <a:pPr>
              <a:buFont typeface="Arial" pitchFamily="34" charset="0"/>
              <a:buChar char="•"/>
            </a:pPr>
            <a:r>
              <a:rPr lang="en-IN" dirty="0" smtClean="0"/>
              <a:t>Moneylenders also form a source for borrowing money at </a:t>
            </a:r>
            <a:r>
              <a:rPr lang="en-IN" b="1" dirty="0" smtClean="0"/>
              <a:t>5% to 10% per month, depending upon the credibility of the client.</a:t>
            </a:r>
          </a:p>
          <a:p>
            <a:endParaRPr lang="en-IN" dirty="0" smtClean="0"/>
          </a:p>
          <a:p>
            <a:r>
              <a:rPr lang="en-IN" dirty="0" smtClean="0"/>
              <a:t> </a:t>
            </a:r>
            <a:endParaRPr lang="en-US" dirty="0"/>
          </a:p>
        </p:txBody>
      </p:sp>
      <p:graphicFrame>
        <p:nvGraphicFramePr>
          <p:cNvPr id="6" name="Chart 5"/>
          <p:cNvGraphicFramePr>
            <a:graphicFrameLocks/>
          </p:cNvGraphicFramePr>
          <p:nvPr/>
        </p:nvGraphicFramePr>
        <p:xfrm>
          <a:off x="4038600" y="1295400"/>
          <a:ext cx="51054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1591</TotalTime>
  <Words>607</Words>
  <Application>Microsoft Office PowerPoint</Application>
  <PresentationFormat>On-screen Show (4:3)</PresentationFormat>
  <Paragraphs>91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Harvesting death: Do tobacco growers need financial inclusion?  An analysis into the monetary problems and prospects enshrouding farmers harvesting tobacco in Basti District,     Uttar Pradesh - India.   Dr. Syed Aiman Raza Assistant Professor Department of Anthropology Shia PG College Lucknow India    </vt:lpstr>
      <vt:lpstr>          Introduction  In the 21st century, agriculture continues to be a fundamental instrument for sustainable development and poverty reduction.  Transforming countries like India by far make up the largest portion of the agricultural world, with a rural population of 2.2 billion people and massive rural poverty (about 600 million rural people below the  $1-a-day poverty line, half the world total) (World Bank, 2007).   They also present a unique situation in which agriculture is often done by landless farmers. These farmers often work for the landowners in exchange of a produce or money.   They sometimes remain as tenant farmers,taking up land on rent for a season and tilling patches of arable land,generating enough produce that could suffice for their family.            </vt:lpstr>
      <vt:lpstr>Research Addresses Three Main Research Questions</vt:lpstr>
      <vt:lpstr>Methodology</vt:lpstr>
      <vt:lpstr>Tobacco- a cash intensive crop</vt:lpstr>
      <vt:lpstr>Labour Input</vt:lpstr>
      <vt:lpstr>Production</vt:lpstr>
      <vt:lpstr>Fertilizer Input</vt:lpstr>
      <vt:lpstr>Slide 9</vt:lpstr>
      <vt:lpstr>Results</vt:lpstr>
      <vt:lpstr>Conclusion</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Harvesting death: do tobacco growers need financial inclusion? An analysis into the monetary problems and prospects enshrouding farmers harvesting tobacco in Basti District, Uttar Pradesh, India.   Dr.Syed Aiman Raza Assistant Professor Shia PG College Lucknow India</dc:title>
  <dc:creator>Aiman Raza</dc:creator>
  <cp:lastModifiedBy>Aiman Raza</cp:lastModifiedBy>
  <cp:revision>156</cp:revision>
  <dcterms:created xsi:type="dcterms:W3CDTF">2011-11-16T06:49:54Z</dcterms:created>
  <dcterms:modified xsi:type="dcterms:W3CDTF">2011-12-06T13:26:57Z</dcterms:modified>
</cp:coreProperties>
</file>