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30" r:id="rId2"/>
  </p:sldMasterIdLst>
  <p:notesMasterIdLst>
    <p:notesMasterId r:id="rId35"/>
  </p:notesMasterIdLst>
  <p:handoutMasterIdLst>
    <p:handoutMasterId r:id="rId36"/>
  </p:handoutMasterIdLst>
  <p:sldIdLst>
    <p:sldId id="670" r:id="rId3"/>
    <p:sldId id="688" r:id="rId4"/>
    <p:sldId id="690" r:id="rId5"/>
    <p:sldId id="689" r:id="rId6"/>
    <p:sldId id="685" r:id="rId7"/>
    <p:sldId id="717" r:id="rId8"/>
    <p:sldId id="618" r:id="rId9"/>
    <p:sldId id="619" r:id="rId10"/>
    <p:sldId id="725" r:id="rId11"/>
    <p:sldId id="723" r:id="rId12"/>
    <p:sldId id="724" r:id="rId13"/>
    <p:sldId id="722" r:id="rId14"/>
    <p:sldId id="729" r:id="rId15"/>
    <p:sldId id="730" r:id="rId16"/>
    <p:sldId id="716" r:id="rId17"/>
    <p:sldId id="702" r:id="rId18"/>
    <p:sldId id="705" r:id="rId19"/>
    <p:sldId id="703" r:id="rId20"/>
    <p:sldId id="711" r:id="rId21"/>
    <p:sldId id="706" r:id="rId22"/>
    <p:sldId id="712" r:id="rId23"/>
    <p:sldId id="707" r:id="rId24"/>
    <p:sldId id="713" r:id="rId25"/>
    <p:sldId id="710" r:id="rId26"/>
    <p:sldId id="714" r:id="rId27"/>
    <p:sldId id="709" r:id="rId28"/>
    <p:sldId id="715" r:id="rId29"/>
    <p:sldId id="708" r:id="rId30"/>
    <p:sldId id="731" r:id="rId31"/>
    <p:sldId id="733" r:id="rId32"/>
    <p:sldId id="637" r:id="rId33"/>
    <p:sldId id="663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009900"/>
    <a:srgbClr val="3469D2"/>
    <a:srgbClr val="FFFFFF"/>
    <a:srgbClr val="9BBB59"/>
    <a:srgbClr val="7F7F7F"/>
    <a:srgbClr val="800080"/>
    <a:srgbClr val="A20000"/>
    <a:srgbClr val="33CC33"/>
    <a:srgbClr val="FFFFCC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84959" autoAdjust="0"/>
  </p:normalViewPr>
  <p:slideViewPr>
    <p:cSldViewPr>
      <p:cViewPr>
        <p:scale>
          <a:sx n="55" d="100"/>
          <a:sy n="55" d="100"/>
        </p:scale>
        <p:origin x="-91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98"/>
    </p:cViewPr>
  </p:sorterViewPr>
  <p:notesViewPr>
    <p:cSldViewPr>
      <p:cViewPr varScale="1">
        <p:scale>
          <a:sx n="55" d="100"/>
          <a:sy n="55" d="100"/>
        </p:scale>
        <p:origin x="-2658" y="-90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ra05\Dropbox\MICRA%20dropbox\IMTFI\presentation\IMTFI%20ppt%20ref%20(louie%20edits)%20Nov%2022,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PH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PH"/>
              <a:t>Savings portfolio of the  five (5) TAP clients 
(Before &amp; After)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3383780009150371E-2"/>
          <c:y val="0.13930551098766816"/>
          <c:w val="0.90718690553589054"/>
          <c:h val="0.70371064474933753"/>
        </c:manualLayout>
      </c:layout>
      <c:barChart>
        <c:barDir val="col"/>
        <c:grouping val="clustered"/>
        <c:ser>
          <c:idx val="0"/>
          <c:order val="0"/>
          <c:tx>
            <c:strRef>
              <c:f>savings!$B$4</c:f>
              <c:strCache>
                <c:ptCount val="1"/>
                <c:pt idx="0">
                  <c:v>ROSCA/ paluwagan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savings!$C$4:$L$4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0.1864280387770326</c:v>
                </c:pt>
                <c:pt idx="5">
                  <c:v>0.37439161362785561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savings!$B$5</c:f>
              <c:strCache>
                <c:ptCount val="1"/>
                <c:pt idx="0">
                  <c:v>Mandatory (Text-a-payment)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savings!$C$5:$L$5</c:f>
              <c:numCache>
                <c:formatCode>0%</c:formatCode>
                <c:ptCount val="10"/>
                <c:pt idx="0">
                  <c:v>0.21098311503866191</c:v>
                </c:pt>
                <c:pt idx="1">
                  <c:v>0.36329531812725091</c:v>
                </c:pt>
                <c:pt idx="2">
                  <c:v>7.0723414490155234E-2</c:v>
                </c:pt>
                <c:pt idx="3">
                  <c:v>0.10859518859518871</c:v>
                </c:pt>
                <c:pt idx="4">
                  <c:v>0.63040641312453505</c:v>
                </c:pt>
                <c:pt idx="5">
                  <c:v>0.25084238113066343</c:v>
                </c:pt>
                <c:pt idx="6">
                  <c:v>0.25059435841418687</c:v>
                </c:pt>
                <c:pt idx="7">
                  <c:v>0.62473008296397425</c:v>
                </c:pt>
                <c:pt idx="8">
                  <c:v>0.31347382245836081</c:v>
                </c:pt>
                <c:pt idx="9">
                  <c:v>0.42689574277237285</c:v>
                </c:pt>
              </c:numCache>
            </c:numRef>
          </c:val>
        </c:ser>
        <c:ser>
          <c:idx val="2"/>
          <c:order val="2"/>
          <c:tx>
            <c:strRef>
              <c:f>savings!$B$6</c:f>
              <c:strCache>
                <c:ptCount val="1"/>
                <c:pt idx="0">
                  <c:v>Voluntary (Text-a-payment)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savings!$C$6:$L$6</c:f>
              <c:numCache>
                <c:formatCode>0%</c:formatCode>
                <c:ptCount val="10"/>
                <c:pt idx="0">
                  <c:v>0</c:v>
                </c:pt>
                <c:pt idx="1">
                  <c:v>3.6464585834333742E-2</c:v>
                </c:pt>
                <c:pt idx="2">
                  <c:v>0</c:v>
                </c:pt>
                <c:pt idx="3">
                  <c:v>4.0392040392040531E-4</c:v>
                </c:pt>
                <c:pt idx="4">
                  <c:v>0</c:v>
                </c:pt>
                <c:pt idx="5">
                  <c:v>6.9262448521153173E-3</c:v>
                </c:pt>
                <c:pt idx="6">
                  <c:v>8.0704234402107486E-2</c:v>
                </c:pt>
                <c:pt idx="7">
                  <c:v>0.22923059438572588</c:v>
                </c:pt>
                <c:pt idx="8">
                  <c:v>0</c:v>
                </c:pt>
                <c:pt idx="9">
                  <c:v>5.5613054578072176E-2</c:v>
                </c:pt>
              </c:numCache>
            </c:numRef>
          </c:val>
        </c:ser>
        <c:ser>
          <c:idx val="3"/>
          <c:order val="3"/>
          <c:tx>
            <c:strRef>
              <c:f>savings!$B$7</c:f>
              <c:strCache>
                <c:ptCount val="1"/>
                <c:pt idx="0">
                  <c:v>Bank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savings!$C$7:$L$7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0.27331664279701368</c:v>
                </c:pt>
                <c:pt idx="3">
                  <c:v>0.35640035640035639</c:v>
                </c:pt>
                <c:pt idx="4">
                  <c:v>0</c:v>
                </c:pt>
                <c:pt idx="5">
                  <c:v>0</c:v>
                </c:pt>
                <c:pt idx="6">
                  <c:v>5.4616719141553846E-3</c:v>
                </c:pt>
                <c:pt idx="7">
                  <c:v>9.6601886578020491E-3</c:v>
                </c:pt>
                <c:pt idx="8">
                  <c:v>0.2984896424094089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savings!$B$8</c:f>
              <c:strCache>
                <c:ptCount val="1"/>
                <c:pt idx="0">
                  <c:v>At home (piggy bank, wallet, mattress)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savings!$C$8:$L$8</c:f>
              <c:numCache>
                <c:formatCode>0%</c:formatCode>
                <c:ptCount val="10"/>
                <c:pt idx="0">
                  <c:v>0.23670506548840173</c:v>
                </c:pt>
                <c:pt idx="1">
                  <c:v>0.22509003601440603</c:v>
                </c:pt>
                <c:pt idx="2">
                  <c:v>0</c:v>
                </c:pt>
                <c:pt idx="3">
                  <c:v>0</c:v>
                </c:pt>
                <c:pt idx="4">
                  <c:v>2.6565995525727148E-2</c:v>
                </c:pt>
                <c:pt idx="5">
                  <c:v>5.3350804941969351E-2</c:v>
                </c:pt>
                <c:pt idx="6">
                  <c:v>2.0690098310094454E-2</c:v>
                </c:pt>
                <c:pt idx="7">
                  <c:v>4.5459711330833145E-2</c:v>
                </c:pt>
                <c:pt idx="8">
                  <c:v>2.9848964240940839E-2</c:v>
                </c:pt>
                <c:pt idx="9">
                  <c:v>0.10349824052991118</c:v>
                </c:pt>
              </c:numCache>
            </c:numRef>
          </c:val>
        </c:ser>
        <c:ser>
          <c:idx val="5"/>
          <c:order val="5"/>
          <c:tx>
            <c:strRef>
              <c:f>savings!$B$9</c:f>
              <c:strCache>
                <c:ptCount val="1"/>
                <c:pt idx="0">
                  <c:v>E-money (G-Cash)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savings!$C$9:$L$9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savings!$B$10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savings!$C$10:$L$10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0.3279799713564171</c:v>
                </c:pt>
                <c:pt idx="3">
                  <c:v>0.17820017820017819</c:v>
                </c:pt>
                <c:pt idx="4">
                  <c:v>0.15659955257270736</c:v>
                </c:pt>
                <c:pt idx="5">
                  <c:v>0.31448895544739852</c:v>
                </c:pt>
                <c:pt idx="6">
                  <c:v>0</c:v>
                </c:pt>
                <c:pt idx="7">
                  <c:v>0</c:v>
                </c:pt>
                <c:pt idx="8">
                  <c:v>0.3581875708912905</c:v>
                </c:pt>
                <c:pt idx="9">
                  <c:v>0.4139929621196452</c:v>
                </c:pt>
              </c:numCache>
            </c:numRef>
          </c:val>
        </c:ser>
        <c:ser>
          <c:idx val="7"/>
          <c:order val="7"/>
          <c:tx>
            <c:strRef>
              <c:f>savings!$B$11</c:f>
              <c:strCache>
                <c:ptCount val="1"/>
                <c:pt idx="0">
                  <c:v>Credit (in-kind or cash)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Val val="1"/>
          </c:dLbls>
          <c:cat>
            <c:strRef>
              <c:f>savings!$C$2:$L$2</c:f>
              <c:strCache>
                <c:ptCount val="10"/>
                <c:pt idx="0">
                  <c:v>Deres (before)</c:v>
                </c:pt>
                <c:pt idx="1">
                  <c:v>Deres (after)</c:v>
                </c:pt>
                <c:pt idx="2">
                  <c:v>Susette (before)</c:v>
                </c:pt>
                <c:pt idx="3">
                  <c:v>Susette (after)</c:v>
                </c:pt>
                <c:pt idx="4">
                  <c:v>Ivy (before)</c:v>
                </c:pt>
                <c:pt idx="5">
                  <c:v>Ivy (after)</c:v>
                </c:pt>
                <c:pt idx="6">
                  <c:v>Teresita (before)</c:v>
                </c:pt>
                <c:pt idx="7">
                  <c:v>Teresita (after)</c:v>
                </c:pt>
                <c:pt idx="8">
                  <c:v>Imelda (before)</c:v>
                </c:pt>
                <c:pt idx="9">
                  <c:v>Imelda (after)</c:v>
                </c:pt>
              </c:strCache>
            </c:strRef>
          </c:cat>
          <c:val>
            <c:numRef>
              <c:f>savings!$C$11:$L$11</c:f>
              <c:numCache>
                <c:formatCode>0%</c:formatCode>
                <c:ptCount val="10"/>
                <c:pt idx="0">
                  <c:v>0.5523118194729365</c:v>
                </c:pt>
                <c:pt idx="1">
                  <c:v>0.37515006002401013</c:v>
                </c:pt>
                <c:pt idx="2">
                  <c:v>0.3279799713564171</c:v>
                </c:pt>
                <c:pt idx="3">
                  <c:v>0.35640035640035639</c:v>
                </c:pt>
                <c:pt idx="4">
                  <c:v>0</c:v>
                </c:pt>
                <c:pt idx="5">
                  <c:v>0</c:v>
                </c:pt>
                <c:pt idx="6">
                  <c:v>0.64254963695945688</c:v>
                </c:pt>
                <c:pt idx="7">
                  <c:v>9.0919422661666291E-2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gapWidth val="75"/>
        <c:overlap val="40"/>
        <c:axId val="312487936"/>
        <c:axId val="312489472"/>
      </c:barChart>
      <c:catAx>
        <c:axId val="3124879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 Narrow" pitchFamily="34" charset="0"/>
                <a:ea typeface="Arial"/>
                <a:cs typeface="Arial"/>
              </a:defRPr>
            </a:pPr>
            <a:endParaRPr lang="en-US"/>
          </a:p>
        </c:txPr>
        <c:crossAx val="312489472"/>
        <c:crosses val="autoZero"/>
        <c:auto val="1"/>
        <c:lblAlgn val="ctr"/>
        <c:lblOffset val="100"/>
        <c:tickLblSkip val="1"/>
        <c:tickMarkSkip val="1"/>
      </c:catAx>
      <c:valAx>
        <c:axId val="312489472"/>
        <c:scaling>
          <c:orientation val="minMax"/>
          <c:max val="1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248793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865858952759888"/>
          <c:y val="0.16127931743627094"/>
          <c:w val="0.82266665073542589"/>
          <c:h val="0.1773201234752523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9EBC1-C178-48F2-8E8A-9568E5D190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E154337F-148F-40B2-9250-E46EF71C59A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PH" b="1" dirty="0">
            <a:solidFill>
              <a:srgbClr val="C00000"/>
            </a:solidFill>
          </a:endParaRPr>
        </a:p>
      </dgm:t>
    </dgm:pt>
    <dgm:pt modelId="{CC3ABF2D-4A20-4AB5-B6F6-DBF373FC6B89}" type="parTrans" cxnId="{7F6D45B1-4D2E-47BD-9233-C36BE12ACAFC}">
      <dgm:prSet/>
      <dgm:spPr/>
      <dgm:t>
        <a:bodyPr/>
        <a:lstStyle/>
        <a:p>
          <a:endParaRPr lang="en-PH"/>
        </a:p>
      </dgm:t>
    </dgm:pt>
    <dgm:pt modelId="{A7B1516F-C8CA-4B60-8CFB-C4622317DB04}" type="sibTrans" cxnId="{7F6D45B1-4D2E-47BD-9233-C36BE12ACAFC}">
      <dgm:prSet/>
      <dgm:spPr/>
      <dgm:t>
        <a:bodyPr/>
        <a:lstStyle/>
        <a:p>
          <a:endParaRPr lang="en-PH"/>
        </a:p>
      </dgm:t>
    </dgm:pt>
    <dgm:pt modelId="{6A59620A-6DAF-4E57-8FE5-F0853EEBBB4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PH" dirty="0" smtClean="0"/>
            <a:t> </a:t>
          </a:r>
          <a:endParaRPr lang="en-PH" dirty="0"/>
        </a:p>
      </dgm:t>
    </dgm:pt>
    <dgm:pt modelId="{881AC2C5-EEEA-4794-AA33-2C9819E1F7CB}" type="parTrans" cxnId="{E419A852-AF83-4C09-A691-251C6609F553}">
      <dgm:prSet/>
      <dgm:spPr/>
      <dgm:t>
        <a:bodyPr/>
        <a:lstStyle/>
        <a:p>
          <a:endParaRPr lang="en-PH"/>
        </a:p>
      </dgm:t>
    </dgm:pt>
    <dgm:pt modelId="{9221E158-D6C9-4B9B-A754-5536CEDB6664}" type="sibTrans" cxnId="{E419A852-AF83-4C09-A691-251C6609F553}">
      <dgm:prSet/>
      <dgm:spPr/>
      <dgm:t>
        <a:bodyPr/>
        <a:lstStyle/>
        <a:p>
          <a:endParaRPr lang="en-PH"/>
        </a:p>
      </dgm:t>
    </dgm:pt>
    <dgm:pt modelId="{49D6A00D-AFD5-4F15-90EA-ED37468EAB36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PH" dirty="0"/>
        </a:p>
      </dgm:t>
    </dgm:pt>
    <dgm:pt modelId="{04BFFA95-01BE-4805-A1E2-53832EC1FC4C}" type="parTrans" cxnId="{5548CDBC-C134-43B5-A500-3853D045462A}">
      <dgm:prSet/>
      <dgm:spPr/>
      <dgm:t>
        <a:bodyPr/>
        <a:lstStyle/>
        <a:p>
          <a:endParaRPr lang="en-PH"/>
        </a:p>
      </dgm:t>
    </dgm:pt>
    <dgm:pt modelId="{41AA1996-D0C2-4BAE-A184-D7EB70AB74A0}" type="sibTrans" cxnId="{5548CDBC-C134-43B5-A500-3853D045462A}">
      <dgm:prSet/>
      <dgm:spPr/>
      <dgm:t>
        <a:bodyPr/>
        <a:lstStyle/>
        <a:p>
          <a:endParaRPr lang="en-PH"/>
        </a:p>
      </dgm:t>
    </dgm:pt>
    <dgm:pt modelId="{04D475AA-0FA3-48A4-B611-4F38E55F5DA5}">
      <dgm:prSet phldrT="[Text]" custT="1"/>
      <dgm:spPr/>
      <dgm:t>
        <a:bodyPr/>
        <a:lstStyle/>
        <a:p>
          <a:r>
            <a:rPr lang="en-US" sz="1800" dirty="0" smtClean="0"/>
            <a:t>Q. If you are poor but already have access to formal savings, credit and mobile money, will you have confidence to use mobile money for other purposes? For saving? </a:t>
          </a:r>
          <a:endParaRPr lang="en-US" sz="1800" dirty="0" smtClean="0"/>
        </a:p>
      </dgm:t>
    </dgm:pt>
    <dgm:pt modelId="{BDBC8381-F816-4987-8735-26DD9D0E28AD}" type="sibTrans" cxnId="{BDB4E285-094F-4DD9-8802-67AE681405B7}">
      <dgm:prSet/>
      <dgm:spPr/>
      <dgm:t>
        <a:bodyPr/>
        <a:lstStyle/>
        <a:p>
          <a:endParaRPr lang="en-PH"/>
        </a:p>
      </dgm:t>
    </dgm:pt>
    <dgm:pt modelId="{4C5FAE3D-1FEA-4876-B2B9-6D3D19F37674}" type="parTrans" cxnId="{BDB4E285-094F-4DD9-8802-67AE681405B7}">
      <dgm:prSet/>
      <dgm:spPr/>
      <dgm:t>
        <a:bodyPr/>
        <a:lstStyle/>
        <a:p>
          <a:endParaRPr lang="en-PH"/>
        </a:p>
      </dgm:t>
    </dgm:pt>
    <dgm:pt modelId="{40069674-2D54-4AEF-AB09-D19E5815E52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PH" dirty="0"/>
        </a:p>
      </dgm:t>
    </dgm:pt>
    <dgm:pt modelId="{34E46FCE-E846-4C57-9FD8-2282E66C063D}" type="parTrans" cxnId="{042C2E42-C6C7-41E1-B8E7-62D28D7769B3}">
      <dgm:prSet/>
      <dgm:spPr/>
      <dgm:t>
        <a:bodyPr/>
        <a:lstStyle/>
        <a:p>
          <a:endParaRPr lang="en-PH"/>
        </a:p>
      </dgm:t>
    </dgm:pt>
    <dgm:pt modelId="{49D8ADB6-50FF-4F4B-8F9D-0890B92C0260}" type="sibTrans" cxnId="{042C2E42-C6C7-41E1-B8E7-62D28D7769B3}">
      <dgm:prSet/>
      <dgm:spPr/>
      <dgm:t>
        <a:bodyPr/>
        <a:lstStyle/>
        <a:p>
          <a:endParaRPr lang="en-PH"/>
        </a:p>
      </dgm:t>
    </dgm:pt>
    <dgm:pt modelId="{F94C0ECE-45BE-41E7-A9F7-F701EF147B62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PH" dirty="0"/>
        </a:p>
      </dgm:t>
    </dgm:pt>
    <dgm:pt modelId="{48B5909D-260F-4F1B-AF44-DA22C017097A}" type="sibTrans" cxnId="{9CB0F940-E830-4357-815E-019A3CA6DC9F}">
      <dgm:prSet/>
      <dgm:spPr/>
      <dgm:t>
        <a:bodyPr/>
        <a:lstStyle/>
        <a:p>
          <a:endParaRPr lang="en-PH"/>
        </a:p>
      </dgm:t>
    </dgm:pt>
    <dgm:pt modelId="{8B93F344-9695-4AE1-9CDA-954E5136579F}" type="parTrans" cxnId="{9CB0F940-E830-4357-815E-019A3CA6DC9F}">
      <dgm:prSet/>
      <dgm:spPr/>
      <dgm:t>
        <a:bodyPr/>
        <a:lstStyle/>
        <a:p>
          <a:endParaRPr lang="en-PH"/>
        </a:p>
      </dgm:t>
    </dgm:pt>
    <dgm:pt modelId="{D51CB8BC-EC53-42C7-A85E-883ED004B5EF}" type="pres">
      <dgm:prSet presAssocID="{5859EBC1-C178-48F2-8E8A-9568E5D190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AB0A8FD5-C19E-4E70-BD92-CAA215E701CB}" type="pres">
      <dgm:prSet presAssocID="{04D475AA-0FA3-48A4-B611-4F38E55F5DA5}" presName="centerShape" presStyleLbl="node0" presStyleIdx="0" presStyleCnt="1" custScaleX="145290" custScaleY="129670" custLinFactNeighborX="-1421" custLinFactNeighborY="-4950"/>
      <dgm:spPr/>
      <dgm:t>
        <a:bodyPr/>
        <a:lstStyle/>
        <a:p>
          <a:endParaRPr lang="en-PH"/>
        </a:p>
      </dgm:t>
    </dgm:pt>
    <dgm:pt modelId="{D261B097-72AB-49CF-AB48-6AC5F37852E1}" type="pres">
      <dgm:prSet presAssocID="{E154337F-148F-40B2-9250-E46EF71C59AF}" presName="node" presStyleLbl="node1" presStyleIdx="0" presStyleCnt="5" custScaleX="136089" custScaleY="130575" custRadScaleRad="120247" custRadScaleInc="108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5885946-F4C8-48A2-91E8-7635944E6CCC}" type="pres">
      <dgm:prSet presAssocID="{E154337F-148F-40B2-9250-E46EF71C59AF}" presName="dummy" presStyleCnt="0"/>
      <dgm:spPr/>
    </dgm:pt>
    <dgm:pt modelId="{6C98B102-1B71-4B5C-AB8B-94D8AFCD3956}" type="pres">
      <dgm:prSet presAssocID="{A7B1516F-C8CA-4B60-8CFB-C4622317DB04}" presName="sibTrans" presStyleLbl="sibTrans2D1" presStyleIdx="0" presStyleCnt="5"/>
      <dgm:spPr/>
      <dgm:t>
        <a:bodyPr/>
        <a:lstStyle/>
        <a:p>
          <a:endParaRPr lang="en-PH"/>
        </a:p>
      </dgm:t>
    </dgm:pt>
    <dgm:pt modelId="{5F08127B-81FE-4FE8-91DD-7BC059B7E51F}" type="pres">
      <dgm:prSet presAssocID="{6A59620A-6DAF-4E57-8FE5-F0853EEBBB49}" presName="node" presStyleLbl="node1" presStyleIdx="1" presStyleCnt="5" custScaleX="136089" custScaleY="134979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0B22CEB-EB03-4D1E-B1CA-148328B24AF0}" type="pres">
      <dgm:prSet presAssocID="{6A59620A-6DAF-4E57-8FE5-F0853EEBBB49}" presName="dummy" presStyleCnt="0"/>
      <dgm:spPr/>
    </dgm:pt>
    <dgm:pt modelId="{97D83B91-25CD-4896-A330-697E48794858}" type="pres">
      <dgm:prSet presAssocID="{9221E158-D6C9-4B9B-A754-5536CEDB6664}" presName="sibTrans" presStyleLbl="sibTrans2D1" presStyleIdx="1" presStyleCnt="5"/>
      <dgm:spPr/>
      <dgm:t>
        <a:bodyPr/>
        <a:lstStyle/>
        <a:p>
          <a:endParaRPr lang="en-PH"/>
        </a:p>
      </dgm:t>
    </dgm:pt>
    <dgm:pt modelId="{48E8A272-F182-4228-B8E8-E8781525B6C5}" type="pres">
      <dgm:prSet presAssocID="{40069674-2D54-4AEF-AB09-D19E5815E52F}" presName="node" presStyleLbl="node1" presStyleIdx="2" presStyleCnt="5" custScaleX="115115" custScaleY="74434" custRadScaleRad="92319" custRadScaleInc="2985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B292C1D-D6F8-4B1C-B295-54326810D364}" type="pres">
      <dgm:prSet presAssocID="{40069674-2D54-4AEF-AB09-D19E5815E52F}" presName="dummy" presStyleCnt="0"/>
      <dgm:spPr/>
    </dgm:pt>
    <dgm:pt modelId="{A0A93F7E-C2E7-4B8E-8172-2175BACF511B}" type="pres">
      <dgm:prSet presAssocID="{49D8ADB6-50FF-4F4B-8F9D-0890B92C0260}" presName="sibTrans" presStyleLbl="sibTrans2D1" presStyleIdx="2" presStyleCnt="5"/>
      <dgm:spPr/>
    </dgm:pt>
    <dgm:pt modelId="{9F599C6D-5D7A-48D7-BD15-8EB9B6452FB8}" type="pres">
      <dgm:prSet presAssocID="{F94C0ECE-45BE-41E7-A9F7-F701EF147B62}" presName="node" presStyleLbl="node1" presStyleIdx="3" presStyleCnt="5" custRadScaleRad="94323" custRadScaleInc="2079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4299BF4-550C-428C-9DD0-78CC47E43FEA}" type="pres">
      <dgm:prSet presAssocID="{F94C0ECE-45BE-41E7-A9F7-F701EF147B62}" presName="dummy" presStyleCnt="0"/>
      <dgm:spPr/>
    </dgm:pt>
    <dgm:pt modelId="{7FF31421-0F71-4E1C-A154-D2732BC45CCE}" type="pres">
      <dgm:prSet presAssocID="{48B5909D-260F-4F1B-AF44-DA22C017097A}" presName="sibTrans" presStyleLbl="sibTrans2D1" presStyleIdx="3" presStyleCnt="5"/>
      <dgm:spPr/>
    </dgm:pt>
    <dgm:pt modelId="{EDD9C249-F2CC-44FF-ADF7-C5DA787FD0E8}" type="pres">
      <dgm:prSet presAssocID="{49D6A00D-AFD5-4F15-90EA-ED37468EAB36}" presName="node" presStyleLbl="node1" presStyleIdx="4" presStyleCnt="5" custScaleX="119336" custScaleY="12944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63E6503-6D06-4B71-BEEF-7966469672C4}" type="pres">
      <dgm:prSet presAssocID="{49D6A00D-AFD5-4F15-90EA-ED37468EAB36}" presName="dummy" presStyleCnt="0"/>
      <dgm:spPr/>
    </dgm:pt>
    <dgm:pt modelId="{4672DF67-291F-4CCA-95B9-A70AF292AF45}" type="pres">
      <dgm:prSet presAssocID="{41AA1996-D0C2-4BAE-A184-D7EB70AB74A0}" presName="sibTrans" presStyleLbl="sibTrans2D1" presStyleIdx="4" presStyleCnt="5"/>
      <dgm:spPr/>
      <dgm:t>
        <a:bodyPr/>
        <a:lstStyle/>
        <a:p>
          <a:endParaRPr lang="en-PH"/>
        </a:p>
      </dgm:t>
    </dgm:pt>
  </dgm:ptLst>
  <dgm:cxnLst>
    <dgm:cxn modelId="{7C460C7C-9FEE-428A-A1ED-BA55ECE29E1B}" type="presOf" srcId="{5859EBC1-C178-48F2-8E8A-9568E5D190B9}" destId="{D51CB8BC-EC53-42C7-A85E-883ED004B5EF}" srcOrd="0" destOrd="0" presId="urn:microsoft.com/office/officeart/2005/8/layout/radial6"/>
    <dgm:cxn modelId="{BDB4E285-094F-4DD9-8802-67AE681405B7}" srcId="{5859EBC1-C178-48F2-8E8A-9568E5D190B9}" destId="{04D475AA-0FA3-48A4-B611-4F38E55F5DA5}" srcOrd="0" destOrd="0" parTransId="{4C5FAE3D-1FEA-4876-B2B9-6D3D19F37674}" sibTransId="{BDBC8381-F816-4987-8735-26DD9D0E28AD}"/>
    <dgm:cxn modelId="{32A8FF46-D37D-4024-88F3-86911C979CA1}" type="presOf" srcId="{F94C0ECE-45BE-41E7-A9F7-F701EF147B62}" destId="{9F599C6D-5D7A-48D7-BD15-8EB9B6452FB8}" srcOrd="0" destOrd="0" presId="urn:microsoft.com/office/officeart/2005/8/layout/radial6"/>
    <dgm:cxn modelId="{46997FF1-9E0C-4840-961A-92B4960D3C34}" type="presOf" srcId="{41AA1996-D0C2-4BAE-A184-D7EB70AB74A0}" destId="{4672DF67-291F-4CCA-95B9-A70AF292AF45}" srcOrd="0" destOrd="0" presId="urn:microsoft.com/office/officeart/2005/8/layout/radial6"/>
    <dgm:cxn modelId="{5548CDBC-C134-43B5-A500-3853D045462A}" srcId="{04D475AA-0FA3-48A4-B611-4F38E55F5DA5}" destId="{49D6A00D-AFD5-4F15-90EA-ED37468EAB36}" srcOrd="4" destOrd="0" parTransId="{04BFFA95-01BE-4805-A1E2-53832EC1FC4C}" sibTransId="{41AA1996-D0C2-4BAE-A184-D7EB70AB74A0}"/>
    <dgm:cxn modelId="{66E8E8FD-2C90-40FF-A9D1-808BE5084A2E}" type="presOf" srcId="{9221E158-D6C9-4B9B-A754-5536CEDB6664}" destId="{97D83B91-25CD-4896-A330-697E48794858}" srcOrd="0" destOrd="0" presId="urn:microsoft.com/office/officeart/2005/8/layout/radial6"/>
    <dgm:cxn modelId="{9CB0F940-E830-4357-815E-019A3CA6DC9F}" srcId="{04D475AA-0FA3-48A4-B611-4F38E55F5DA5}" destId="{F94C0ECE-45BE-41E7-A9F7-F701EF147B62}" srcOrd="3" destOrd="0" parTransId="{8B93F344-9695-4AE1-9CDA-954E5136579F}" sibTransId="{48B5909D-260F-4F1B-AF44-DA22C017097A}"/>
    <dgm:cxn modelId="{C7B8D717-F0B0-445D-8E31-1F1C3A7E24F9}" type="presOf" srcId="{6A59620A-6DAF-4E57-8FE5-F0853EEBBB49}" destId="{5F08127B-81FE-4FE8-91DD-7BC059B7E51F}" srcOrd="0" destOrd="0" presId="urn:microsoft.com/office/officeart/2005/8/layout/radial6"/>
    <dgm:cxn modelId="{9520F872-E9D3-4236-B1DF-6545AC505DB9}" type="presOf" srcId="{A7B1516F-C8CA-4B60-8CFB-C4622317DB04}" destId="{6C98B102-1B71-4B5C-AB8B-94D8AFCD3956}" srcOrd="0" destOrd="0" presId="urn:microsoft.com/office/officeart/2005/8/layout/radial6"/>
    <dgm:cxn modelId="{691F6720-6A09-481E-8B9C-B7D05222A5F3}" type="presOf" srcId="{49D8ADB6-50FF-4F4B-8F9D-0890B92C0260}" destId="{A0A93F7E-C2E7-4B8E-8172-2175BACF511B}" srcOrd="0" destOrd="0" presId="urn:microsoft.com/office/officeart/2005/8/layout/radial6"/>
    <dgm:cxn modelId="{53CBA6E2-C3B3-431F-8BA6-BE7DD923E23B}" type="presOf" srcId="{E154337F-148F-40B2-9250-E46EF71C59AF}" destId="{D261B097-72AB-49CF-AB48-6AC5F37852E1}" srcOrd="0" destOrd="0" presId="urn:microsoft.com/office/officeart/2005/8/layout/radial6"/>
    <dgm:cxn modelId="{7F6D45B1-4D2E-47BD-9233-C36BE12ACAFC}" srcId="{04D475AA-0FA3-48A4-B611-4F38E55F5DA5}" destId="{E154337F-148F-40B2-9250-E46EF71C59AF}" srcOrd="0" destOrd="0" parTransId="{CC3ABF2D-4A20-4AB5-B6F6-DBF373FC6B89}" sibTransId="{A7B1516F-C8CA-4B60-8CFB-C4622317DB04}"/>
    <dgm:cxn modelId="{042C2E42-C6C7-41E1-B8E7-62D28D7769B3}" srcId="{04D475AA-0FA3-48A4-B611-4F38E55F5DA5}" destId="{40069674-2D54-4AEF-AB09-D19E5815E52F}" srcOrd="2" destOrd="0" parTransId="{34E46FCE-E846-4C57-9FD8-2282E66C063D}" sibTransId="{49D8ADB6-50FF-4F4B-8F9D-0890B92C0260}"/>
    <dgm:cxn modelId="{CFBFF0E5-3F74-43F6-B9B3-609621379B7E}" type="presOf" srcId="{48B5909D-260F-4F1B-AF44-DA22C017097A}" destId="{7FF31421-0F71-4E1C-A154-D2732BC45CCE}" srcOrd="0" destOrd="0" presId="urn:microsoft.com/office/officeart/2005/8/layout/radial6"/>
    <dgm:cxn modelId="{E4506ACB-541B-43FB-A1B0-3DDBB93F7B3A}" type="presOf" srcId="{40069674-2D54-4AEF-AB09-D19E5815E52F}" destId="{48E8A272-F182-4228-B8E8-E8781525B6C5}" srcOrd="0" destOrd="0" presId="urn:microsoft.com/office/officeart/2005/8/layout/radial6"/>
    <dgm:cxn modelId="{182E0796-A821-4D3C-88A4-905B2863CAC8}" type="presOf" srcId="{04D475AA-0FA3-48A4-B611-4F38E55F5DA5}" destId="{AB0A8FD5-C19E-4E70-BD92-CAA215E701CB}" srcOrd="0" destOrd="0" presId="urn:microsoft.com/office/officeart/2005/8/layout/radial6"/>
    <dgm:cxn modelId="{E419A852-AF83-4C09-A691-251C6609F553}" srcId="{04D475AA-0FA3-48A4-B611-4F38E55F5DA5}" destId="{6A59620A-6DAF-4E57-8FE5-F0853EEBBB49}" srcOrd="1" destOrd="0" parTransId="{881AC2C5-EEEA-4794-AA33-2C9819E1F7CB}" sibTransId="{9221E158-D6C9-4B9B-A754-5536CEDB6664}"/>
    <dgm:cxn modelId="{17056796-C31C-4BD6-A030-BCBC02291D62}" type="presOf" srcId="{49D6A00D-AFD5-4F15-90EA-ED37468EAB36}" destId="{EDD9C249-F2CC-44FF-ADF7-C5DA787FD0E8}" srcOrd="0" destOrd="0" presId="urn:microsoft.com/office/officeart/2005/8/layout/radial6"/>
    <dgm:cxn modelId="{EFC6CB71-EF79-4870-87B6-2ECADC800BCB}" type="presParOf" srcId="{D51CB8BC-EC53-42C7-A85E-883ED004B5EF}" destId="{AB0A8FD5-C19E-4E70-BD92-CAA215E701CB}" srcOrd="0" destOrd="0" presId="urn:microsoft.com/office/officeart/2005/8/layout/radial6"/>
    <dgm:cxn modelId="{B06129C1-693C-4A89-B5FF-25CCDBA5B7B1}" type="presParOf" srcId="{D51CB8BC-EC53-42C7-A85E-883ED004B5EF}" destId="{D261B097-72AB-49CF-AB48-6AC5F37852E1}" srcOrd="1" destOrd="0" presId="urn:microsoft.com/office/officeart/2005/8/layout/radial6"/>
    <dgm:cxn modelId="{F0E65BBE-C9B2-4861-BCBC-0638AEAA671D}" type="presParOf" srcId="{D51CB8BC-EC53-42C7-A85E-883ED004B5EF}" destId="{45885946-F4C8-48A2-91E8-7635944E6CCC}" srcOrd="2" destOrd="0" presId="urn:microsoft.com/office/officeart/2005/8/layout/radial6"/>
    <dgm:cxn modelId="{AFAB641C-3DB0-464A-BE1E-E18AE037037A}" type="presParOf" srcId="{D51CB8BC-EC53-42C7-A85E-883ED004B5EF}" destId="{6C98B102-1B71-4B5C-AB8B-94D8AFCD3956}" srcOrd="3" destOrd="0" presId="urn:microsoft.com/office/officeart/2005/8/layout/radial6"/>
    <dgm:cxn modelId="{04F79580-AF3D-43D7-9359-67206E6792D2}" type="presParOf" srcId="{D51CB8BC-EC53-42C7-A85E-883ED004B5EF}" destId="{5F08127B-81FE-4FE8-91DD-7BC059B7E51F}" srcOrd="4" destOrd="0" presId="urn:microsoft.com/office/officeart/2005/8/layout/radial6"/>
    <dgm:cxn modelId="{B9AB46A3-6D29-4661-A5E4-68C48875D8A3}" type="presParOf" srcId="{D51CB8BC-EC53-42C7-A85E-883ED004B5EF}" destId="{50B22CEB-EB03-4D1E-B1CA-148328B24AF0}" srcOrd="5" destOrd="0" presId="urn:microsoft.com/office/officeart/2005/8/layout/radial6"/>
    <dgm:cxn modelId="{71A2B68C-7A96-420D-B4C9-8E96E90574DB}" type="presParOf" srcId="{D51CB8BC-EC53-42C7-A85E-883ED004B5EF}" destId="{97D83B91-25CD-4896-A330-697E48794858}" srcOrd="6" destOrd="0" presId="urn:microsoft.com/office/officeart/2005/8/layout/radial6"/>
    <dgm:cxn modelId="{546F1D76-6349-4D1D-978E-6C36F9CC0093}" type="presParOf" srcId="{D51CB8BC-EC53-42C7-A85E-883ED004B5EF}" destId="{48E8A272-F182-4228-B8E8-E8781525B6C5}" srcOrd="7" destOrd="0" presId="urn:microsoft.com/office/officeart/2005/8/layout/radial6"/>
    <dgm:cxn modelId="{255DF9F6-FE47-4A4C-B514-1B823CD3087F}" type="presParOf" srcId="{D51CB8BC-EC53-42C7-A85E-883ED004B5EF}" destId="{5B292C1D-D6F8-4B1C-B295-54326810D364}" srcOrd="8" destOrd="0" presId="urn:microsoft.com/office/officeart/2005/8/layout/radial6"/>
    <dgm:cxn modelId="{64C66F05-C578-489E-BB00-5CCAB334C50E}" type="presParOf" srcId="{D51CB8BC-EC53-42C7-A85E-883ED004B5EF}" destId="{A0A93F7E-C2E7-4B8E-8172-2175BACF511B}" srcOrd="9" destOrd="0" presId="urn:microsoft.com/office/officeart/2005/8/layout/radial6"/>
    <dgm:cxn modelId="{8DE1833D-FEA7-466A-B36A-71896F3C07A7}" type="presParOf" srcId="{D51CB8BC-EC53-42C7-A85E-883ED004B5EF}" destId="{9F599C6D-5D7A-48D7-BD15-8EB9B6452FB8}" srcOrd="10" destOrd="0" presId="urn:microsoft.com/office/officeart/2005/8/layout/radial6"/>
    <dgm:cxn modelId="{B206AB01-9F78-4FAA-AB76-A6982830398A}" type="presParOf" srcId="{D51CB8BC-EC53-42C7-A85E-883ED004B5EF}" destId="{14299BF4-550C-428C-9DD0-78CC47E43FEA}" srcOrd="11" destOrd="0" presId="urn:microsoft.com/office/officeart/2005/8/layout/radial6"/>
    <dgm:cxn modelId="{7B1002A2-B03D-47B3-A0E6-16716FAEED27}" type="presParOf" srcId="{D51CB8BC-EC53-42C7-A85E-883ED004B5EF}" destId="{7FF31421-0F71-4E1C-A154-D2732BC45CCE}" srcOrd="12" destOrd="0" presId="urn:microsoft.com/office/officeart/2005/8/layout/radial6"/>
    <dgm:cxn modelId="{4C5F1C82-97B4-4A2B-A5E5-8ADCAC691A89}" type="presParOf" srcId="{D51CB8BC-EC53-42C7-A85E-883ED004B5EF}" destId="{EDD9C249-F2CC-44FF-ADF7-C5DA787FD0E8}" srcOrd="13" destOrd="0" presId="urn:microsoft.com/office/officeart/2005/8/layout/radial6"/>
    <dgm:cxn modelId="{DFD20A41-37AD-41CA-B828-8CD86CCB2074}" type="presParOf" srcId="{D51CB8BC-EC53-42C7-A85E-883ED004B5EF}" destId="{D63E6503-6D06-4B71-BEEF-7966469672C4}" srcOrd="14" destOrd="0" presId="urn:microsoft.com/office/officeart/2005/8/layout/radial6"/>
    <dgm:cxn modelId="{97E01B39-E650-4AD3-A0BD-2E13BF5B8D11}" type="presParOf" srcId="{D51CB8BC-EC53-42C7-A85E-883ED004B5EF}" destId="{4672DF67-291F-4CCA-95B9-A70AF292AF45}" srcOrd="15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9D0745-724D-4E88-A2BF-82EAD0AEC77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85828B8-9826-4FFB-8F53-26203AD53728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Focus Group Discussions (FGD)</a:t>
          </a:r>
        </a:p>
        <a:p>
          <a:r>
            <a:rPr lang="en-US" dirty="0" smtClean="0"/>
            <a:t>Active TAP Users</a:t>
          </a:r>
        </a:p>
        <a:p>
          <a:r>
            <a:rPr lang="en-US" dirty="0" smtClean="0"/>
            <a:t>inactive users </a:t>
          </a:r>
        </a:p>
        <a:p>
          <a:r>
            <a:rPr lang="en-US" dirty="0" smtClean="0"/>
            <a:t>non-users</a:t>
          </a:r>
          <a:endParaRPr lang="en-PH" dirty="0"/>
        </a:p>
      </dgm:t>
    </dgm:pt>
    <dgm:pt modelId="{05A0BD50-FC6E-459E-88AB-EE1A645D8EC5}" type="parTrans" cxnId="{A7CA5C6A-2527-40AF-9667-4FFBD8E573C9}">
      <dgm:prSet/>
      <dgm:spPr/>
      <dgm:t>
        <a:bodyPr/>
        <a:lstStyle/>
        <a:p>
          <a:endParaRPr lang="en-PH"/>
        </a:p>
      </dgm:t>
    </dgm:pt>
    <dgm:pt modelId="{AD197B15-7FC4-4641-9132-B50A9F208501}" type="sibTrans" cxnId="{A7CA5C6A-2527-40AF-9667-4FFBD8E573C9}">
      <dgm:prSet/>
      <dgm:spPr/>
      <dgm:t>
        <a:bodyPr/>
        <a:lstStyle/>
        <a:p>
          <a:endParaRPr lang="en-PH"/>
        </a:p>
      </dgm:t>
    </dgm:pt>
    <dgm:pt modelId="{145F6C1C-FCD6-45D5-97AA-DEAAA9E48FE4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Financial Diaries</a:t>
          </a:r>
        </a:p>
        <a:p>
          <a:r>
            <a:rPr lang="en-US" dirty="0" smtClean="0"/>
            <a:t>5 TAP Users, all </a:t>
          </a:r>
          <a:r>
            <a:rPr lang="en-US" dirty="0" smtClean="0"/>
            <a:t>women*</a:t>
          </a:r>
          <a:endParaRPr lang="en-PH" dirty="0"/>
        </a:p>
      </dgm:t>
    </dgm:pt>
    <dgm:pt modelId="{45869CB9-A165-4C1A-AC8E-9024D2C6F14E}" type="parTrans" cxnId="{CE709840-FF98-4A02-8F31-489DCC992A65}">
      <dgm:prSet/>
      <dgm:spPr/>
      <dgm:t>
        <a:bodyPr/>
        <a:lstStyle/>
        <a:p>
          <a:endParaRPr lang="en-PH"/>
        </a:p>
      </dgm:t>
    </dgm:pt>
    <dgm:pt modelId="{C2898F3E-C76C-429E-A4FA-4382666B6017}" type="sibTrans" cxnId="{CE709840-FF98-4A02-8F31-489DCC992A65}">
      <dgm:prSet/>
      <dgm:spPr/>
      <dgm:t>
        <a:bodyPr/>
        <a:lstStyle/>
        <a:p>
          <a:endParaRPr lang="en-PH"/>
        </a:p>
      </dgm:t>
    </dgm:pt>
    <dgm:pt modelId="{20C2C755-07B9-43C4-9962-CCED9F22AD0D}" type="pres">
      <dgm:prSet presAssocID="{E29D0745-724D-4E88-A2BF-82EAD0AEC77F}" presName="Name0" presStyleCnt="0">
        <dgm:presLayoutVars>
          <dgm:dir/>
          <dgm:resizeHandles val="exact"/>
        </dgm:presLayoutVars>
      </dgm:prSet>
      <dgm:spPr/>
    </dgm:pt>
    <dgm:pt modelId="{3F511F7E-25A7-46E3-BB67-338B7780E581}" type="pres">
      <dgm:prSet presAssocID="{E29D0745-724D-4E88-A2BF-82EAD0AEC77F}" presName="bkgdShp" presStyleLbl="alignAccFollowNode1" presStyleIdx="0" presStyleCnt="1" custScaleY="111971" custLinFactNeighborY="-4167"/>
      <dgm:spPr/>
    </dgm:pt>
    <dgm:pt modelId="{19840E14-7A85-48BB-A809-E678B8F4D0FE}" type="pres">
      <dgm:prSet presAssocID="{E29D0745-724D-4E88-A2BF-82EAD0AEC77F}" presName="linComp" presStyleCnt="0"/>
      <dgm:spPr/>
    </dgm:pt>
    <dgm:pt modelId="{A48D75AB-E148-43F1-B2D6-3E2B0F12B10D}" type="pres">
      <dgm:prSet presAssocID="{685828B8-9826-4FFB-8F53-26203AD53728}" presName="compNode" presStyleCnt="0"/>
      <dgm:spPr/>
    </dgm:pt>
    <dgm:pt modelId="{750E1A09-D402-4E73-ADEF-1112AAA91356}" type="pres">
      <dgm:prSet presAssocID="{685828B8-9826-4FFB-8F53-26203AD53728}" presName="node" presStyleLbl="node1" presStyleIdx="0" presStyleCnt="2" custScaleY="68863" custLinFactNeighborX="33" custLinFactNeighborY="-747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60C69A9-ECB5-44CF-AC10-B90F20EFBC8A}" type="pres">
      <dgm:prSet presAssocID="{685828B8-9826-4FFB-8F53-26203AD53728}" presName="invisiNode" presStyleLbl="node1" presStyleIdx="0" presStyleCnt="2"/>
      <dgm:spPr/>
    </dgm:pt>
    <dgm:pt modelId="{F51898D0-E351-4147-B3E7-AC500041C684}" type="pres">
      <dgm:prSet presAssocID="{685828B8-9826-4FFB-8F53-26203AD53728}" presName="imagNode" presStyleLbl="fgImgPlace1" presStyleIdx="0" presStyleCnt="2" custScaleY="1602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DE09DC-1801-4CB6-B17A-D686696CD6D0}" type="pres">
      <dgm:prSet presAssocID="{AD197B15-7FC4-4641-9132-B50A9F208501}" presName="sibTrans" presStyleLbl="sibTrans2D1" presStyleIdx="0" presStyleCnt="0"/>
      <dgm:spPr/>
      <dgm:t>
        <a:bodyPr/>
        <a:lstStyle/>
        <a:p>
          <a:endParaRPr lang="en-PH"/>
        </a:p>
      </dgm:t>
    </dgm:pt>
    <dgm:pt modelId="{D08C7531-B501-46D4-8CBF-B5CD7D883E79}" type="pres">
      <dgm:prSet presAssocID="{145F6C1C-FCD6-45D5-97AA-DEAAA9E48FE4}" presName="compNode" presStyleCnt="0"/>
      <dgm:spPr/>
    </dgm:pt>
    <dgm:pt modelId="{CB4EB588-6012-4608-A5F2-88635F16802B}" type="pres">
      <dgm:prSet presAssocID="{145F6C1C-FCD6-45D5-97AA-DEAAA9E48FE4}" presName="node" presStyleLbl="node1" presStyleIdx="1" presStyleCnt="2" custScaleY="68863" custLinFactNeighborX="33" custLinFactNeighborY="-747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3FF3DE4-0122-4954-ABD6-DA950B958976}" type="pres">
      <dgm:prSet presAssocID="{145F6C1C-FCD6-45D5-97AA-DEAAA9E48FE4}" presName="invisiNode" presStyleLbl="node1" presStyleIdx="1" presStyleCnt="2"/>
      <dgm:spPr/>
    </dgm:pt>
    <dgm:pt modelId="{0EA2094C-B847-4224-A4CB-5CADAB952A60}" type="pres">
      <dgm:prSet presAssocID="{145F6C1C-FCD6-45D5-97AA-DEAAA9E48FE4}" presName="imagNode" presStyleLbl="fgImgPlace1" presStyleIdx="1" presStyleCnt="2" custScaleY="1602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A9FBE8A-1B5E-49F7-BAB6-8BF3E8CD4929}" type="presOf" srcId="{AD197B15-7FC4-4641-9132-B50A9F208501}" destId="{00DE09DC-1801-4CB6-B17A-D686696CD6D0}" srcOrd="0" destOrd="0" presId="urn:microsoft.com/office/officeart/2005/8/layout/pList2"/>
    <dgm:cxn modelId="{CE709840-FF98-4A02-8F31-489DCC992A65}" srcId="{E29D0745-724D-4E88-A2BF-82EAD0AEC77F}" destId="{145F6C1C-FCD6-45D5-97AA-DEAAA9E48FE4}" srcOrd="1" destOrd="0" parTransId="{45869CB9-A165-4C1A-AC8E-9024D2C6F14E}" sibTransId="{C2898F3E-C76C-429E-A4FA-4382666B6017}"/>
    <dgm:cxn modelId="{08E20DE5-1F15-4B9D-9657-DD80BBC218C2}" type="presOf" srcId="{145F6C1C-FCD6-45D5-97AA-DEAAA9E48FE4}" destId="{CB4EB588-6012-4608-A5F2-88635F16802B}" srcOrd="0" destOrd="0" presId="urn:microsoft.com/office/officeart/2005/8/layout/pList2"/>
    <dgm:cxn modelId="{D9E6BD76-F3B5-4BD1-9E59-F57E08BDBF0C}" type="presOf" srcId="{E29D0745-724D-4E88-A2BF-82EAD0AEC77F}" destId="{20C2C755-07B9-43C4-9962-CCED9F22AD0D}" srcOrd="0" destOrd="0" presId="urn:microsoft.com/office/officeart/2005/8/layout/pList2"/>
    <dgm:cxn modelId="{A7CA5C6A-2527-40AF-9667-4FFBD8E573C9}" srcId="{E29D0745-724D-4E88-A2BF-82EAD0AEC77F}" destId="{685828B8-9826-4FFB-8F53-26203AD53728}" srcOrd="0" destOrd="0" parTransId="{05A0BD50-FC6E-459E-88AB-EE1A645D8EC5}" sibTransId="{AD197B15-7FC4-4641-9132-B50A9F208501}"/>
    <dgm:cxn modelId="{3F274244-FBAF-49E4-A728-484BA1511690}" type="presOf" srcId="{685828B8-9826-4FFB-8F53-26203AD53728}" destId="{750E1A09-D402-4E73-ADEF-1112AAA91356}" srcOrd="0" destOrd="0" presId="urn:microsoft.com/office/officeart/2005/8/layout/pList2"/>
    <dgm:cxn modelId="{A3F9BA18-ED83-45E9-BCA4-92E9DBCC8782}" type="presParOf" srcId="{20C2C755-07B9-43C4-9962-CCED9F22AD0D}" destId="{3F511F7E-25A7-46E3-BB67-338B7780E581}" srcOrd="0" destOrd="0" presId="urn:microsoft.com/office/officeart/2005/8/layout/pList2"/>
    <dgm:cxn modelId="{57F5E638-575C-48B9-8AC6-80DE3983D234}" type="presParOf" srcId="{20C2C755-07B9-43C4-9962-CCED9F22AD0D}" destId="{19840E14-7A85-48BB-A809-E678B8F4D0FE}" srcOrd="1" destOrd="0" presId="urn:microsoft.com/office/officeart/2005/8/layout/pList2"/>
    <dgm:cxn modelId="{DE45D304-5895-4AF6-BCD1-0D69C0E38F67}" type="presParOf" srcId="{19840E14-7A85-48BB-A809-E678B8F4D0FE}" destId="{A48D75AB-E148-43F1-B2D6-3E2B0F12B10D}" srcOrd="0" destOrd="0" presId="urn:microsoft.com/office/officeart/2005/8/layout/pList2"/>
    <dgm:cxn modelId="{D079DF1B-B53C-4FC0-8BA6-F33266004DE7}" type="presParOf" srcId="{A48D75AB-E148-43F1-B2D6-3E2B0F12B10D}" destId="{750E1A09-D402-4E73-ADEF-1112AAA91356}" srcOrd="0" destOrd="0" presId="urn:microsoft.com/office/officeart/2005/8/layout/pList2"/>
    <dgm:cxn modelId="{E85906FE-D2CD-46D0-AA3C-5FAEBB511FCB}" type="presParOf" srcId="{A48D75AB-E148-43F1-B2D6-3E2B0F12B10D}" destId="{060C69A9-ECB5-44CF-AC10-B90F20EFBC8A}" srcOrd="1" destOrd="0" presId="urn:microsoft.com/office/officeart/2005/8/layout/pList2"/>
    <dgm:cxn modelId="{EFB38F2C-B70E-406E-A054-827D3C7917C7}" type="presParOf" srcId="{A48D75AB-E148-43F1-B2D6-3E2B0F12B10D}" destId="{F51898D0-E351-4147-B3E7-AC500041C684}" srcOrd="2" destOrd="0" presId="urn:microsoft.com/office/officeart/2005/8/layout/pList2"/>
    <dgm:cxn modelId="{690574B4-2A74-4ACF-B1E3-07382AC73F1D}" type="presParOf" srcId="{19840E14-7A85-48BB-A809-E678B8F4D0FE}" destId="{00DE09DC-1801-4CB6-B17A-D686696CD6D0}" srcOrd="1" destOrd="0" presId="urn:microsoft.com/office/officeart/2005/8/layout/pList2"/>
    <dgm:cxn modelId="{7423401B-0E74-4534-BADE-9C2F229A9CE9}" type="presParOf" srcId="{19840E14-7A85-48BB-A809-E678B8F4D0FE}" destId="{D08C7531-B501-46D4-8CBF-B5CD7D883E79}" srcOrd="2" destOrd="0" presId="urn:microsoft.com/office/officeart/2005/8/layout/pList2"/>
    <dgm:cxn modelId="{62AD32EC-56A8-4E36-A5BA-95DE589BFF97}" type="presParOf" srcId="{D08C7531-B501-46D4-8CBF-B5CD7D883E79}" destId="{CB4EB588-6012-4608-A5F2-88635F16802B}" srcOrd="0" destOrd="0" presId="urn:microsoft.com/office/officeart/2005/8/layout/pList2"/>
    <dgm:cxn modelId="{0FA8AB48-0A64-4F48-9667-C1191644A025}" type="presParOf" srcId="{D08C7531-B501-46D4-8CBF-B5CD7D883E79}" destId="{D3FF3DE4-0122-4954-ABD6-DA950B958976}" srcOrd="1" destOrd="0" presId="urn:microsoft.com/office/officeart/2005/8/layout/pList2"/>
    <dgm:cxn modelId="{73CB689D-0653-493B-A23E-D1EE73D5759B}" type="presParOf" srcId="{D08C7531-B501-46D4-8CBF-B5CD7D883E79}" destId="{0EA2094C-B847-4224-A4CB-5CADAB952A60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E81244-27BF-4344-8F90-D4981B046129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57980-30B0-4C2E-BF9F-FA6361C9ADE6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5AFD5D-5B7B-4F98-9F0E-34064E5B8ACC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8" tIns="47534" rIns="95068" bIns="475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</p:spPr>
        <p:txBody>
          <a:bodyPr vert="horz" lIns="95068" tIns="47534" rIns="95068" bIns="4753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67CAC4-A9D4-4A73-AD3A-767CC78E7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2139A-C490-4D86-A55F-B9B7E1E275A5}" type="slidenum">
              <a:rPr lang="en-PH" smtClean="0"/>
              <a:pPr/>
              <a:t>1</a:t>
            </a:fld>
            <a:endParaRPr lang="en-P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4D95E-CCD4-4FCF-B276-D07816DCC7BB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28948B25-1E21-4919-837F-00EBD654FFC3}" type="slidenum">
              <a:rPr lang="en-US" sz="1300">
                <a:latin typeface="Calibri" pitchFamily="34" charset="0"/>
              </a:rPr>
              <a:pPr algn="r"/>
              <a:t>10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4D95E-CCD4-4FCF-B276-D07816DCC7BB}" type="slidenum">
              <a:rPr lang="en-US"/>
              <a:pPr/>
              <a:t>11</a:t>
            </a:fld>
            <a:endParaRPr 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28948B25-1E21-4919-837F-00EBD654FFC3}" type="slidenum">
              <a:rPr lang="en-US" sz="1300">
                <a:latin typeface="Calibri" pitchFamily="34" charset="0"/>
              </a:rPr>
              <a:pPr algn="r"/>
              <a:t>11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4D95E-CCD4-4FCF-B276-D07816DCC7BB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 smtClean="0"/>
              <a:t>Majority are not aware of any other use of mobile money besides TAP; </a:t>
            </a:r>
            <a:endParaRPr lang="en-US" dirty="0" smtClean="0"/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28948B25-1E21-4919-837F-00EBD654FFC3}" type="slidenum">
              <a:rPr lang="en-US" sz="1300">
                <a:latin typeface="Calibri" pitchFamily="34" charset="0"/>
              </a:rPr>
              <a:pPr algn="r"/>
              <a:t>12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13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14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14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381B5FA-9FD1-400B-8FAC-B3DF897AEF35}" type="slidenum">
              <a:rPr lang="en-US" sz="1300">
                <a:latin typeface="Calibri" pitchFamily="34" charset="0"/>
              </a:rPr>
              <a:pPr algn="r"/>
              <a:t>15</a:t>
            </a:fld>
            <a:endParaRPr lang="en-US" sz="1300" dirty="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NOTE: need to be updated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113C56D7-9F98-4F04-98AF-461DAACD20FA}" type="slidenum">
              <a:rPr lang="en-US" sz="1300"/>
              <a:pPr algn="r"/>
              <a:t>16</a:t>
            </a:fld>
            <a:endParaRPr lang="en-US" sz="1300" dirty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NOTE: need to be updated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Patterned from: Morawczynski, O. “Saving Through the Mobile Phone – The Case of M-PESA. MicroBanking Bulletin, Issue 19, December 2009, Figure 2, page 10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3558AB-0F8F-48F8-9B18-3D55671518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Principal = loan amount/ (6x4)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Interest = (loan amount x 12%)/ (6 x 4)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Weekly loan amortization = Principal + interest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Mandatory savings = weekly amortization x 10%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Weekly Payment = weekly amortization + weekly mandatory savings + weekly voluntary savings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19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19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47160-0C27-4F88-82CE-88DDFF60AAC0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me talk a</a:t>
            </a:r>
            <a:r>
              <a:rPr lang="en-US" baseline="0" dirty="0" smtClean="0"/>
              <a:t> little about what mobile money does. It is useful to think that there are two fundamental things that mobile money does: 1) it reduces the cost of transfers; 2) … reduces the cost of storing money. The storage part is the focus of this research.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="1" u="sng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6D03F71-3C00-4AA9-9E63-013AC2C9608C}" type="slidenum">
              <a:rPr lang="en-US" sz="1300">
                <a:latin typeface="Calibri" pitchFamily="34" charset="0"/>
              </a:rPr>
              <a:pPr algn="r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Patterned from: Morawczynski, O. “Saving Through the Mobile Phone – The Case of M-PESA. MicroBanking Bulletin, Issue 19, December 2009, Figure 2, page 10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21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21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Patterned from: Morawczynski, O. “Saving Through the Mobile Phone – The Case of M-PESA. MicroBanking Bulletin, Issue 19, December 2009, Figure 2, page 10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23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23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Patterned from: Morawczynski, O. “Saving Through the Mobile Phone – The Case of M-PESA. MicroBanking Bulletin, Issue 19, December 2009, Figure 2, page 10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25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25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27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27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Patterned from: Morawczynski, O. “Saving Through the Mobile Phone – The Case of M-PESA. MicroBanking Bulletin, Issue 19, December 2009, Figure 2, page 10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64A22-EB8C-4F27-89DA-B650B7DB34E9}" type="slidenum">
              <a:rPr lang="en-US"/>
              <a:pPr/>
              <a:t>29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47160-0C27-4F88-82CE-88DDFF60AAC0}" type="slidenum">
              <a:rPr lang="en-US"/>
              <a:pPr/>
              <a:t>3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sz="1200" dirty="0" smtClean="0">
                <a:solidFill>
                  <a:schemeClr val="tx2"/>
                </a:solidFill>
              </a:rPr>
              <a:t>HYPOTHESIS - Usage</a:t>
            </a:r>
            <a:r>
              <a:rPr lang="en-PH" sz="1200" dirty="0" smtClean="0"/>
              <a:t> of mobile technology for</a:t>
            </a:r>
            <a:r>
              <a:rPr lang="en-PH" sz="1200" dirty="0" smtClean="0">
                <a:solidFill>
                  <a:srgbClr val="C00000"/>
                </a:solidFill>
              </a:rPr>
              <a:t> </a:t>
            </a:r>
            <a:r>
              <a:rPr lang="en-PH" sz="1200" dirty="0" smtClean="0">
                <a:solidFill>
                  <a:schemeClr val="tx2"/>
                </a:solidFill>
              </a:rPr>
              <a:t>loan repayment (Text-a-Payment or TAP) </a:t>
            </a:r>
            <a:r>
              <a:rPr lang="en-PH" sz="1200" dirty="0" smtClean="0"/>
              <a:t>leads to an increase in client’s</a:t>
            </a:r>
            <a:r>
              <a:rPr lang="en-PH" sz="1200" dirty="0" smtClean="0">
                <a:solidFill>
                  <a:schemeClr val="tx2"/>
                </a:solidFill>
              </a:rPr>
              <a:t> confidence</a:t>
            </a:r>
            <a:r>
              <a:rPr lang="en-PH" sz="1200" dirty="0" smtClean="0">
                <a:solidFill>
                  <a:srgbClr val="C00000"/>
                </a:solidFill>
              </a:rPr>
              <a:t> </a:t>
            </a:r>
            <a:r>
              <a:rPr lang="en-PH" sz="1200" dirty="0" smtClean="0"/>
              <a:t>in mobile money and brings about </a:t>
            </a:r>
            <a:r>
              <a:rPr lang="en-PH" sz="1200" dirty="0" smtClean="0">
                <a:solidFill>
                  <a:srgbClr val="C00000"/>
                </a:solidFill>
              </a:rPr>
              <a:t>wider adoption </a:t>
            </a:r>
            <a:r>
              <a:rPr lang="en-PH" sz="1200" dirty="0" smtClean="0"/>
              <a:t>of </a:t>
            </a:r>
            <a:r>
              <a:rPr lang="en-PH" sz="1200" dirty="0" smtClean="0">
                <a:solidFill>
                  <a:srgbClr val="C00000"/>
                </a:solidFill>
              </a:rPr>
              <a:t>other services</a:t>
            </a:r>
            <a:r>
              <a:rPr lang="en-PH" sz="1200" dirty="0" smtClean="0"/>
              <a:t>, particularly </a:t>
            </a:r>
            <a:r>
              <a:rPr lang="en-PH" sz="1200" dirty="0" smtClean="0">
                <a:solidFill>
                  <a:srgbClr val="C00000"/>
                </a:solidFill>
              </a:rPr>
              <a:t>savings</a:t>
            </a:r>
          </a:p>
          <a:p>
            <a:pPr eaLnBrk="1" hangingPunct="1">
              <a:spcBef>
                <a:spcPct val="0"/>
              </a:spcBef>
            </a:pPr>
            <a:endParaRPr lang="en-US" b="1" u="sng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6D03F71-3C00-4AA9-9E63-013AC2C9608C}" type="slidenum">
              <a:rPr lang="en-US" sz="1300">
                <a:latin typeface="Calibri" pitchFamily="34" charset="0"/>
              </a:rPr>
              <a:pPr algn="r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99515-2929-4132-9036-147D7D2F415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60710-9411-40FF-A223-76926FA6E15D}" type="slidenum">
              <a:rPr lang="en-US"/>
              <a:pPr/>
              <a:t>31</a:t>
            </a:fld>
            <a:endParaRPr lang="en-US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643B702A-3446-4E50-B7DA-CEB628F3D065}" type="slidenum">
              <a:rPr lang="en-US" sz="1300">
                <a:latin typeface="Calibri" pitchFamily="34" charset="0"/>
              </a:rPr>
              <a:pPr algn="r"/>
              <a:t>31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37FB-B58E-4F38-8F22-7FCEDA24DF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47160-0C27-4F88-82CE-88DDFF60AAC0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 me talk a</a:t>
            </a:r>
            <a:r>
              <a:rPr lang="en-US" baseline="0" dirty="0" smtClean="0"/>
              <a:t> little about what mobile money does. It is useful to think that there are two fundamental things that mobile money does: 1) it reduces the cost of transfers; 2) … reduces the cost of storing money. The storage part is the focus of this research.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="1" u="sng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6D03F71-3C00-4AA9-9E63-013AC2C9608C}" type="slidenum">
              <a:rPr lang="en-US" sz="1300">
                <a:latin typeface="Calibri" pitchFamily="34" charset="0"/>
              </a:rPr>
              <a:pPr algn="r"/>
              <a:t>4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71429" indent="-371429">
              <a:spcBef>
                <a:spcPct val="0"/>
              </a:spcBef>
              <a:tabLst>
                <a:tab pos="495239" algn="l"/>
              </a:tabLst>
            </a:pPr>
            <a:r>
              <a:rPr lang="en-PH" sz="3000" dirty="0" smtClean="0"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Play video</a:t>
            </a:r>
            <a:endParaRPr lang="en-PH" sz="3000" dirty="0" smtClean="0">
              <a:latin typeface="Tahoma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53FFBD-E178-49BA-AA58-0FDFAA2876F4}" type="slidenum">
              <a:rPr lang="en-PH" smtClean="0"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PH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DAD34-8B87-442D-875B-E35E72CF2AD2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are poor, what are your options to access and store money to lead a healthy and productive life?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Banked Poor = </a:t>
            </a:r>
            <a:r>
              <a:rPr lang="en-US" baseline="0" dirty="0" smtClean="0"/>
              <a:t>with loan ranging from </a:t>
            </a:r>
            <a:r>
              <a:rPr lang="en-US" dirty="0" smtClean="0"/>
              <a:t>US$100</a:t>
            </a:r>
            <a:r>
              <a:rPr lang="en-US" baseline="0" dirty="0" smtClean="0"/>
              <a:t> to US$1</a:t>
            </a:r>
            <a:r>
              <a:rPr lang="en-US" dirty="0" smtClean="0"/>
              <a:t>000 to</a:t>
            </a:r>
            <a:r>
              <a:rPr lang="en-US" baseline="0" dirty="0" smtClean="0"/>
              <a:t> the bank; characterized by low-medium volume of deposits; </a:t>
            </a:r>
            <a:endParaRPr lang="en-PH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B525064-F006-4DC2-9A33-ABFDC17B563E}" type="slidenum">
              <a:rPr lang="en-US" sz="1300">
                <a:latin typeface="Calibri" pitchFamily="34" charset="0"/>
              </a:rPr>
              <a:pPr algn="r"/>
              <a:t>6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17E3F-1CF3-4348-9537-DE033846E92A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Indicate why no male respondents. In relation to this, indicate what qualifies as a TAP user (loan amount).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Active clients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active borrowers enrolled under the bank’s (Green Bank) text-a-payment mobile phone banking </a:t>
            </a:r>
            <a:r>
              <a:rPr lang="en-US" sz="2400" dirty="0" smtClean="0"/>
              <a:t>program; clients </a:t>
            </a:r>
            <a:r>
              <a:rPr lang="en-US" sz="2400" dirty="0" smtClean="0"/>
              <a:t>with existing loan amount below </a:t>
            </a:r>
            <a:r>
              <a:rPr lang="en-US" sz="2400" dirty="0" smtClean="0"/>
              <a:t>Php50,000 ($1,150 ++)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Inactive clients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enrolled in text-a-payment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clients with no existing loan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clients with pending loan application with loan amount below Php50,000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Non-users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clients not enrolled in text-a-payment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clients with loan amount above Php50,000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E8E88C16-6249-413A-8C02-D4B23B4DF45D}" type="slidenum">
              <a:rPr lang="en-US" sz="1300">
                <a:latin typeface="Calibri" pitchFamily="34" charset="0"/>
              </a:rPr>
              <a:pPr algn="r"/>
              <a:t>7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5F0BEB-F04B-48B9-B4B3-9AA45281D170}" type="slidenum">
              <a:rPr lang="en-US"/>
              <a:pPr/>
              <a:t>8</a:t>
            </a:fld>
            <a:endParaRPr 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Include in explanation why this site was selected. Introduce Green Bank as well</a:t>
            </a: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D5962AE4-F2E7-4F5C-BE77-3E3C1759EA3E}" type="slidenum">
              <a:rPr lang="en-US" sz="1300">
                <a:latin typeface="Calibri" pitchFamily="34" charset="0"/>
              </a:rPr>
              <a:pPr algn="r"/>
              <a:t>8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7CAC4-A9D4-4A73-AD3A-767CC78E7C5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49DA5E-723B-49B1-9C58-A5B4D7B9277B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C170B-2C72-4534-8AAF-7B2D15C63E91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24BECA-DCE1-4F11-B5E9-3C7414AD6F3A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A38DE-163E-4D8F-A446-EC1F53097EA0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5FCC3C-39E2-4E19-BDC6-DEA00DE6DC70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690B-410D-4EF7-BC78-86A90706F1A7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P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9B5D-FBB2-45B7-80AC-6BA320C73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32146-8B19-40F5-89D8-F7CE15749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D849C-99D5-4121-9852-4E7EF63FA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A33C8-9FD0-4B37-BCA4-D13E9273D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DE2D-BA9B-4C49-A1D7-67FF2C672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6EC71-C096-4138-919E-9ACDEE1B1E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1D63F-CA18-43C5-94CD-66ABA6CB4A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21E1-BD24-40D4-A1AA-4554D491C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>
                <a:latin typeface="Arial Narrow" pitchFamily="34" charset="0"/>
              </a:defRPr>
            </a:lvl1pPr>
            <a:lvl2pPr>
              <a:defRPr sz="3600">
                <a:latin typeface="Arial Narrow" pitchFamily="34" charset="0"/>
              </a:defRPr>
            </a:lvl2pPr>
            <a:lvl3pPr>
              <a:defRPr sz="3600">
                <a:latin typeface="Arial Narrow" pitchFamily="34" charset="0"/>
              </a:defRPr>
            </a:lvl3pPr>
            <a:lvl4pPr>
              <a:defRPr sz="3600">
                <a:latin typeface="Arial Narrow" pitchFamily="34" charset="0"/>
              </a:defRPr>
            </a:lvl4pPr>
            <a:lvl5pPr>
              <a:defRPr sz="3600">
                <a:latin typeface="Arial Narrow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6175-9F1F-4EBF-AF78-7523A8F4F4AA}" type="slidenum">
              <a:rPr lang="en-PH"/>
              <a:pPr>
                <a:defRPr/>
              </a:pPr>
              <a:t>‹#›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3C617-E334-4969-AD64-199A028F1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A1CCF-0B74-4446-9FC1-36199DE54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36569-92C4-4AD4-A4A9-14144395A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4C1B9-7824-4B8A-B157-9D614954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ABD86D-FD72-4419-B8E0-B984257FA5BA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9774-858E-4FE4-A91E-125AED9EB9F5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9128E3-8D59-4EBD-9163-22D04F1CCE73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DB4AC-53CB-4536-8A46-8D5C328EEC47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A82259-E970-49D4-B4B2-517327354053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5272-1CBA-42DD-B578-2BF2055F981B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C6B99B-98FD-4EEC-9D31-408B83583676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B0BF-4590-4BCC-A1A7-78F411DFDBE2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B15BB30-F43B-4951-A8EF-BBE4752D4EA8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8396-7F37-40E9-B510-94E943023558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771EAC-4B1B-49D1-B85C-794CA6B41C89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646B-9579-47EE-895E-4C0C6580841D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P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FA4C05-C421-43BF-92EA-E11272D89F01}" type="datetimeFigureOut">
              <a:rPr lang="en-US"/>
              <a:pPr>
                <a:defRPr/>
              </a:pPr>
              <a:t>12/5/2011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1D4C-BA52-495F-975E-D02564FE4D58}" type="slidenum">
              <a:rPr lang="en-PH"/>
              <a:pPr>
                <a:defRPr/>
              </a:pPr>
              <a:t>‹#›</a:t>
            </a:fld>
            <a:endParaRPr lang="en-PH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P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1C7A27-6F7B-42C1-B514-D8C4DA659D2C}" type="slidenum">
              <a:rPr lang="en-PH"/>
              <a:pPr>
                <a:defRPr/>
              </a:pPr>
              <a:t>‹#›</a:t>
            </a:fld>
            <a:endParaRPr lang="en-PH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28600" cy="7010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pic>
        <p:nvPicPr>
          <p:cNvPr id="1030" name="Picture 8" descr="Micra_phil_logo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77150" y="6092825"/>
            <a:ext cx="11620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6600" b="1" kern="1200">
          <a:solidFill>
            <a:srgbClr val="C00000"/>
          </a:solidFill>
          <a:latin typeface="Arial Narrow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600" b="1">
          <a:solidFill>
            <a:srgbClr val="C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CA4E7A-8D04-4C31-9763-06508F0D09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4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5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sgen.com/assembled/money_savvy_pig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t41ll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bit.ly/rUnJEz" TargetMode="Externa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071878"/>
            <a:ext cx="769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b="1" dirty="0" smtClean="0">
                <a:solidFill>
                  <a:srgbClr val="92D050"/>
                </a:solidFill>
                <a:latin typeface="Arial Black" pitchFamily="34" charset="0"/>
              </a:rPr>
              <a:t>Does </a:t>
            </a:r>
            <a:r>
              <a:rPr lang="en-PH" b="1" dirty="0" err="1" smtClean="0">
                <a:solidFill>
                  <a:srgbClr val="92D050"/>
                </a:solidFill>
                <a:latin typeface="Arial Black" pitchFamily="34" charset="0"/>
              </a:rPr>
              <a:t>Microloan</a:t>
            </a:r>
            <a:r>
              <a:rPr lang="en-PH" b="1" dirty="0" smtClean="0">
                <a:solidFill>
                  <a:srgbClr val="92D050"/>
                </a:solidFill>
                <a:latin typeface="Arial Black" pitchFamily="34" charset="0"/>
              </a:rPr>
              <a:t> Repayment via Cell Phone Increase Client Confidence in Mobile Value Storage?  </a:t>
            </a:r>
          </a:p>
          <a:p>
            <a:r>
              <a:rPr lang="en-PH" b="1" dirty="0" smtClean="0">
                <a:solidFill>
                  <a:srgbClr val="92D050"/>
                </a:solidFill>
                <a:latin typeface="Arial Black" pitchFamily="34" charset="0"/>
              </a:rPr>
              <a:t>The Case of Green Bank in Mindanao, Philippines</a:t>
            </a:r>
          </a:p>
          <a:p>
            <a:endParaRPr lang="en-PH" sz="1200" b="1" dirty="0" smtClean="0">
              <a:solidFill>
                <a:schemeClr val="bg1"/>
              </a:solidFill>
            </a:endParaRPr>
          </a:p>
          <a:p>
            <a:r>
              <a:rPr lang="en-PH" sz="1600" dirty="0" smtClean="0">
                <a:solidFill>
                  <a:schemeClr val="bg1"/>
                </a:solidFill>
              </a:rPr>
              <a:t>Anatoly Gusto</a:t>
            </a:r>
          </a:p>
          <a:p>
            <a:r>
              <a:rPr lang="en-PH" sz="1600" dirty="0" smtClean="0">
                <a:solidFill>
                  <a:schemeClr val="bg1"/>
                </a:solidFill>
              </a:rPr>
              <a:t>Research and Innovations Unit Manager, </a:t>
            </a:r>
            <a:r>
              <a:rPr lang="en-PH" sz="1600" dirty="0" smtClean="0">
                <a:solidFill>
                  <a:schemeClr val="bg1"/>
                </a:solidFill>
              </a:rPr>
              <a:t>MICRA</a:t>
            </a:r>
          </a:p>
          <a:p>
            <a:endParaRPr lang="en-PH" sz="1600" dirty="0" smtClean="0">
              <a:solidFill>
                <a:schemeClr val="bg1"/>
              </a:solidFill>
            </a:endParaRPr>
          </a:p>
          <a:p>
            <a:r>
              <a:rPr lang="en-PH" sz="1600" b="1" dirty="0" smtClean="0">
                <a:solidFill>
                  <a:schemeClr val="bg1"/>
                </a:solidFill>
                <a:latin typeface="Century Gothic" pitchFamily="34" charset="0"/>
              </a:rPr>
              <a:t>IMTFI 3</a:t>
            </a:r>
            <a:r>
              <a:rPr lang="en-PH" sz="1600" b="1" baseline="30000" dirty="0" smtClean="0">
                <a:solidFill>
                  <a:schemeClr val="bg1"/>
                </a:solidFill>
                <a:latin typeface="Century Gothic" pitchFamily="34" charset="0"/>
              </a:rPr>
              <a:t>rd</a:t>
            </a:r>
            <a:r>
              <a:rPr lang="en-PH" sz="1600" b="1" dirty="0" smtClean="0">
                <a:solidFill>
                  <a:schemeClr val="bg1"/>
                </a:solidFill>
                <a:latin typeface="Century Gothic" pitchFamily="34" charset="0"/>
              </a:rPr>
              <a:t> Annual Conference</a:t>
            </a:r>
          </a:p>
          <a:p>
            <a:r>
              <a:rPr lang="en-PH" sz="1600" b="1" dirty="0" smtClean="0">
                <a:solidFill>
                  <a:schemeClr val="bg1"/>
                </a:solidFill>
                <a:latin typeface="Century Gothic" pitchFamily="34" charset="0"/>
              </a:rPr>
              <a:t>University of California, Irvine</a:t>
            </a:r>
          </a:p>
          <a:p>
            <a:r>
              <a:rPr lang="en-PH" sz="1600" b="1" dirty="0" smtClean="0">
                <a:solidFill>
                  <a:schemeClr val="bg1"/>
                </a:solidFill>
                <a:latin typeface="Century Gothic" pitchFamily="34" charset="0"/>
              </a:rPr>
              <a:t>December 6-7, </a:t>
            </a:r>
            <a:r>
              <a:rPr lang="en-PH" sz="1600" b="1" dirty="0" smtClean="0">
                <a:solidFill>
                  <a:schemeClr val="bg1"/>
                </a:solidFill>
                <a:latin typeface="Century Gothic" pitchFamily="34" charset="0"/>
              </a:rPr>
              <a:t>2011</a:t>
            </a:r>
            <a:endParaRPr lang="en-PH" sz="16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/>
          <a:srcRect l="4167"/>
          <a:stretch>
            <a:fillRect/>
          </a:stretch>
        </p:blipFill>
        <p:spPr bwMode="auto">
          <a:xfrm>
            <a:off x="381000" y="-4905"/>
            <a:ext cx="8763000" cy="6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FGD Results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8229600" cy="4724400"/>
          </a:xfrm>
          <a:solidFill>
            <a:schemeClr val="lt1">
              <a:alpha val="7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en-US" sz="2600" b="1" dirty="0" smtClean="0"/>
              <a:t>Savings </a:t>
            </a:r>
            <a:r>
              <a:rPr lang="en-US" sz="2600" b="1" dirty="0" smtClean="0"/>
              <a:t>practices</a:t>
            </a:r>
          </a:p>
          <a:p>
            <a:r>
              <a:rPr lang="en-US" sz="2600" dirty="0" smtClean="0"/>
              <a:t>All have experience saving in a </a:t>
            </a:r>
            <a:r>
              <a:rPr lang="en-US" sz="2600" dirty="0" smtClean="0"/>
              <a:t>bank. </a:t>
            </a:r>
            <a:r>
              <a:rPr lang="en-PH" sz="2600" dirty="0" smtClean="0"/>
              <a:t>Green </a:t>
            </a:r>
            <a:r>
              <a:rPr lang="en-PH" sz="2600" dirty="0" smtClean="0"/>
              <a:t>Bank provided the 1</a:t>
            </a:r>
            <a:r>
              <a:rPr lang="en-PH" sz="2600" baseline="30000" dirty="0" smtClean="0"/>
              <a:t>st</a:t>
            </a:r>
            <a:r>
              <a:rPr lang="en-PH" sz="2600" dirty="0" smtClean="0"/>
              <a:t> formal bank loan for most of them, who had no access to formal financial services up until then. </a:t>
            </a:r>
          </a:p>
          <a:p>
            <a:pPr lvl="0"/>
            <a:r>
              <a:rPr lang="en-US" sz="2600" dirty="0" smtClean="0"/>
              <a:t>Majority keep </a:t>
            </a:r>
            <a:r>
              <a:rPr lang="en-US" sz="2600" dirty="0" smtClean="0"/>
              <a:t>some of their savings in their homes </a:t>
            </a:r>
            <a:r>
              <a:rPr lang="en-US" sz="2600" dirty="0" smtClean="0"/>
              <a:t>while others also save in </a:t>
            </a:r>
            <a:r>
              <a:rPr lang="en-US" sz="2600" dirty="0" smtClean="0"/>
              <a:t>ROSCAs</a:t>
            </a:r>
            <a:r>
              <a:rPr lang="en-US" sz="2600" dirty="0" smtClean="0"/>
              <a:t>.</a:t>
            </a:r>
          </a:p>
          <a:p>
            <a:pPr lvl="0"/>
            <a:r>
              <a:rPr lang="en-US" sz="2600" dirty="0" smtClean="0"/>
              <a:t>Others </a:t>
            </a:r>
            <a:r>
              <a:rPr lang="en-US" sz="2600" dirty="0" smtClean="0"/>
              <a:t>claim that they would rather use any of their excess cash in their business. </a:t>
            </a:r>
            <a:endParaRPr lang="en-US" sz="2600" dirty="0" smtClean="0"/>
          </a:p>
          <a:p>
            <a:pPr lvl="0"/>
            <a:r>
              <a:rPr lang="en-US" sz="2600" dirty="0" smtClean="0"/>
              <a:t>Some non-users claim </a:t>
            </a:r>
            <a:r>
              <a:rPr lang="en-US" sz="2600" dirty="0" smtClean="0"/>
              <a:t>that they do not have the capacity to save.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/>
          <a:srcRect l="4167"/>
          <a:stretch>
            <a:fillRect/>
          </a:stretch>
        </p:blipFill>
        <p:spPr bwMode="auto">
          <a:xfrm>
            <a:off x="381000" y="-4905"/>
            <a:ext cx="8763000" cy="68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FGD Results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914400"/>
            <a:ext cx="8229600" cy="5791200"/>
          </a:xfrm>
          <a:solidFill>
            <a:schemeClr val="lt1">
              <a:alpha val="7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en-US" sz="2600" b="1" dirty="0" smtClean="0"/>
              <a:t>Remittance experience</a:t>
            </a:r>
            <a:endParaRPr lang="en-US" sz="2600" b="1" dirty="0" smtClean="0"/>
          </a:p>
          <a:p>
            <a:pPr lvl="0"/>
            <a:r>
              <a:rPr lang="en-PH" sz="2600" dirty="0" smtClean="0"/>
              <a:t>Clients in general mainly </a:t>
            </a:r>
            <a:r>
              <a:rPr lang="en-PH" sz="2600" dirty="0" smtClean="0"/>
              <a:t>rely on commercial channels such LBC, M-</a:t>
            </a:r>
            <a:r>
              <a:rPr lang="en-PH" sz="2600" dirty="0" err="1" smtClean="0"/>
              <a:t>Lhuillier</a:t>
            </a:r>
            <a:r>
              <a:rPr lang="en-PH" sz="2600" dirty="0" smtClean="0"/>
              <a:t>, and Western Union, </a:t>
            </a:r>
            <a:r>
              <a:rPr lang="en-PH" sz="2600" dirty="0" smtClean="0"/>
              <a:t>banks; only a few used Mobile Money (Smart </a:t>
            </a:r>
            <a:r>
              <a:rPr lang="en-PH" sz="2600" dirty="0" err="1" smtClean="0"/>
              <a:t>Padala</a:t>
            </a:r>
            <a:r>
              <a:rPr lang="en-PH" sz="2600" dirty="0" smtClean="0"/>
              <a:t> or GCASH)</a:t>
            </a:r>
          </a:p>
          <a:p>
            <a:pPr lvl="0">
              <a:buNone/>
            </a:pPr>
            <a:r>
              <a:rPr lang="en-US" sz="2600" b="1" dirty="0" smtClean="0"/>
              <a:t>Bills Payment experience</a:t>
            </a:r>
            <a:endParaRPr lang="en-US" sz="2600" b="1" dirty="0" smtClean="0"/>
          </a:p>
          <a:p>
            <a:pPr lvl="0"/>
            <a:r>
              <a:rPr lang="en-US" sz="2600" dirty="0" smtClean="0"/>
              <a:t>Majority pay directly to the office or through a collector; no one has ever used mobile money to pay bills</a:t>
            </a:r>
          </a:p>
          <a:p>
            <a:pPr lvl="0">
              <a:buNone/>
            </a:pPr>
            <a:r>
              <a:rPr lang="en-US" sz="2600" b="1" dirty="0" smtClean="0"/>
              <a:t>Mobile Money experience</a:t>
            </a:r>
          </a:p>
          <a:p>
            <a:pPr lvl="0"/>
            <a:r>
              <a:rPr lang="en-US" sz="2600" dirty="0" smtClean="0"/>
              <a:t>Smart </a:t>
            </a:r>
            <a:r>
              <a:rPr lang="en-US" sz="2600" dirty="0" smtClean="0"/>
              <a:t>has a 2:1 advantage in "which network do you use;" many </a:t>
            </a:r>
            <a:r>
              <a:rPr lang="en-US" sz="2600" dirty="0" smtClean="0"/>
              <a:t>clients </a:t>
            </a:r>
            <a:r>
              <a:rPr lang="en-US" sz="2600" dirty="0" smtClean="0"/>
              <a:t>say they are using multiple </a:t>
            </a:r>
            <a:r>
              <a:rPr lang="en-US" sz="2600" dirty="0" err="1" smtClean="0"/>
              <a:t>sims</a:t>
            </a:r>
            <a:endParaRPr lang="en-US" sz="2600" dirty="0" smtClean="0"/>
          </a:p>
          <a:p>
            <a:pPr lvl="0"/>
            <a:r>
              <a:rPr lang="en-US" sz="2600" dirty="0" smtClean="0"/>
              <a:t>Distrust </a:t>
            </a:r>
            <a:r>
              <a:rPr lang="en-US" sz="2600" dirty="0" smtClean="0"/>
              <a:t>of using the phone for m-banking remains </a:t>
            </a:r>
            <a:r>
              <a:rPr lang="en-US" sz="2600" dirty="0" smtClean="0"/>
              <a:t>high</a:t>
            </a:r>
          </a:p>
          <a:p>
            <a:r>
              <a:rPr lang="en-PH" sz="2600" dirty="0" smtClean="0"/>
              <a:t>Only a few of the participants use GCASH or SMART </a:t>
            </a:r>
            <a:r>
              <a:rPr lang="en-PH" sz="2600" dirty="0" err="1" smtClean="0"/>
              <a:t>Padala</a:t>
            </a:r>
            <a:r>
              <a:rPr lang="en-PH" sz="2600" dirty="0" smtClean="0"/>
              <a:t> when sending money.</a:t>
            </a:r>
            <a:endParaRPr lang="en-US" sz="26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-76200"/>
            <a:ext cx="868680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FGD Results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0" y="838200"/>
            <a:ext cx="8534400" cy="5943600"/>
          </a:xfr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en-US" sz="2600" b="1" dirty="0" smtClean="0"/>
              <a:t>Active </a:t>
            </a:r>
            <a:r>
              <a:rPr lang="en-US" sz="2600" b="1" dirty="0" smtClean="0"/>
              <a:t>and </a:t>
            </a:r>
            <a:r>
              <a:rPr lang="en-US" sz="2600" b="1" dirty="0" smtClean="0"/>
              <a:t>I</a:t>
            </a:r>
            <a:r>
              <a:rPr lang="en-US" sz="2600" b="1" dirty="0" smtClean="0"/>
              <a:t>nactive users</a:t>
            </a:r>
            <a:endParaRPr lang="en-US" sz="2600" b="1" dirty="0" smtClean="0"/>
          </a:p>
          <a:p>
            <a:r>
              <a:rPr lang="en-US" sz="2600" dirty="0" smtClean="0"/>
              <a:t>clients are satisfied with the TAP service </a:t>
            </a:r>
          </a:p>
          <a:p>
            <a:pPr lvl="0"/>
            <a:r>
              <a:rPr lang="en-US" sz="2600" dirty="0" smtClean="0"/>
              <a:t>mobile </a:t>
            </a:r>
            <a:r>
              <a:rPr lang="en-US" sz="2600" dirty="0" smtClean="0"/>
              <a:t>money = TAP (for most users) </a:t>
            </a:r>
          </a:p>
          <a:p>
            <a:pPr lvl="0"/>
            <a:r>
              <a:rPr lang="en-US" sz="2600" dirty="0" smtClean="0"/>
              <a:t>No one directly uses TAP to pay their loan; All </a:t>
            </a:r>
            <a:r>
              <a:rPr lang="en-US" sz="2600" dirty="0" smtClean="0"/>
              <a:t>pay through the agent </a:t>
            </a:r>
            <a:r>
              <a:rPr lang="en-US" sz="2600" dirty="0" smtClean="0"/>
              <a:t>to send their payments to the </a:t>
            </a:r>
            <a:r>
              <a:rPr lang="en-US" sz="2600" dirty="0" smtClean="0"/>
              <a:t>bank; they were taught how to transact directly but clients did it for a short period of time.</a:t>
            </a:r>
            <a:endParaRPr lang="en-US" sz="2600" dirty="0" smtClean="0"/>
          </a:p>
          <a:p>
            <a:r>
              <a:rPr lang="en-US" sz="2600" dirty="0" smtClean="0"/>
              <a:t>Besides TAP, a few had experience using mobile money sending/receiving money and are still willing to use it </a:t>
            </a:r>
            <a:r>
              <a:rPr lang="en-US" sz="2600" dirty="0" smtClean="0"/>
              <a:t>when the need </a:t>
            </a:r>
            <a:r>
              <a:rPr lang="en-US" sz="2600" dirty="0" smtClean="0"/>
              <a:t>arises; Transactions are rare though</a:t>
            </a:r>
            <a:endParaRPr lang="en-US" sz="2600" dirty="0" smtClean="0"/>
          </a:p>
          <a:p>
            <a:pPr>
              <a:buNone/>
            </a:pPr>
            <a:r>
              <a:rPr lang="en-US" sz="2600" b="1" dirty="0" smtClean="0"/>
              <a:t>Non-users</a:t>
            </a:r>
            <a:endParaRPr lang="en-US" sz="2600" b="1" dirty="0" smtClean="0"/>
          </a:p>
          <a:p>
            <a:pPr lvl="0"/>
            <a:r>
              <a:rPr lang="en-US" sz="2600" dirty="0" smtClean="0"/>
              <a:t>Majority have heard about mobile money but have not used it. They expressed willingness to try to use it in the future</a:t>
            </a:r>
            <a:endParaRPr lang="en-US" sz="26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2895600" y="228600"/>
            <a:ext cx="6248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2800" dirty="0" smtClean="0"/>
              <a:t>Financial Diary </a:t>
            </a:r>
            <a:r>
              <a:rPr lang="en-US" sz="2800" dirty="0" smtClean="0"/>
              <a:t>Site Selection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Mangagoy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Bislig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Surigao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del Sur</a:t>
            </a:r>
            <a:endParaRPr lang="en-US" sz="4000" dirty="0" smtClean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2600770" cy="100029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251887"/>
            <a:ext cx="1676400" cy="2329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259140"/>
            <a:ext cx="14788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853141" y="2776815"/>
            <a:ext cx="88664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 smtClean="0">
                <a:solidFill>
                  <a:srgbClr val="002060"/>
                </a:solidFill>
                <a:latin typeface="Arial Narrow" pitchFamily="34" charset="0"/>
              </a:rPr>
              <a:t>Branch </a:t>
            </a:r>
          </a:p>
          <a:p>
            <a:pPr algn="ctr"/>
            <a:r>
              <a:rPr lang="en-PH" b="1" dirty="0" smtClean="0">
                <a:solidFill>
                  <a:srgbClr val="002060"/>
                </a:solidFill>
                <a:latin typeface="Arial Narrow" pitchFamily="34" charset="0"/>
              </a:rPr>
              <a:t>Head</a:t>
            </a:r>
            <a:endParaRPr lang="en-PH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9491" y="2743200"/>
            <a:ext cx="95850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PH" b="1" dirty="0" smtClean="0">
                <a:solidFill>
                  <a:srgbClr val="002060"/>
                </a:solidFill>
                <a:latin typeface="Arial Narrow" pitchFamily="34" charset="0"/>
              </a:rPr>
              <a:t>MF Loan</a:t>
            </a:r>
          </a:p>
          <a:p>
            <a:pPr algn="ctr"/>
            <a:r>
              <a:rPr lang="en-PH" b="1" dirty="0" smtClean="0">
                <a:solidFill>
                  <a:srgbClr val="002060"/>
                </a:solidFill>
                <a:latin typeface="Arial Narrow" pitchFamily="34" charset="0"/>
              </a:rPr>
              <a:t>Officer</a:t>
            </a:r>
            <a:endParaRPr lang="en-PH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19401" y="1600200"/>
            <a:ext cx="5410200" cy="2895600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60770" idx="3"/>
          </p:cNvCxnSpPr>
          <p:nvPr/>
        </p:nvCxnSpPr>
        <p:spPr>
          <a:xfrm>
            <a:off x="4724400" y="2278063"/>
            <a:ext cx="3581400" cy="1836737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0" y="76200"/>
            <a:ext cx="4724400" cy="9144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Merchant (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E-Money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Agent</a:t>
            </a:r>
            <a:r>
              <a:rPr lang="en-US" sz="2400" b="1" baseline="0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52400" y="822325"/>
            <a:ext cx="4572000" cy="2911475"/>
            <a:chOff x="152400" y="749968"/>
            <a:chExt cx="4876800" cy="2911475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" y="762000"/>
              <a:ext cx="3124200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770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36925" y="749968"/>
              <a:ext cx="1692275" cy="291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895600" y="228600"/>
            <a:ext cx="624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Financial Diary Site Selection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Mangagoy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Bislig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Surigao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del Sur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0"/>
            <a:ext cx="9159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4582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Financial Diaries - Profile </a:t>
            </a:r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of clients*</a:t>
            </a:r>
            <a:r>
              <a:rPr lang="en-US" sz="4000" dirty="0" smtClean="0">
                <a:solidFill>
                  <a:srgbClr val="0099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210" name="Group 114"/>
          <p:cNvGraphicFramePr>
            <a:graphicFrameLocks noGrp="1"/>
          </p:cNvGraphicFramePr>
          <p:nvPr>
            <p:ph idx="4294967295"/>
          </p:nvPr>
        </p:nvGraphicFramePr>
        <p:xfrm>
          <a:off x="136358" y="1505330"/>
          <a:ext cx="8915400" cy="4818190"/>
        </p:xfrm>
        <a:graphic>
          <a:graphicData uri="http://schemas.openxmlformats.org/drawingml/2006/table">
            <a:tbl>
              <a:tblPr/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Deres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Susette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Ivy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Teresita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Imelda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Number of loan cycles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Amount of 1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 loan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Php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)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Date released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25,000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Sept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. 2,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25,000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Nov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. 26, 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28,000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Feb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4, 2009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July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17, 2009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7,000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April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2, 2009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Amount of last loan (Php) &amp;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Date released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40,000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Aug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. 19,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40,000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July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15, 2011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36,000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Oct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14, 2011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25,000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Aug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12, 1011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15,500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Oct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14, 2011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  <a:tr h="919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Sources of income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Shop (Motorcycle Parts and Accessories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Remittance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Lechon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Haus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  (Roast Pig Maker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Electronic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Sari-sari store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Tricycle (for rent)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Sari-sari store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Meat vendor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Fishing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Sari-sari store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Tricycle (for rent)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 Electronic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Total Net Income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Php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22,625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25,175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33,335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15,475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 Narrow" pitchFamily="34" charset="0"/>
                        </a:rPr>
                        <a:t>27, 390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330" name="Text Box 111"/>
          <p:cNvSpPr txBox="1">
            <a:spLocks noChangeArrowheads="1"/>
          </p:cNvSpPr>
          <p:nvPr/>
        </p:nvSpPr>
        <p:spPr bwMode="auto">
          <a:xfrm>
            <a:off x="228600" y="6416842"/>
            <a:ext cx="883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>
                <a:solidFill>
                  <a:schemeClr val="bg1"/>
                </a:solidFill>
                <a:latin typeface="Calibri" pitchFamily="34" charset="0"/>
              </a:rPr>
              <a:t>*Active borrowers enrolled under the bank’s (Green Bank) mobile phone banking program: text-a-payment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990" name="Group 78"/>
          <p:cNvGraphicFramePr>
            <a:graphicFrameLocks noGrp="1"/>
          </p:cNvGraphicFramePr>
          <p:nvPr>
            <p:ph idx="4294967295"/>
          </p:nvPr>
        </p:nvGraphicFramePr>
        <p:xfrm>
          <a:off x="228600" y="1432560"/>
          <a:ext cx="8756396" cy="5120640"/>
        </p:xfrm>
        <a:graphic>
          <a:graphicData uri="http://schemas.openxmlformats.org/drawingml/2006/table">
            <a:tbl>
              <a:tblPr/>
              <a:tblGrid>
                <a:gridCol w="2895600"/>
                <a:gridCol w="1066800"/>
                <a:gridCol w="1192657"/>
                <a:gridCol w="1066800"/>
                <a:gridCol w="1239139"/>
                <a:gridCol w="12954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Savings Mechanism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Deres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Susette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Ivy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Teresita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Imelda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Mandatory (Text-a-payment)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Voluntary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(Text-a-payment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Another Bank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E-money (G-Cash)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At home (piggy bank, wallet, mattress)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In-kind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Credit (in-kind or cash)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763000" cy="1143000"/>
          </a:xfrm>
          <a:solidFill>
            <a:schemeClr val="lt1">
              <a:alpha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</a:rPr>
              <a:t>Savings Profile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-76200"/>
            <a:ext cx="8229600" cy="960438"/>
          </a:xfrm>
        </p:spPr>
        <p:txBody>
          <a:bodyPr/>
          <a:lstStyle/>
          <a:p>
            <a:pPr eaLnBrk="1" hangingPunct="1"/>
            <a:r>
              <a:rPr lang="en-US" sz="4400" dirty="0" smtClean="0"/>
              <a:t>Savings Portfolio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28600" y="838200"/>
          <a:ext cx="86868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4495800" y="0"/>
            <a:ext cx="46482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b="1" dirty="0" smtClean="0"/>
              <a:t>Savings mechanisms </a:t>
            </a:r>
            <a:r>
              <a:rPr lang="en-US" b="1" dirty="0" smtClean="0"/>
              <a:t>used by respondents </a:t>
            </a:r>
            <a:r>
              <a:rPr lang="en-US" b="1" dirty="0" smtClean="0"/>
              <a:t>stayed the same before and after TAP, except for mandatory savings and more goal-oriented savings stored in piggy banks (but this might be because of MICRA intervention/training)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s-7853536-potofgold"/>
          <p:cNvPicPr>
            <a:picLocks noChangeAspect="1" noChangeArrowheads="1"/>
          </p:cNvPicPr>
          <p:nvPr/>
        </p:nvPicPr>
        <p:blipFill>
          <a:blip r:embed="rId3"/>
          <a:srcRect l="43584" t="4688" r="1563" b="4688"/>
          <a:stretch>
            <a:fillRect/>
          </a:stretch>
        </p:blipFill>
        <p:spPr bwMode="auto">
          <a:xfrm>
            <a:off x="0" y="0"/>
            <a:ext cx="4191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001000" cy="1143000"/>
          </a:xfrm>
          <a:solidFill>
            <a:srgbClr val="FFFFFF">
              <a:alpha val="81176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Arial Narrow" pitchFamily="34" charset="0"/>
              </a:rPr>
              <a:t>Clients’ voluntary and mandatory savings</a:t>
            </a:r>
          </a:p>
        </p:txBody>
      </p:sp>
      <p:graphicFrame>
        <p:nvGraphicFramePr>
          <p:cNvPr id="23613" name="Group 6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48600" cy="4736910"/>
        </p:xfrm>
        <a:graphic>
          <a:graphicData uri="http://schemas.openxmlformats.org/drawingml/2006/table">
            <a:tbl>
              <a:tblPr/>
              <a:tblGrid>
                <a:gridCol w="1001949"/>
                <a:gridCol w="1252436"/>
                <a:gridCol w="1085445"/>
                <a:gridCol w="1419428"/>
                <a:gridCol w="1586419"/>
                <a:gridCol w="1502923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Loan Amount (Php)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 of release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 (monthly)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loan amortization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 mandatory savings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 payment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 19,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July 15,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 14,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Teresita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 12, 2011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Imelda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 14, 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8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59748" idx="2"/>
          </p:cNvCxnSpPr>
          <p:nvPr/>
        </p:nvCxnSpPr>
        <p:spPr>
          <a:xfrm rot="16200000" flipH="1">
            <a:off x="6775988" y="3232688"/>
            <a:ext cx="1096962" cy="1048262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6675" y="0"/>
            <a:ext cx="468732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4504801" y="64168"/>
            <a:ext cx="4572000" cy="9144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Client 1: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Deres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4495800" cy="5257800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Current Situation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Microfinance clients seem </a:t>
            </a:r>
            <a:r>
              <a:rPr lang="en-US" sz="2800" dirty="0" smtClean="0"/>
              <a:t>to struggle to </a:t>
            </a:r>
            <a:r>
              <a:rPr lang="en-US" sz="2800" dirty="0" smtClean="0"/>
              <a:t>make </a:t>
            </a:r>
            <a:r>
              <a:rPr lang="en-US" sz="2800" dirty="0" smtClean="0"/>
              <a:t>sense of the richness of mobile technology which is available to </a:t>
            </a:r>
            <a:r>
              <a:rPr lang="en-US" sz="2800" dirty="0" smtClean="0"/>
              <a:t>them.</a:t>
            </a:r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Pac-Man </a:t>
            </a:r>
            <a:r>
              <a:rPr lang="en-US" sz="2200" i="1" dirty="0" smtClean="0"/>
              <a:t>= RB borrower paying loans using mobile money </a:t>
            </a:r>
          </a:p>
          <a:p>
            <a:pPr>
              <a:lnSpc>
                <a:spcPct val="80000"/>
              </a:lnSpc>
            </a:pPr>
            <a:r>
              <a:rPr lang="en-US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Ghosts</a:t>
            </a:r>
            <a:r>
              <a:rPr lang="en-US" sz="2200" i="1" dirty="0" smtClean="0"/>
              <a:t> </a:t>
            </a:r>
            <a:r>
              <a:rPr lang="en-US" sz="2200" i="1" dirty="0" smtClean="0"/>
              <a:t>= barriers to financial inclusion</a:t>
            </a:r>
          </a:p>
          <a:p>
            <a:pPr>
              <a:lnSpc>
                <a:spcPct val="80000"/>
              </a:lnSpc>
            </a:pPr>
            <a:r>
              <a:rPr lang="en-US" sz="2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pellet </a:t>
            </a:r>
            <a:r>
              <a:rPr lang="en-US" sz="2200" i="1" dirty="0" smtClean="0"/>
              <a:t>= mobile technology services to help him/her achieve better and effective access to financial services?</a:t>
            </a:r>
          </a:p>
        </p:txBody>
      </p:sp>
      <p:pic>
        <p:nvPicPr>
          <p:cNvPr id="31746" name="Picture 2" descr="http://t0.gstatic.com/images?q=tbn:ANd9GcQTcnfsc8nlFCRuFqpThm7Pwf1dYYX4jlPEPgrOT3dxhrWpJqi7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10468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61913" y="2133600"/>
          <a:ext cx="9018587" cy="4572000"/>
        </p:xfrm>
        <a:graphic>
          <a:graphicData uri="http://schemas.openxmlformats.org/presentationml/2006/ole">
            <p:oleObj spid="_x0000_s164866" r:id="rId4" imgW="9022862" imgH="4572396" progId="Excel.Chart.8">
              <p:embed/>
            </p:oleObj>
          </a:graphicData>
        </a:graphic>
      </p:graphicFrame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1447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Trend in GCASH TAP Usage </a:t>
            </a: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</a:rPr>
              <a:t>Aug-Nov 2011)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8848"/>
            <a:ext cx="91440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en-PH" sz="28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Did </a:t>
            </a:r>
            <a:r>
              <a:rPr lang="en-PH" sz="28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TAP usage lead </a:t>
            </a:r>
            <a:r>
              <a:rPr lang="en-PH" sz="28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to increase in savings in the form of mobile money or a mobile-money-linked account?</a:t>
            </a:r>
          </a:p>
        </p:txBody>
      </p:sp>
      <p:sp>
        <p:nvSpPr>
          <p:cNvPr id="6" name="Oval 5"/>
          <p:cNvSpPr/>
          <p:nvPr/>
        </p:nvSpPr>
        <p:spPr>
          <a:xfrm>
            <a:off x="6172200" y="2895600"/>
            <a:ext cx="2971800" cy="1295400"/>
          </a:xfrm>
          <a:prstGeom prst="ellipse">
            <a:avLst/>
          </a:prstGeom>
          <a:solidFill>
            <a:srgbClr val="0099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Oval 6"/>
          <p:cNvSpPr/>
          <p:nvPr/>
        </p:nvSpPr>
        <p:spPr>
          <a:xfrm>
            <a:off x="3470694" y="3200400"/>
            <a:ext cx="1676400" cy="1143000"/>
          </a:xfrm>
          <a:prstGeom prst="ellipse">
            <a:avLst/>
          </a:prstGeom>
          <a:solidFill>
            <a:srgbClr val="0099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6200000" flipH="1">
            <a:off x="7010400" y="3810000"/>
            <a:ext cx="1143000" cy="381000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/>
        </p:nvGrpSpPr>
        <p:grpSpPr>
          <a:xfrm>
            <a:off x="4800600" y="0"/>
            <a:ext cx="4343400" cy="3505199"/>
            <a:chOff x="-2057400" y="-28575"/>
            <a:chExt cx="9829800" cy="7724775"/>
          </a:xfrm>
        </p:grpSpPr>
        <p:pic>
          <p:nvPicPr>
            <p:cNvPr id="1617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364" b="2647"/>
            <a:stretch>
              <a:fillRect/>
            </a:stretch>
          </p:blipFill>
          <p:spPr bwMode="auto">
            <a:xfrm>
              <a:off x="-2057400" y="0"/>
              <a:ext cx="5982501" cy="769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17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t="-1092" b="1942"/>
            <a:stretch>
              <a:fillRect/>
            </a:stretch>
          </p:blipFill>
          <p:spPr bwMode="auto">
            <a:xfrm flipH="1">
              <a:off x="3810000" y="-28575"/>
              <a:ext cx="3962400" cy="772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4953000" y="64168"/>
            <a:ext cx="4114800" cy="9144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Client 2: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Susette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19200"/>
          <a:ext cx="9144000" cy="4803775"/>
        </p:xfrm>
        <a:graphic>
          <a:graphicData uri="http://schemas.openxmlformats.org/presentationml/2006/ole">
            <p:oleObj spid="_x0000_s165890" r:id="rId4" imgW="9144793" imgH="4804064" progId="Excel.Chart.8">
              <p:embed/>
            </p:oleObj>
          </a:graphicData>
        </a:graphic>
      </p:graphicFrame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Trend in GCASH TAP Usage </a:t>
            </a: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</a:rPr>
              <a:t>Aug-Nov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stCxn id="157700" idx="2"/>
          </p:cNvCxnSpPr>
          <p:nvPr/>
        </p:nvCxnSpPr>
        <p:spPr>
          <a:xfrm rot="16200000" flipH="1">
            <a:off x="6481708" y="3586107"/>
            <a:ext cx="2284523" cy="1668462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76200"/>
            <a:ext cx="4556125" cy="320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648200" y="152400"/>
            <a:ext cx="4343400" cy="9144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Client 3: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Imelda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139825"/>
          <a:ext cx="9144000" cy="4956175"/>
        </p:xfrm>
        <a:graphic>
          <a:graphicData uri="http://schemas.openxmlformats.org/presentationml/2006/ole">
            <p:oleObj spid="_x0000_s168962" r:id="rId4" imgW="9144793" imgH="4956478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1230868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/>
              <a:t>IMELDA</a:t>
            </a:r>
            <a:endParaRPr lang="en-PH" b="1" dirty="0"/>
          </a:p>
        </p:txBody>
      </p:sp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Trend in GCASH TAP Usage </a:t>
            </a: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</a:rPr>
              <a:t>Aug-Nov 2011)</a:t>
            </a:r>
          </a:p>
        </p:txBody>
      </p:sp>
      <p:sp>
        <p:nvSpPr>
          <p:cNvPr id="10" name="Oval 9"/>
          <p:cNvSpPr/>
          <p:nvPr/>
        </p:nvSpPr>
        <p:spPr>
          <a:xfrm>
            <a:off x="5410200" y="1846053"/>
            <a:ext cx="1600200" cy="1600200"/>
          </a:xfrm>
          <a:prstGeom prst="ellipse">
            <a:avLst/>
          </a:prstGeom>
          <a:solidFill>
            <a:srgbClr val="0099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>
            <a:endCxn id="162820" idx="1"/>
          </p:cNvCxnSpPr>
          <p:nvPr/>
        </p:nvCxnSpPr>
        <p:spPr>
          <a:xfrm>
            <a:off x="3124200" y="838200"/>
            <a:ext cx="1295400" cy="1010924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 bwMode="auto">
          <a:xfrm>
            <a:off x="4343400" y="76200"/>
            <a:ext cx="4724400" cy="9144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Client 4: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Teresita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419600" y="914400"/>
            <a:ext cx="4574036" cy="1905001"/>
            <a:chOff x="-1524000" y="609600"/>
            <a:chExt cx="17708146" cy="7315201"/>
          </a:xfrm>
        </p:grpSpPr>
        <p:pic>
          <p:nvPicPr>
            <p:cNvPr id="1628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0400" y="609601"/>
              <a:ext cx="9173746" cy="73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282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524000" y="609600"/>
              <a:ext cx="9620974" cy="717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990600"/>
          <a:ext cx="9144000" cy="4956175"/>
        </p:xfrm>
        <a:graphic>
          <a:graphicData uri="http://schemas.openxmlformats.org/presentationml/2006/ole">
            <p:oleObj spid="_x0000_s167938" r:id="rId4" imgW="9144793" imgH="4578493" progId="Excel.Chart.8">
              <p:embed/>
            </p:oleObj>
          </a:graphicData>
        </a:graphic>
      </p:graphicFrame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Trend in GCASH TAP Usage </a:t>
            </a: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</a:rPr>
              <a:t>Aug-Nov 2011)</a:t>
            </a:r>
          </a:p>
        </p:txBody>
      </p:sp>
      <p:sp>
        <p:nvSpPr>
          <p:cNvPr id="9" name="Oval 8"/>
          <p:cNvSpPr/>
          <p:nvPr/>
        </p:nvSpPr>
        <p:spPr>
          <a:xfrm>
            <a:off x="1295400" y="2050212"/>
            <a:ext cx="7315200" cy="1143000"/>
          </a:xfrm>
          <a:prstGeom prst="ellipse">
            <a:avLst/>
          </a:prstGeom>
          <a:solidFill>
            <a:srgbClr val="0099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/>
          <p:cNvSpPr/>
          <p:nvPr/>
        </p:nvSpPr>
        <p:spPr>
          <a:xfrm>
            <a:off x="228600" y="5906869"/>
            <a:ext cx="708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PH" b="1" dirty="0" smtClean="0"/>
              <a:t>Mobile-enabled compulsory savings account actually allowed clients to save tiny amounts (less than </a:t>
            </a:r>
            <a:r>
              <a:rPr lang="en-PH" b="1" dirty="0" smtClean="0"/>
              <a:t>2US</a:t>
            </a:r>
            <a:r>
              <a:rPr lang="en-PH" b="1" dirty="0" smtClean="0"/>
              <a:t>$) more frequently and more easily.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2151" t="25200" r="24750" b="720"/>
          <a:stretch>
            <a:fillRect/>
          </a:stretch>
        </p:blipFill>
        <p:spPr bwMode="auto">
          <a:xfrm>
            <a:off x="3888" y="0"/>
            <a:ext cx="9140112" cy="685204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3276600"/>
            <a:ext cx="2590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596" t="69028" r="82620" b="2350"/>
          <a:stretch>
            <a:fillRect/>
          </a:stretch>
        </p:blipFill>
        <p:spPr bwMode="auto">
          <a:xfrm>
            <a:off x="0" y="3581400"/>
            <a:ext cx="2590800" cy="32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5400000">
            <a:off x="4455991" y="3316409"/>
            <a:ext cx="1715444" cy="1788227"/>
          </a:xfrm>
          <a:prstGeom prst="straightConnector1">
            <a:avLst/>
          </a:prstGeom>
          <a:ln w="444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4449762" y="76200"/>
            <a:ext cx="4618038" cy="3276600"/>
            <a:chOff x="-3352800" y="-914400"/>
            <a:chExt cx="9571038" cy="5502275"/>
          </a:xfrm>
        </p:grpSpPr>
        <p:pic>
          <p:nvPicPr>
            <p:cNvPr id="158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352800" y="-876300"/>
              <a:ext cx="8359886" cy="546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87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5763" y="-914400"/>
              <a:ext cx="3292475" cy="550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4876800" y="152400"/>
            <a:ext cx="4038600" cy="76200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Client 5: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Ivy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219200"/>
          <a:ext cx="9144000" cy="4803775"/>
        </p:xfrm>
        <a:graphic>
          <a:graphicData uri="http://schemas.openxmlformats.org/presentationml/2006/ole">
            <p:oleObj spid="_x0000_s166914" r:id="rId4" imgW="9144793" imgH="4804064" progId="Excel.Chart.8">
              <p:embed/>
            </p:oleObj>
          </a:graphicData>
        </a:graphic>
      </p:graphicFrame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Trend in GCASH TAP Usage </a:t>
            </a:r>
            <a:r>
              <a:rPr lang="en-US" sz="2800" i="1" dirty="0" smtClean="0">
                <a:solidFill>
                  <a:schemeClr val="tx1"/>
                </a:solidFill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</a:rPr>
              <a:t>Aug-Nov 2011)</a:t>
            </a:r>
          </a:p>
        </p:txBody>
      </p:sp>
      <p:sp>
        <p:nvSpPr>
          <p:cNvPr id="7" name="Oval 6"/>
          <p:cNvSpPr/>
          <p:nvPr/>
        </p:nvSpPr>
        <p:spPr>
          <a:xfrm>
            <a:off x="4395159" y="2057400"/>
            <a:ext cx="381000" cy="533400"/>
          </a:xfrm>
          <a:prstGeom prst="ellipse">
            <a:avLst/>
          </a:prstGeom>
          <a:solidFill>
            <a:srgbClr val="0099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"/>
            <a:ext cx="8686800" cy="6477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FINDINGS in summary</a:t>
            </a:r>
            <a:endParaRPr lang="en-US" sz="2200" dirty="0" smtClean="0"/>
          </a:p>
          <a:p>
            <a:r>
              <a:rPr lang="en-US" sz="2200" dirty="0" smtClean="0">
                <a:latin typeface="Arial Narrow" pitchFamily="34" charset="0"/>
              </a:rPr>
              <a:t>Savings </a:t>
            </a:r>
            <a:r>
              <a:rPr lang="en-US" sz="2200" dirty="0" smtClean="0">
                <a:latin typeface="Arial Narrow" pitchFamily="34" charset="0"/>
              </a:rPr>
              <a:t>mechanisms stayed the same</a:t>
            </a:r>
          </a:p>
          <a:p>
            <a:pPr lvl="1" eaLnBrk="1" hangingPunct="1"/>
            <a:r>
              <a:rPr lang="en-US" sz="2200" dirty="0" smtClean="0">
                <a:latin typeface="Arial Narrow" pitchFamily="34" charset="0"/>
              </a:rPr>
              <a:t>Green Bank promotes one type of </a:t>
            </a:r>
            <a:r>
              <a:rPr lang="en-US" sz="2200" dirty="0" smtClean="0">
                <a:latin typeface="Arial Narrow" pitchFamily="34" charset="0"/>
              </a:rPr>
              <a:t>mobile </a:t>
            </a:r>
            <a:r>
              <a:rPr lang="en-US" sz="2200" dirty="0" smtClean="0">
                <a:latin typeface="Arial Narrow" pitchFamily="34" charset="0"/>
              </a:rPr>
              <a:t>service (TAP)</a:t>
            </a:r>
          </a:p>
          <a:p>
            <a:pPr lvl="1" eaLnBrk="1" hangingPunct="1"/>
            <a:r>
              <a:rPr lang="en-US" sz="2200" dirty="0" smtClean="0">
                <a:latin typeface="Arial Narrow" pitchFamily="34" charset="0"/>
              </a:rPr>
              <a:t>Putting in s</a:t>
            </a:r>
            <a:r>
              <a:rPr lang="en-US" sz="2200" dirty="0" smtClean="0">
                <a:latin typeface="Arial Narrow" pitchFamily="34" charset="0"/>
              </a:rPr>
              <a:t>avings in a voluntary account through TAD may be more costly (client will incur additional air-time and cash-in costs to do the transaction) and creating more work than they solve.</a:t>
            </a:r>
          </a:p>
          <a:p>
            <a:pPr lvl="1" eaLnBrk="1" hangingPunct="1"/>
            <a:r>
              <a:rPr lang="en-US" sz="2200" dirty="0" smtClean="0">
                <a:latin typeface="Arial Narrow" pitchFamily="34" charset="0"/>
              </a:rPr>
              <a:t>Savings </a:t>
            </a:r>
            <a:r>
              <a:rPr lang="en-US" sz="2200" dirty="0" smtClean="0">
                <a:latin typeface="Arial Narrow" pitchFamily="34" charset="0"/>
              </a:rPr>
              <a:t>added </a:t>
            </a:r>
            <a:r>
              <a:rPr lang="en-US" sz="2200" dirty="0" smtClean="0">
                <a:latin typeface="Arial Narrow" pitchFamily="34" charset="0"/>
              </a:rPr>
              <a:t>through TAP not </a:t>
            </a:r>
            <a:r>
              <a:rPr lang="en-US" sz="2200" dirty="0" smtClean="0">
                <a:latin typeface="Arial Narrow" pitchFamily="34" charset="0"/>
              </a:rPr>
              <a:t>easily accessible </a:t>
            </a:r>
            <a:r>
              <a:rPr lang="en-US" sz="2200" dirty="0" smtClean="0">
                <a:latin typeface="Arial Narrow" pitchFamily="34" charset="0"/>
              </a:rPr>
              <a:t>(part of compulsory account)</a:t>
            </a:r>
          </a:p>
          <a:p>
            <a:pPr>
              <a:lnSpc>
                <a:spcPct val="90000"/>
              </a:lnSpc>
              <a:defRPr/>
            </a:pPr>
            <a:r>
              <a:rPr lang="en-US" sz="2200" dirty="0" smtClean="0">
                <a:latin typeface="Arial Narrow" pitchFamily="34" charset="0"/>
              </a:rPr>
              <a:t>Actual usage of mobile money did not translate to improved customer experience and increase in confidence in technology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 Narrow" pitchFamily="34" charset="0"/>
              </a:rPr>
              <a:t>Network preference &amp; context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 Narrow" pitchFamily="34" charset="0"/>
              </a:rPr>
              <a:t>confidence </a:t>
            </a:r>
            <a:r>
              <a:rPr lang="en-US" sz="2200" dirty="0" smtClean="0">
                <a:latin typeface="Arial Narrow" pitchFamily="34" charset="0"/>
              </a:rPr>
              <a:t>in merchant is higher (than confidence in self)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 Narrow" pitchFamily="34" charset="0"/>
              </a:rPr>
              <a:t>Limited experience in mobile money among clients and the clients’ household:  only 1 (</a:t>
            </a:r>
            <a:r>
              <a:rPr lang="en-US" sz="2200" dirty="0" err="1" smtClean="0">
                <a:latin typeface="Arial Narrow" pitchFamily="34" charset="0"/>
              </a:rPr>
              <a:t>Teresita</a:t>
            </a:r>
            <a:r>
              <a:rPr lang="en-US" sz="2200" dirty="0" smtClean="0">
                <a:latin typeface="Arial Narrow" pitchFamily="34" charset="0"/>
              </a:rPr>
              <a:t>) had experience of GCASH before TAP; this increased her confidence in using mobile phone for financial transactions; number of transactions through TAP is quite limited (at most 4 times a month</a:t>
            </a:r>
            <a:r>
              <a:rPr lang="en-US" sz="2200" dirty="0" smtClean="0">
                <a:latin typeface="Arial Narrow" pitchFamily="34" charset="0"/>
              </a:rPr>
              <a:t>)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4495800" cy="5257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Hypothesis</a:t>
            </a:r>
            <a:endParaRPr lang="en-US" sz="3600" b="1" dirty="0" smtClean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algn="ctr">
              <a:lnSpc>
                <a:spcPct val="80000"/>
              </a:lnSpc>
              <a:buNone/>
            </a:pPr>
            <a:r>
              <a:rPr lang="en-PH" sz="2800" dirty="0" smtClean="0"/>
              <a:t>Text-a-Payment (TAP) usage</a:t>
            </a:r>
          </a:p>
          <a:p>
            <a:pPr algn="ctr">
              <a:lnSpc>
                <a:spcPct val="80000"/>
              </a:lnSpc>
              <a:buNone/>
            </a:pPr>
            <a:endParaRPr lang="en-PH" sz="2800" dirty="0" smtClean="0"/>
          </a:p>
          <a:p>
            <a:pPr algn="ctr">
              <a:lnSpc>
                <a:spcPct val="80000"/>
              </a:lnSpc>
              <a:buNone/>
            </a:pPr>
            <a:r>
              <a:rPr lang="en-PH" sz="2800" dirty="0" smtClean="0"/>
              <a:t>Increased confidence </a:t>
            </a:r>
            <a:r>
              <a:rPr lang="en-PH" sz="2800" dirty="0" smtClean="0"/>
              <a:t>in </a:t>
            </a:r>
            <a:r>
              <a:rPr lang="en-PH" sz="2800" dirty="0" smtClean="0"/>
              <a:t>mobile money</a:t>
            </a:r>
          </a:p>
          <a:p>
            <a:pPr algn="ctr">
              <a:lnSpc>
                <a:spcPct val="80000"/>
              </a:lnSpc>
              <a:buNone/>
            </a:pPr>
            <a:r>
              <a:rPr lang="en-PH" sz="2800" dirty="0" smtClean="0"/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en-PH" sz="2800" dirty="0" smtClean="0"/>
              <a:t>wider </a:t>
            </a:r>
            <a:r>
              <a:rPr lang="en-PH" sz="2800" dirty="0" smtClean="0"/>
              <a:t>adoption of other </a:t>
            </a:r>
            <a:r>
              <a:rPr lang="en-PH" sz="2800" dirty="0" smtClean="0"/>
              <a:t>financial services</a:t>
            </a:r>
          </a:p>
          <a:p>
            <a:pPr algn="ctr">
              <a:lnSpc>
                <a:spcPct val="80000"/>
              </a:lnSpc>
              <a:buNone/>
            </a:pPr>
            <a:endParaRPr lang="en-PH" sz="2800" dirty="0" smtClean="0"/>
          </a:p>
          <a:p>
            <a:pPr algn="ctr">
              <a:lnSpc>
                <a:spcPct val="80000"/>
              </a:lnSpc>
              <a:buNone/>
            </a:pPr>
            <a:r>
              <a:rPr lang="en-PH" sz="2800" dirty="0" smtClean="0"/>
              <a:t>savings</a:t>
            </a:r>
            <a:endParaRPr lang="en-PH" sz="2800" dirty="0" smtClean="0"/>
          </a:p>
        </p:txBody>
      </p:sp>
      <p:pic>
        <p:nvPicPr>
          <p:cNvPr id="31746" name="Picture 2" descr="http://t0.gstatic.com/images?q=tbn:ANd9GcQTcnfsc8nlFCRuFqpThm7Pwf1dYYX4jlPEPgrOT3dxhrWpJqi7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10468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Usage of mobile technology for banking services has a weak effect on </a:t>
            </a:r>
            <a:r>
              <a:rPr lang="en-US" sz="2800" dirty="0" smtClean="0"/>
              <a:t>diversifying use of mobile money and on inducing clients to </a:t>
            </a:r>
            <a:r>
              <a:rPr lang="en-US" sz="2800" dirty="0" smtClean="0"/>
              <a:t>save (</a:t>
            </a:r>
            <a:r>
              <a:rPr lang="en-US" sz="2800" dirty="0" smtClean="0"/>
              <a:t>at least in this study</a:t>
            </a:r>
            <a:r>
              <a:rPr lang="en-US" sz="2800" dirty="0" smtClean="0"/>
              <a:t>)</a:t>
            </a:r>
          </a:p>
          <a:p>
            <a:pPr lvl="1"/>
            <a:r>
              <a:rPr lang="en-PH" sz="2800" dirty="0" smtClean="0"/>
              <a:t>Savings mechanisms used by respondents stayed the same before and after TAP, except for mandatory </a:t>
            </a:r>
            <a:r>
              <a:rPr lang="en-PH" sz="2800" dirty="0" smtClean="0"/>
              <a:t>savings</a:t>
            </a:r>
          </a:p>
          <a:p>
            <a:pPr lvl="1"/>
            <a:r>
              <a:rPr lang="en-PH" sz="2800" dirty="0" smtClean="0"/>
              <a:t>There are signs that mobile-enabled compulsory </a:t>
            </a:r>
            <a:r>
              <a:rPr lang="en-PH" sz="2800" dirty="0" smtClean="0"/>
              <a:t>savings </a:t>
            </a:r>
            <a:r>
              <a:rPr lang="en-PH" sz="2800" dirty="0" smtClean="0"/>
              <a:t>account offer the simplicity clients require and </a:t>
            </a:r>
            <a:r>
              <a:rPr lang="en-PH" sz="2800" dirty="0" smtClean="0"/>
              <a:t>actually </a:t>
            </a:r>
            <a:r>
              <a:rPr lang="en-PH" sz="2800" dirty="0" smtClean="0"/>
              <a:t>allow </a:t>
            </a:r>
            <a:r>
              <a:rPr lang="en-PH" sz="2800" dirty="0" smtClean="0"/>
              <a:t>clients to save tiny amounts (less than </a:t>
            </a:r>
            <a:r>
              <a:rPr lang="en-PH" sz="2800" dirty="0" smtClean="0"/>
              <a:t>two US</a:t>
            </a:r>
            <a:r>
              <a:rPr lang="en-PH" sz="2800" dirty="0" smtClean="0"/>
              <a:t>$) more frequently and more easily.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msgen.com/graphics/content/MSPig_sideangle72d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958" y="228600"/>
            <a:ext cx="7991642" cy="6400800"/>
          </a:xfrm>
          <a:prstGeom prst="rect">
            <a:avLst/>
          </a:prstGeom>
          <a:noFill/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Some Thoughts</a:t>
            </a:r>
            <a:endParaRPr lang="en-US" sz="40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686800" cy="5562600"/>
          </a:xfrm>
          <a:solidFill>
            <a:schemeClr val="lt1">
              <a:alpha val="6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 smtClean="0"/>
              <a:t>Technology </a:t>
            </a:r>
            <a:r>
              <a:rPr lang="en-US" sz="2200" dirty="0" smtClean="0"/>
              <a:t>is </a:t>
            </a:r>
            <a:r>
              <a:rPr lang="en-US" sz="2200" dirty="0" smtClean="0"/>
              <a:t>not </a:t>
            </a:r>
            <a:r>
              <a:rPr lang="en-US" sz="2200" dirty="0" smtClean="0"/>
              <a:t>enough: projects failed </a:t>
            </a:r>
            <a:r>
              <a:rPr lang="en-US" sz="2200" dirty="0" smtClean="0"/>
              <a:t>to address the human and organizational aspects of </a:t>
            </a:r>
            <a:r>
              <a:rPr lang="en-US" sz="2200" dirty="0" smtClean="0"/>
              <a:t>financial transactions/practices. </a:t>
            </a:r>
          </a:p>
          <a:p>
            <a:r>
              <a:rPr lang="en-US" sz="2200" dirty="0" smtClean="0"/>
              <a:t>Barriers to technology </a:t>
            </a:r>
            <a:r>
              <a:rPr lang="en-US" sz="2200" dirty="0" smtClean="0"/>
              <a:t>adoption </a:t>
            </a:r>
            <a:r>
              <a:rPr lang="en-US" sz="2200" dirty="0" smtClean="0"/>
              <a:t>&lt;&gt; Barriers to financial inclusion</a:t>
            </a:r>
          </a:p>
          <a:p>
            <a:pPr lvl="1"/>
            <a:r>
              <a:rPr lang="en-US" sz="2200" dirty="0" smtClean="0"/>
              <a:t>Interoperability;</a:t>
            </a:r>
          </a:p>
          <a:p>
            <a:pPr lvl="1"/>
            <a:r>
              <a:rPr lang="en-US" sz="2200" dirty="0" smtClean="0"/>
              <a:t>interactive </a:t>
            </a:r>
            <a:r>
              <a:rPr lang="en-US" sz="2200" dirty="0" smtClean="0"/>
              <a:t>services on personal assistance and consumer education targeting </a:t>
            </a:r>
            <a:r>
              <a:rPr lang="en-US" sz="2200" dirty="0" smtClean="0"/>
              <a:t>end-clients and </a:t>
            </a:r>
            <a:r>
              <a:rPr lang="en-US" sz="2200" i="1" dirty="0" smtClean="0"/>
              <a:t>influencers </a:t>
            </a:r>
            <a:r>
              <a:rPr lang="en-US" sz="2200" dirty="0" smtClean="0"/>
              <a:t>(agents; other family members)</a:t>
            </a:r>
            <a:endParaRPr lang="en-US" sz="2200" dirty="0" smtClean="0"/>
          </a:p>
          <a:p>
            <a:r>
              <a:rPr lang="en-US" sz="2200" dirty="0" smtClean="0"/>
              <a:t>Create technologies that allow people to engage in life and work spontaneously and </a:t>
            </a:r>
            <a:r>
              <a:rPr lang="en-US" sz="2200" dirty="0" smtClean="0"/>
              <a:t>effortlessly:  The </a:t>
            </a:r>
            <a:r>
              <a:rPr lang="en-US" sz="2200" dirty="0" smtClean="0"/>
              <a:t>best device fits into the flow of one’s savings practices and that the savings experience, not the device, should be the central focus.</a:t>
            </a:r>
          </a:p>
          <a:p>
            <a:r>
              <a:rPr lang="en-US" sz="2200" dirty="0" smtClean="0"/>
              <a:t>Challenge </a:t>
            </a:r>
            <a:r>
              <a:rPr lang="en-US" sz="2200" dirty="0" smtClean="0"/>
              <a:t>is not only to improve customer experience but to create perspective-expanding </a:t>
            </a:r>
            <a:r>
              <a:rPr lang="en-US" sz="2200" dirty="0" smtClean="0"/>
              <a:t>experiences.</a:t>
            </a:r>
            <a:endParaRPr lang="en-PH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1400" dirty="0" smtClean="0">
                <a:hlinkClick r:id="rId4"/>
              </a:rPr>
              <a:t>http://www.msgen.com/assembled/money_savvy_pig.html</a:t>
            </a:r>
            <a:endParaRPr lang="en-PH" sz="14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t0.gstatic.com/images?q=tbn:ANd9GcTRUfNmtRfjfQn-28PlEF7PTgi9XUKKOiIc_y3cn7hMfWgV90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39000" cy="6858000"/>
          </a:xfrm>
          <a:prstGeom prst="rect">
            <a:avLst/>
          </a:prstGeom>
          <a:noFill/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04800" y="3429000"/>
            <a:ext cx="6477000" cy="3046988"/>
          </a:xfrm>
          <a:prstGeom prst="rect">
            <a:avLst/>
          </a:prstGeom>
          <a:solidFill>
            <a:srgbClr val="9BBB59">
              <a:alpha val="52157"/>
            </a:srgb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US" sz="2800" dirty="0" smtClean="0"/>
          </a:p>
          <a:p>
            <a:pPr algn="ctr">
              <a:lnSpc>
                <a:spcPct val="80000"/>
              </a:lnSpc>
            </a:pPr>
            <a:r>
              <a:rPr lang="en-US" sz="2600" b="1" dirty="0" smtClean="0">
                <a:latin typeface="+mj-lt"/>
              </a:rPr>
              <a:t>“You’ve got to start with the customer experience and work back toward the technology – not the other way around.” </a:t>
            </a:r>
          </a:p>
          <a:p>
            <a:pPr algn="ctr">
              <a:lnSpc>
                <a:spcPct val="80000"/>
              </a:lnSpc>
            </a:pPr>
            <a:endParaRPr lang="en-US" sz="2600" b="1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dirty="0" smtClean="0">
                <a:latin typeface="+mj-lt"/>
              </a:rPr>
              <a:t>Steve Jobs, May 25, 1997, Worldwide Developers Conference</a:t>
            </a:r>
          </a:p>
          <a:p>
            <a:pPr algn="ctr">
              <a:lnSpc>
                <a:spcPct val="80000"/>
              </a:lnSpc>
            </a:pPr>
            <a:endParaRPr lang="en-US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endParaRPr lang="en-US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endParaRPr lang="en-US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dirty="0" smtClean="0">
                <a:latin typeface="+mj-lt"/>
              </a:rPr>
              <a:t>THANK YOU.</a:t>
            </a:r>
          </a:p>
          <a:p>
            <a:pPr algn="ctr">
              <a:lnSpc>
                <a:spcPct val="8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18742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1100" dirty="0" smtClean="0">
                <a:hlinkClick r:id="rId4"/>
              </a:rPr>
              <a:t>Image source:  bit.ly/t41llX</a:t>
            </a:r>
            <a:r>
              <a:rPr lang="en-PH" sz="1100" dirty="0" smtClean="0"/>
              <a:t> </a:t>
            </a:r>
            <a:endParaRPr lang="en-PH" sz="11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228600" y="990600"/>
            <a:ext cx="4495800" cy="5257800"/>
          </a:xfrm>
          <a:noFill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Additional Questions</a:t>
            </a:r>
            <a:endParaRPr lang="en-US" sz="3600" b="1" dirty="0" smtClean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PH" sz="2800" dirty="0" smtClean="0"/>
              <a:t>What are the </a:t>
            </a:r>
            <a:r>
              <a:rPr lang="en-PH" sz="2800" dirty="0" smtClean="0"/>
              <a:t>current savings mechanisms utilized </a:t>
            </a:r>
            <a:r>
              <a:rPr lang="en-PH" sz="2800" dirty="0" smtClean="0"/>
              <a:t>by TAP users?</a:t>
            </a:r>
          </a:p>
          <a:p>
            <a:pPr>
              <a:lnSpc>
                <a:spcPct val="80000"/>
              </a:lnSpc>
            </a:pPr>
            <a:r>
              <a:rPr lang="en-PH" sz="2800" dirty="0" smtClean="0"/>
              <a:t>How have attitudes on savings changed with </a:t>
            </a:r>
            <a:r>
              <a:rPr lang="en-PH" sz="2800" dirty="0" err="1" smtClean="0"/>
              <a:t>m</a:t>
            </a:r>
            <a:r>
              <a:rPr lang="en-PH" sz="2800" dirty="0" smtClean="0"/>
              <a:t>-banking?</a:t>
            </a:r>
          </a:p>
          <a:p>
            <a:pPr>
              <a:lnSpc>
                <a:spcPct val="80000"/>
              </a:lnSpc>
            </a:pPr>
            <a:r>
              <a:rPr lang="en-PH" sz="2800" dirty="0" smtClean="0"/>
              <a:t>Did the use of mobile technology lead to increase in savings in the form of mobile money or a </a:t>
            </a:r>
            <a:r>
              <a:rPr lang="en-PH" sz="2800" dirty="0" smtClean="0"/>
              <a:t>mobile-money-linked </a:t>
            </a:r>
            <a:r>
              <a:rPr lang="en-PH" sz="2800" dirty="0" smtClean="0"/>
              <a:t>account?</a:t>
            </a:r>
          </a:p>
        </p:txBody>
      </p:sp>
      <p:pic>
        <p:nvPicPr>
          <p:cNvPr id="31746" name="Picture 2" descr="http://t0.gstatic.com/images?q=tbn:ANd9GcQTcnfsc8nlFCRuFqpThm7Pwf1dYYX4jlPEPgrOT3dxhrWpJqi7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10468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038" y="-33338"/>
            <a:ext cx="9236076" cy="693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en-P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Defining </a:t>
            </a:r>
            <a:r>
              <a:rPr lang="en-PH" sz="32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Active </a:t>
            </a:r>
            <a:r>
              <a:rPr kumimoji="0" lang="en-P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TAP </a:t>
            </a:r>
            <a:r>
              <a:rPr lang="en-PH" sz="3200" b="1" dirty="0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Users </a:t>
            </a:r>
          </a:p>
        </p:txBody>
      </p:sp>
      <p:pic>
        <p:nvPicPr>
          <p:cNvPr id="7" name="Picture 10" descr="image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148881"/>
            <a:ext cx="2406650" cy="5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image0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890" y="6096000"/>
            <a:ext cx="2201310" cy="65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Rural Bank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6097587"/>
            <a:ext cx="109318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530915" cy="1569660"/>
          </a:xfrm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endParaRPr lang="en-US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762000"/>
          <a:ext cx="6858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957147" y="845403"/>
            <a:ext cx="4186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Keep money at home?</a:t>
            </a:r>
          </a:p>
          <a:p>
            <a:pPr lvl="0">
              <a:buFontTx/>
              <a:buChar char="-"/>
            </a:pPr>
            <a:r>
              <a:rPr lang="en-PH" sz="1600" b="1" dirty="0" smtClean="0">
                <a:solidFill>
                  <a:srgbClr val="002060"/>
                </a:solidFill>
              </a:rPr>
              <a:t>for emergencies and daily expenses</a:t>
            </a:r>
          </a:p>
          <a:p>
            <a:pPr lvl="0">
              <a:buFontTx/>
              <a:buChar char="-"/>
            </a:pPr>
            <a:r>
              <a:rPr lang="en-PH" sz="1600" b="1" dirty="0" smtClean="0">
                <a:solidFill>
                  <a:srgbClr val="002060"/>
                </a:solidFill>
              </a:rPr>
              <a:t> </a:t>
            </a:r>
            <a:r>
              <a:rPr lang="en-PH" sz="1600" b="1" dirty="0" smtClean="0">
                <a:solidFill>
                  <a:srgbClr val="002060"/>
                </a:solidFill>
              </a:rPr>
              <a:t>for additional capital in business</a:t>
            </a:r>
            <a:endParaRPr lang="en-PH" sz="1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701" y="1455003"/>
            <a:ext cx="201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Save through a </a:t>
            </a:r>
          </a:p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t</a:t>
            </a:r>
            <a:r>
              <a:rPr lang="en-PH" sz="1600" b="1" dirty="0" smtClean="0">
                <a:solidFill>
                  <a:srgbClr val="002060"/>
                </a:solidFill>
              </a:rPr>
              <a:t>raditional bank </a:t>
            </a:r>
          </a:p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account? ROSCA?</a:t>
            </a:r>
            <a:endParaRPr lang="en-PH" sz="16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810000"/>
            <a:ext cx="2362200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Save </a:t>
            </a:r>
            <a:r>
              <a:rPr lang="en-PH" sz="1600" b="1" dirty="0" smtClean="0">
                <a:solidFill>
                  <a:srgbClr val="002060"/>
                </a:solidFill>
              </a:rPr>
              <a:t>through a </a:t>
            </a:r>
          </a:p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mobile-enabled/ linked savings account?</a:t>
            </a:r>
          </a:p>
          <a:p>
            <a:pPr lvl="0">
              <a:buFontTx/>
              <a:buChar char="-"/>
            </a:pPr>
            <a:r>
              <a:rPr lang="en-PH" sz="1400" b="1" dirty="0" smtClean="0">
                <a:solidFill>
                  <a:srgbClr val="002060"/>
                </a:solidFill>
              </a:rPr>
              <a:t>compulsory savings and</a:t>
            </a:r>
          </a:p>
          <a:p>
            <a:pPr lvl="0">
              <a:buFontTx/>
              <a:buChar char="-"/>
            </a:pPr>
            <a:r>
              <a:rPr lang="en-PH" sz="1400" b="1" dirty="0" smtClean="0">
                <a:solidFill>
                  <a:srgbClr val="002060"/>
                </a:solidFill>
              </a:rPr>
              <a:t> voluntary savings</a:t>
            </a:r>
          </a:p>
          <a:p>
            <a:pPr lvl="0">
              <a:buFontTx/>
              <a:buChar char="-"/>
            </a:pPr>
            <a:endParaRPr lang="en-PH" sz="1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6019800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Save </a:t>
            </a:r>
            <a:r>
              <a:rPr lang="en-PH" sz="1600" b="1" dirty="0" smtClean="0">
                <a:solidFill>
                  <a:srgbClr val="002060"/>
                </a:solidFill>
              </a:rPr>
              <a:t>through a </a:t>
            </a:r>
          </a:p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mobile-money system?</a:t>
            </a:r>
          </a:p>
          <a:p>
            <a:pPr lvl="0"/>
            <a:endParaRPr lang="en-PH" sz="1600" b="1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" y="-228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Defining Savings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</a:t>
            </a:r>
            <a:r>
              <a:rPr lang="en-US" sz="2800" b="1" dirty="0" err="1" smtClean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echanisms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2486" y="6400800"/>
            <a:ext cx="615313" cy="2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33400" y="4655403"/>
            <a:ext cx="1702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Save in kind or </a:t>
            </a:r>
          </a:p>
          <a:p>
            <a:pPr lvl="0"/>
            <a:r>
              <a:rPr lang="en-PH" sz="1600" b="1" dirty="0" smtClean="0">
                <a:solidFill>
                  <a:srgbClr val="002060"/>
                </a:solidFill>
              </a:rPr>
              <a:t>(credit)</a:t>
            </a:r>
            <a:endParaRPr lang="en-PH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Graphic spid="4" grpId="0">
        <p:bldAsOne/>
      </p:bldGraphic>
      <p:bldP spid="5" grpId="0"/>
      <p:bldP spid="6" grpId="0"/>
      <p:bldP spid="7" grpId="0" animBg="1"/>
      <p:bldP spid="9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Overall Methodology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*</a:t>
            </a:r>
          </a:p>
          <a:p>
            <a:pPr algn="ctr" eaLnBrk="1" hangingPunct="1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0668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 descr="http://upload.wikimedia.org/wikipedia/commons/thumb/a/ae/Ph_locator_map_surigao_del_sur.png/250px-Ph_locator_map_surigao_del_sur.png"/>
          <p:cNvPicPr>
            <a:picLocks noChangeAspect="1" noChangeArrowheads="1"/>
          </p:cNvPicPr>
          <p:nvPr/>
        </p:nvPicPr>
        <p:blipFill>
          <a:blip r:embed="rId3"/>
          <a:srcRect t="4128"/>
          <a:stretch>
            <a:fillRect/>
          </a:stretch>
        </p:blipFill>
        <p:spPr bwMode="auto">
          <a:xfrm>
            <a:off x="381000" y="9700"/>
            <a:ext cx="4419600" cy="6848300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029200" y="1828800"/>
            <a:ext cx="2927684" cy="2671009"/>
            <a:chOff x="6216316" y="990600"/>
            <a:chExt cx="2927684" cy="2671009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/>
            <a:srcRect t="7731" b="4654"/>
            <a:stretch>
              <a:fillRect/>
            </a:stretch>
          </p:blipFill>
          <p:spPr bwMode="auto">
            <a:xfrm>
              <a:off x="6216316" y="990600"/>
              <a:ext cx="2927684" cy="2667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6302990" y="3438826"/>
              <a:ext cx="2452924" cy="222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PH" sz="800" dirty="0" smtClean="0">
                  <a:hlinkClick r:id="rId5"/>
                </a:rPr>
                <a:t>Source: </a:t>
              </a:r>
              <a:r>
                <a:rPr lang="en-PH" sz="800" dirty="0" err="1" smtClean="0">
                  <a:hlinkClick r:id="rId5"/>
                </a:rPr>
                <a:t>bit.ly/rUnJEz</a:t>
              </a:r>
              <a:endParaRPr lang="en-PH" sz="800" dirty="0">
                <a:latin typeface="Arial Narrow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6852040"/>
            <a:chOff x="0" y="0"/>
            <a:chExt cx="9144000" cy="6852040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/>
            <a:srcRect l="12151" t="25200" r="24750" b="720"/>
            <a:stretch>
              <a:fillRect/>
            </a:stretch>
          </p:blipFill>
          <p:spPr bwMode="auto">
            <a:xfrm>
              <a:off x="3888" y="0"/>
              <a:ext cx="9140112" cy="6852040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33" name="TextBox 5"/>
            <p:cNvSpPr txBox="1">
              <a:spLocks noChangeArrowheads="1"/>
            </p:cNvSpPr>
            <p:nvPr/>
          </p:nvSpPr>
          <p:spPr bwMode="auto">
            <a:xfrm>
              <a:off x="0" y="3276600"/>
              <a:ext cx="2590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u="sng" dirty="0">
                  <a:latin typeface="Calibri" pitchFamily="34" charset="0"/>
                </a:rPr>
                <a:t>Legend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7"/>
            <a:srcRect l="1596" t="69028" r="82620" b="2350"/>
            <a:stretch>
              <a:fillRect/>
            </a:stretch>
          </p:blipFill>
          <p:spPr bwMode="auto">
            <a:xfrm>
              <a:off x="0" y="3581400"/>
              <a:ext cx="2590800" cy="324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029200" y="0"/>
            <a:ext cx="3962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en-US" sz="4000" dirty="0" smtClean="0"/>
              <a:t>Site Selection</a:t>
            </a:r>
            <a:br>
              <a:rPr lang="en-US" sz="4000" dirty="0" smtClean="0"/>
            </a:b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Mangagoy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Bislig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b="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Surigao</a:t>
            </a:r>
            <a:r>
              <a:rPr lang="en-US" sz="20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del Sur</a:t>
            </a:r>
            <a:endParaRPr lang="en-US" sz="4000" dirty="0" smtClean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8" y="0"/>
            <a:ext cx="9122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3124200" y="4648200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RESEARCH</a:t>
            </a:r>
            <a:r>
              <a:rPr kumimoji="0" lang="en-US" sz="6600" b="1" i="0" u="none" strike="noStrike" kern="120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 FINDINGS</a:t>
            </a:r>
            <a:endParaRPr kumimoji="0" lang="en-US" sz="66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MICRA</Template>
  <TotalTime>1391</TotalTime>
  <Words>2143</Words>
  <Application>Microsoft Office PowerPoint</Application>
  <PresentationFormat>On-screen Show (4:3)</PresentationFormat>
  <Paragraphs>374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MICRA</vt:lpstr>
      <vt:lpstr>1_Default Design</vt:lpstr>
      <vt:lpstr>Microsoft Office Excel Chart</vt:lpstr>
      <vt:lpstr>Slide 1</vt:lpstr>
      <vt:lpstr>Slide 2</vt:lpstr>
      <vt:lpstr>Slide 3</vt:lpstr>
      <vt:lpstr>Slide 4</vt:lpstr>
      <vt:lpstr>Slide 5</vt:lpstr>
      <vt:lpstr>Slide 6</vt:lpstr>
      <vt:lpstr>Overall Methodology</vt:lpstr>
      <vt:lpstr>Site Selection Mangagoy, Bislig, Surigao del Sur</vt:lpstr>
      <vt:lpstr>Slide 9</vt:lpstr>
      <vt:lpstr>FGD Results</vt:lpstr>
      <vt:lpstr>FGD Results</vt:lpstr>
      <vt:lpstr>FGD Results</vt:lpstr>
      <vt:lpstr>Financial Diary Site Selection Mangagoy, Bislig, Surigao del Sur</vt:lpstr>
      <vt:lpstr>Slide 14</vt:lpstr>
      <vt:lpstr>Financial Diaries - Profile of clients* </vt:lpstr>
      <vt:lpstr>Savings Profile</vt:lpstr>
      <vt:lpstr>Savings Portfolio</vt:lpstr>
      <vt:lpstr>Clients’ voluntary and mandatory savings</vt:lpstr>
      <vt:lpstr>Slide 19</vt:lpstr>
      <vt:lpstr>Trend in GCASH TAP Usage (Aug-Nov 2011)</vt:lpstr>
      <vt:lpstr>Slide 21</vt:lpstr>
      <vt:lpstr>Trend in GCASH TAP Usage (Aug-Nov 2011)</vt:lpstr>
      <vt:lpstr>Slide 23</vt:lpstr>
      <vt:lpstr>Trend in GCASH TAP Usage (Aug-Nov 2011)</vt:lpstr>
      <vt:lpstr>Slide 25</vt:lpstr>
      <vt:lpstr>Trend in GCASH TAP Usage (Aug-Nov 2011)</vt:lpstr>
      <vt:lpstr>Slide 27</vt:lpstr>
      <vt:lpstr>Trend in GCASH TAP Usage (Aug-Nov 2011)</vt:lpstr>
      <vt:lpstr>Slide 29</vt:lpstr>
      <vt:lpstr>Conclusion</vt:lpstr>
      <vt:lpstr>Some Thoughts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 Gusto</dc:creator>
  <cp:lastModifiedBy>Jing Gusto</cp:lastModifiedBy>
  <cp:revision>44</cp:revision>
  <cp:lastPrinted>2009-12-03T10:09:01Z</cp:lastPrinted>
  <dcterms:created xsi:type="dcterms:W3CDTF">2011-12-04T11:44:58Z</dcterms:created>
  <dcterms:modified xsi:type="dcterms:W3CDTF">2011-12-06T20:29:01Z</dcterms:modified>
</cp:coreProperties>
</file>