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0" r:id="rId3"/>
    <p:sldId id="258" r:id="rId4"/>
    <p:sldId id="259" r:id="rId5"/>
    <p:sldId id="261" r:id="rId6"/>
    <p:sldId id="262" r:id="rId7"/>
    <p:sldId id="263" r:id="rId8"/>
    <p:sldId id="264" r:id="rId9"/>
    <p:sldId id="266" r:id="rId10"/>
    <p:sldId id="267" r:id="rId11"/>
    <p:sldId id="269" r:id="rId12"/>
    <p:sldId id="268"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59" autoAdjust="0"/>
    <p:restoredTop sz="86323" autoAdjust="0"/>
  </p:normalViewPr>
  <p:slideViewPr>
    <p:cSldViewPr>
      <p:cViewPr>
        <p:scale>
          <a:sx n="66" d="100"/>
          <a:sy n="66" d="100"/>
        </p:scale>
        <p:origin x="-1974"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CDD319-871E-4E88-ABCB-0376236EE15E}" type="datetimeFigureOut">
              <a:rPr lang="en-US" smtClean="0"/>
              <a:pPr/>
              <a:t>12/2/2011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3F49D7-CA94-4802-B0EA-16F740168CE1}"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mtClean="0"/>
              <a:t>3 house</a:t>
            </a:r>
            <a:endParaRPr lang="en-IN" dirty="0"/>
          </a:p>
        </p:txBody>
      </p:sp>
      <p:sp>
        <p:nvSpPr>
          <p:cNvPr id="4" name="Slide Number Placeholder 3"/>
          <p:cNvSpPr>
            <a:spLocks noGrp="1"/>
          </p:cNvSpPr>
          <p:nvPr>
            <p:ph type="sldNum" sz="quarter" idx="10"/>
          </p:nvPr>
        </p:nvSpPr>
        <p:spPr/>
        <p:txBody>
          <a:bodyPr/>
          <a:lstStyle/>
          <a:p>
            <a:fld id="{E23F49D7-CA94-4802-B0EA-16F740168CE1}" type="slidenum">
              <a:rPr lang="en-IN" smtClean="0"/>
              <a:pPr/>
              <a:t>10</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4AE0CDC-14F3-4E19-962F-8D2AFB5014AE}"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AE0CDC-14F3-4E19-962F-8D2AFB5014AE}"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4AE0CDC-14F3-4E19-962F-8D2AFB5014A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AE0CDC-14F3-4E19-962F-8D2AFB501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FCBD261-2E5D-46BC-B6A2-8EEC15B3EA84}" type="datetimeFigureOut">
              <a:rPr lang="en-US" smtClean="0"/>
              <a:pPr/>
              <a:t>12/2/2011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AE0CDC-14F3-4E19-962F-8D2AFB5014AE}"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FCBD261-2E5D-46BC-B6A2-8EEC15B3EA84}" type="datetimeFigureOut">
              <a:rPr lang="en-US" smtClean="0"/>
              <a:pPr/>
              <a:t>12/2/2011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4AE0CDC-14F3-4E19-962F-8D2AFB5014AE}"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52400"/>
            <a:ext cx="7406640" cy="1219200"/>
          </a:xfrm>
        </p:spPr>
        <p:txBody>
          <a:bodyPr>
            <a:normAutofit fontScale="90000"/>
          </a:bodyPr>
          <a:lstStyle/>
          <a:p>
            <a:pPr algn="ctr"/>
            <a:r>
              <a:rPr lang="en-US" sz="2800" dirty="0" smtClean="0"/>
              <a:t>Third Annual Conference of Funded Researchers</a:t>
            </a:r>
            <a:br>
              <a:rPr lang="en-US" sz="2800" dirty="0" smtClean="0"/>
            </a:br>
            <a:r>
              <a:rPr lang="en-US" sz="2800" dirty="0" smtClean="0"/>
              <a:t>Institute for Money, Technology and Financial Inclusion,</a:t>
            </a:r>
            <a:br>
              <a:rPr lang="en-US" sz="2800" dirty="0" smtClean="0"/>
            </a:br>
            <a:r>
              <a:rPr lang="en-US" sz="2800" dirty="0" smtClean="0"/>
              <a:t>University of California, Irvine, December 6 – 8, 2011</a:t>
            </a:r>
            <a:endParaRPr lang="en-US" sz="2800" dirty="0"/>
          </a:p>
        </p:txBody>
      </p:sp>
      <p:sp>
        <p:nvSpPr>
          <p:cNvPr id="3" name="Subtitle 2"/>
          <p:cNvSpPr>
            <a:spLocks noGrp="1"/>
          </p:cNvSpPr>
          <p:nvPr>
            <p:ph type="subTitle" idx="1"/>
          </p:nvPr>
        </p:nvSpPr>
        <p:spPr>
          <a:xfrm>
            <a:off x="1432560" y="1850064"/>
            <a:ext cx="7406640" cy="4245936"/>
          </a:xfrm>
        </p:spPr>
        <p:txBody>
          <a:bodyPr/>
          <a:lstStyle/>
          <a:p>
            <a:pPr algn="ctr"/>
            <a:r>
              <a:rPr lang="en-US" dirty="0" smtClean="0"/>
              <a:t>Impact of EKO’s </a:t>
            </a:r>
            <a:r>
              <a:rPr lang="en-US" dirty="0" err="1" smtClean="0"/>
              <a:t>SimpliBank</a:t>
            </a:r>
            <a:r>
              <a:rPr lang="en-US" dirty="0" smtClean="0"/>
              <a:t> on the Saving Behaviour and Practices of Low Income Users: </a:t>
            </a:r>
          </a:p>
          <a:p>
            <a:pPr algn="ctr"/>
            <a:r>
              <a:rPr lang="en-US" dirty="0" smtClean="0"/>
              <a:t>The Indian Experience</a:t>
            </a:r>
          </a:p>
          <a:p>
            <a:pPr algn="ctr"/>
            <a:endParaRPr lang="en-US" dirty="0" smtClean="0"/>
          </a:p>
          <a:p>
            <a:pPr algn="ctr"/>
            <a:endParaRPr lang="en-US" dirty="0" smtClean="0"/>
          </a:p>
          <a:p>
            <a:pPr algn="ctr"/>
            <a:r>
              <a:rPr lang="en-US" sz="2400" dirty="0" smtClean="0"/>
              <a:t>Mani Arul </a:t>
            </a:r>
            <a:r>
              <a:rPr lang="en-US" sz="2400" dirty="0" err="1" smtClean="0"/>
              <a:t>Nandhi</a:t>
            </a:r>
            <a:endParaRPr lang="en-US" sz="2400" dirty="0" smtClean="0"/>
          </a:p>
          <a:p>
            <a:pPr algn="ctr"/>
            <a:r>
              <a:rPr lang="en-US" sz="2400" dirty="0" smtClean="0"/>
              <a:t>Associate Professor</a:t>
            </a:r>
          </a:p>
          <a:p>
            <a:pPr algn="ctr"/>
            <a:r>
              <a:rPr lang="en-US" sz="2400" dirty="0" smtClean="0"/>
              <a:t>Jesus and Mary College, </a:t>
            </a:r>
          </a:p>
          <a:p>
            <a:pPr algn="ctr"/>
            <a:r>
              <a:rPr lang="en-US" sz="2400" dirty="0" smtClean="0"/>
              <a:t>University of Delhi, India</a:t>
            </a:r>
          </a:p>
          <a:p>
            <a:pPr algn="ct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39718"/>
          </a:xfrm>
        </p:spPr>
        <p:txBody>
          <a:bodyPr>
            <a:noAutofit/>
          </a:bodyPr>
          <a:lstStyle/>
          <a:p>
            <a:pPr algn="ctr"/>
            <a:r>
              <a:rPr lang="en-IN" sz="3200" dirty="0" smtClean="0"/>
              <a:t>A rapid dip into the data</a:t>
            </a:r>
            <a:endParaRPr lang="en-IN" sz="3200" dirty="0"/>
          </a:p>
        </p:txBody>
      </p:sp>
      <p:sp>
        <p:nvSpPr>
          <p:cNvPr id="3" name="Content Placeholder 2"/>
          <p:cNvSpPr>
            <a:spLocks noGrp="1"/>
          </p:cNvSpPr>
          <p:nvPr>
            <p:ph idx="1"/>
          </p:nvPr>
        </p:nvSpPr>
        <p:spPr>
          <a:xfrm>
            <a:off x="857224" y="714356"/>
            <a:ext cx="8143932" cy="5929354"/>
          </a:xfrm>
        </p:spPr>
        <p:txBody>
          <a:bodyPr>
            <a:normAutofit/>
          </a:bodyPr>
          <a:lstStyle/>
          <a:p>
            <a:pPr algn="just"/>
            <a:r>
              <a:rPr lang="en-IN" sz="2400" dirty="0" smtClean="0"/>
              <a:t>Data cleaning and entry in progress, but a quick peep into the interviews of 20 EKO customers is presented.  </a:t>
            </a:r>
          </a:p>
          <a:p>
            <a:pPr algn="just"/>
            <a:r>
              <a:rPr lang="en-IN" sz="2400" dirty="0" smtClean="0"/>
              <a:t>Also some issues concerning policy changes relating to service charges, commission and business focus of EKO are areas of concern in the field.</a:t>
            </a:r>
          </a:p>
          <a:p>
            <a:pPr algn="just"/>
            <a:r>
              <a:rPr lang="en-IN" sz="2400" dirty="0" smtClean="0"/>
              <a:t>Mostly literate / middle schooled or above barring one uneducated.</a:t>
            </a:r>
          </a:p>
          <a:p>
            <a:pPr algn="just"/>
            <a:r>
              <a:rPr lang="en-IN" sz="2400" dirty="0" smtClean="0"/>
              <a:t>13 customers average monthly income  was $102 (Rs5076) (sales assistants, casual labour, tiny enterprise, pavement vendors including 2 housewives, one retired maid and a student). </a:t>
            </a:r>
          </a:p>
          <a:p>
            <a:pPr algn="just"/>
            <a:r>
              <a:rPr lang="en-IN" sz="2400" dirty="0" smtClean="0"/>
              <a:t>6 customers (small/tiny business) with monthly income $527 (Rs.26333); </a:t>
            </a:r>
          </a:p>
          <a:p>
            <a:pPr algn="just"/>
            <a:r>
              <a:rPr lang="en-IN" sz="2400" dirty="0" smtClean="0"/>
              <a:t>One with a substantial high income of $10000 (Rs.500000).</a:t>
            </a:r>
          </a:p>
          <a:p>
            <a:pPr algn="just"/>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68280"/>
          </a:xfrm>
        </p:spPr>
        <p:txBody>
          <a:bodyPr>
            <a:noAutofit/>
          </a:bodyPr>
          <a:lstStyle/>
          <a:p>
            <a:pPr algn="ctr"/>
            <a:r>
              <a:rPr lang="en-IN" sz="2800" dirty="0" smtClean="0"/>
              <a:t>Rapid data (</a:t>
            </a:r>
            <a:r>
              <a:rPr lang="en-IN" sz="2800" dirty="0" err="1" smtClean="0"/>
              <a:t>contd</a:t>
            </a:r>
            <a:r>
              <a:rPr lang="en-IN" sz="2800" dirty="0" smtClean="0"/>
              <a:t>)</a:t>
            </a:r>
            <a:endParaRPr lang="en-IN" sz="2800" dirty="0"/>
          </a:p>
        </p:txBody>
      </p:sp>
      <p:sp>
        <p:nvSpPr>
          <p:cNvPr id="3" name="Content Placeholder 2"/>
          <p:cNvSpPr>
            <a:spLocks noGrp="1"/>
          </p:cNvSpPr>
          <p:nvPr>
            <p:ph idx="1"/>
          </p:nvPr>
        </p:nvSpPr>
        <p:spPr>
          <a:xfrm>
            <a:off x="857224" y="857232"/>
            <a:ext cx="8286776" cy="6000768"/>
          </a:xfrm>
        </p:spPr>
        <p:txBody>
          <a:bodyPr>
            <a:normAutofit/>
          </a:bodyPr>
          <a:lstStyle/>
          <a:p>
            <a:pPr algn="just"/>
            <a:r>
              <a:rPr lang="en-IN" sz="2400" dirty="0" smtClean="0"/>
              <a:t>8 had no bank account and 12 had a bank account (2 salary accounts).</a:t>
            </a:r>
          </a:p>
          <a:p>
            <a:pPr algn="just"/>
            <a:r>
              <a:rPr lang="en-IN" sz="2400" dirty="0" smtClean="0"/>
              <a:t>2 street vendors never tried for a bank account as EKO is convenient; one uses EKO more than bank account:  One street vendor not using EKO since December 2010.</a:t>
            </a:r>
          </a:p>
          <a:p>
            <a:pPr algn="just"/>
            <a:r>
              <a:rPr lang="en-IN" sz="2400" dirty="0" smtClean="0"/>
              <a:t>except for 7 bank account holders, rest had depended predominantly on informal savings practices:</a:t>
            </a:r>
          </a:p>
          <a:p>
            <a:pPr algn="just"/>
            <a:r>
              <a:rPr lang="en-IN" sz="2400" dirty="0" smtClean="0"/>
              <a:t>Keep at home/ self = 70%; Remit home/save with relative = 25%, No savings = 10%</a:t>
            </a:r>
          </a:p>
          <a:p>
            <a:pPr algn="just"/>
            <a:r>
              <a:rPr lang="en-IN" sz="2400" dirty="0" smtClean="0"/>
              <a:t>Those with only EKO account, now deposit their income or savings in EKO only.</a:t>
            </a:r>
          </a:p>
          <a:p>
            <a:pPr algn="just"/>
            <a:r>
              <a:rPr lang="en-IN" sz="2400" dirty="0" smtClean="0"/>
              <a:t>Average period of starting EKO account – 20 months: 80 % happy and comfortable with EKO but 20 % happy but not comfortable with it.</a:t>
            </a:r>
          </a:p>
          <a:p>
            <a:pPr algn="just"/>
            <a:endParaRPr lang="en-IN" sz="2400" dirty="0" smtClean="0"/>
          </a:p>
          <a:p>
            <a:pPr algn="just"/>
            <a:endParaRPr lang="en-IN" sz="2400" dirty="0" smtClean="0"/>
          </a:p>
          <a:p>
            <a:pPr algn="just"/>
            <a:endParaRPr lang="en-IN" sz="2800" dirty="0" smtClean="0"/>
          </a:p>
          <a:p>
            <a:pPr algn="just"/>
            <a:endParaRPr lang="en-IN"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42918"/>
          </a:xfrm>
        </p:spPr>
        <p:txBody>
          <a:bodyPr>
            <a:noAutofit/>
          </a:bodyPr>
          <a:lstStyle/>
          <a:p>
            <a:pPr algn="ctr"/>
            <a:r>
              <a:rPr lang="en-IN" sz="2800" dirty="0" smtClean="0"/>
              <a:t>Happy to own EKO mobile account</a:t>
            </a:r>
            <a:endParaRPr lang="en-IN" sz="3200" dirty="0"/>
          </a:p>
        </p:txBody>
      </p:sp>
      <p:graphicFrame>
        <p:nvGraphicFramePr>
          <p:cNvPr id="4" name="Content Placeholder 3"/>
          <p:cNvGraphicFramePr>
            <a:graphicFrameLocks noGrp="1"/>
          </p:cNvGraphicFramePr>
          <p:nvPr>
            <p:ph idx="1"/>
          </p:nvPr>
        </p:nvGraphicFramePr>
        <p:xfrm>
          <a:off x="1000125" y="642919"/>
          <a:ext cx="8143875" cy="6291598"/>
        </p:xfrm>
        <a:graphic>
          <a:graphicData uri="http://schemas.openxmlformats.org/drawingml/2006/table">
            <a:tbl>
              <a:tblPr firstRow="1" bandRow="1">
                <a:tableStyleId>{5C22544A-7EE6-4342-B048-85BDC9FD1C3A}</a:tableStyleId>
              </a:tblPr>
              <a:tblGrid>
                <a:gridCol w="2714625"/>
                <a:gridCol w="2714625"/>
                <a:gridCol w="2714625"/>
              </a:tblGrid>
              <a:tr h="384493">
                <a:tc>
                  <a:txBody>
                    <a:bodyPr/>
                    <a:lstStyle/>
                    <a:p>
                      <a:r>
                        <a:rPr lang="en-IN" dirty="0" smtClean="0"/>
                        <a:t>Reasons </a:t>
                      </a:r>
                      <a:endParaRPr lang="en-IN" dirty="0"/>
                    </a:p>
                  </a:txBody>
                  <a:tcPr/>
                </a:tc>
                <a:tc>
                  <a:txBody>
                    <a:bodyPr/>
                    <a:lstStyle/>
                    <a:p>
                      <a:pPr algn="ctr"/>
                      <a:r>
                        <a:rPr lang="en-IN" dirty="0" smtClean="0"/>
                        <a:t>Frequency</a:t>
                      </a:r>
                      <a:endParaRPr lang="en-IN" dirty="0"/>
                    </a:p>
                  </a:txBody>
                  <a:tcPr/>
                </a:tc>
                <a:tc>
                  <a:txBody>
                    <a:bodyPr/>
                    <a:lstStyle/>
                    <a:p>
                      <a:pPr algn="ctr"/>
                      <a:r>
                        <a:rPr lang="en-IN" dirty="0" smtClean="0"/>
                        <a:t>Percent</a:t>
                      </a:r>
                      <a:endParaRPr lang="en-IN" dirty="0"/>
                    </a:p>
                  </a:txBody>
                  <a:tcPr/>
                </a:tc>
              </a:tr>
              <a:tr h="384493">
                <a:tc>
                  <a:txBody>
                    <a:bodyPr/>
                    <a:lstStyle/>
                    <a:p>
                      <a:r>
                        <a:rPr lang="en-IN" dirty="0" smtClean="0"/>
                        <a:t>Easy to save small amounts</a:t>
                      </a:r>
                      <a:endParaRPr lang="en-IN" dirty="0"/>
                    </a:p>
                  </a:txBody>
                  <a:tcPr>
                    <a:solidFill>
                      <a:srgbClr val="FFFF00"/>
                    </a:solidFill>
                  </a:tcPr>
                </a:tc>
                <a:tc>
                  <a:txBody>
                    <a:bodyPr/>
                    <a:lstStyle/>
                    <a:p>
                      <a:pPr algn="ctr"/>
                      <a:r>
                        <a:rPr lang="en-IN" dirty="0" smtClean="0"/>
                        <a:t>16</a:t>
                      </a:r>
                      <a:endParaRPr lang="en-IN" dirty="0"/>
                    </a:p>
                  </a:txBody>
                  <a:tcPr>
                    <a:solidFill>
                      <a:srgbClr val="FFFF00"/>
                    </a:solidFill>
                  </a:tcPr>
                </a:tc>
                <a:tc>
                  <a:txBody>
                    <a:bodyPr/>
                    <a:lstStyle/>
                    <a:p>
                      <a:pPr algn="ctr"/>
                      <a:r>
                        <a:rPr lang="en-IN" dirty="0" smtClean="0"/>
                        <a:t>80</a:t>
                      </a:r>
                      <a:endParaRPr lang="en-IN" dirty="0"/>
                    </a:p>
                  </a:txBody>
                  <a:tcPr>
                    <a:solidFill>
                      <a:srgbClr val="FFFF00"/>
                    </a:solidFill>
                  </a:tcPr>
                </a:tc>
              </a:tr>
              <a:tr h="663645">
                <a:tc>
                  <a:txBody>
                    <a:bodyPr/>
                    <a:lstStyle/>
                    <a:p>
                      <a:r>
                        <a:rPr lang="en-IN" dirty="0" smtClean="0"/>
                        <a:t>Avoid</a:t>
                      </a:r>
                      <a:r>
                        <a:rPr lang="en-IN" baseline="0" dirty="0" smtClean="0"/>
                        <a:t> spending on nonessentials</a:t>
                      </a:r>
                      <a:endParaRPr lang="en-IN" dirty="0"/>
                    </a:p>
                  </a:txBody>
                  <a:tcPr>
                    <a:solidFill>
                      <a:srgbClr val="92D050"/>
                    </a:solidFill>
                  </a:tcPr>
                </a:tc>
                <a:tc>
                  <a:txBody>
                    <a:bodyPr/>
                    <a:lstStyle/>
                    <a:p>
                      <a:pPr algn="ctr"/>
                      <a:r>
                        <a:rPr lang="en-IN" dirty="0" smtClean="0"/>
                        <a:t>13</a:t>
                      </a:r>
                      <a:endParaRPr lang="en-IN" dirty="0"/>
                    </a:p>
                  </a:txBody>
                  <a:tcPr>
                    <a:solidFill>
                      <a:srgbClr val="92D050"/>
                    </a:solidFill>
                  </a:tcPr>
                </a:tc>
                <a:tc>
                  <a:txBody>
                    <a:bodyPr/>
                    <a:lstStyle/>
                    <a:p>
                      <a:pPr algn="ctr"/>
                      <a:r>
                        <a:rPr lang="en-IN" dirty="0" smtClean="0"/>
                        <a:t>65</a:t>
                      </a:r>
                      <a:endParaRPr lang="en-IN" dirty="0"/>
                    </a:p>
                  </a:txBody>
                  <a:tcPr>
                    <a:solidFill>
                      <a:srgbClr val="92D050"/>
                    </a:solidFill>
                  </a:tcPr>
                </a:tc>
              </a:tr>
              <a:tr h="663645">
                <a:tc>
                  <a:txBody>
                    <a:bodyPr/>
                    <a:lstStyle/>
                    <a:p>
                      <a:r>
                        <a:rPr lang="en-IN" dirty="0" smtClean="0"/>
                        <a:t>Found</a:t>
                      </a:r>
                      <a:r>
                        <a:rPr lang="en-IN" baseline="0" dirty="0" smtClean="0"/>
                        <a:t> safe place to save, no tension</a:t>
                      </a:r>
                      <a:endParaRPr lang="en-IN" dirty="0"/>
                    </a:p>
                  </a:txBody>
                  <a:tcPr>
                    <a:solidFill>
                      <a:srgbClr val="FFC000"/>
                    </a:solidFill>
                  </a:tcPr>
                </a:tc>
                <a:tc>
                  <a:txBody>
                    <a:bodyPr/>
                    <a:lstStyle/>
                    <a:p>
                      <a:pPr algn="ctr"/>
                      <a:r>
                        <a:rPr lang="en-IN" dirty="0" smtClean="0"/>
                        <a:t>9</a:t>
                      </a:r>
                      <a:endParaRPr lang="en-IN" dirty="0"/>
                    </a:p>
                  </a:txBody>
                  <a:tcPr>
                    <a:solidFill>
                      <a:srgbClr val="FFC000"/>
                    </a:solidFill>
                  </a:tcPr>
                </a:tc>
                <a:tc>
                  <a:txBody>
                    <a:bodyPr/>
                    <a:lstStyle/>
                    <a:p>
                      <a:pPr algn="ctr"/>
                      <a:r>
                        <a:rPr lang="en-IN" dirty="0" smtClean="0"/>
                        <a:t>56</a:t>
                      </a:r>
                      <a:endParaRPr lang="en-IN" dirty="0"/>
                    </a:p>
                  </a:txBody>
                  <a:tcPr>
                    <a:solidFill>
                      <a:srgbClr val="FFC000"/>
                    </a:solidFill>
                  </a:tcPr>
                </a:tc>
              </a:tr>
              <a:tr h="663645">
                <a:tc>
                  <a:txBody>
                    <a:bodyPr/>
                    <a:lstStyle/>
                    <a:p>
                      <a:r>
                        <a:rPr lang="en-IN" dirty="0" smtClean="0"/>
                        <a:t>Can save without anyone’s knowledge</a:t>
                      </a:r>
                      <a:endParaRPr lang="en-IN" dirty="0"/>
                    </a:p>
                  </a:txBody>
                  <a:tcPr/>
                </a:tc>
                <a:tc>
                  <a:txBody>
                    <a:bodyPr/>
                    <a:lstStyle/>
                    <a:p>
                      <a:pPr algn="ctr"/>
                      <a:r>
                        <a:rPr lang="en-IN" dirty="0" smtClean="0"/>
                        <a:t>4</a:t>
                      </a:r>
                      <a:endParaRPr lang="en-IN" dirty="0"/>
                    </a:p>
                  </a:txBody>
                  <a:tcPr/>
                </a:tc>
                <a:tc>
                  <a:txBody>
                    <a:bodyPr/>
                    <a:lstStyle/>
                    <a:p>
                      <a:pPr algn="ctr"/>
                      <a:r>
                        <a:rPr lang="en-IN" dirty="0" smtClean="0"/>
                        <a:t>20</a:t>
                      </a:r>
                      <a:endParaRPr lang="en-IN" dirty="0"/>
                    </a:p>
                  </a:txBody>
                  <a:tcPr/>
                </a:tc>
              </a:tr>
              <a:tr h="384493">
                <a:tc>
                  <a:txBody>
                    <a:bodyPr/>
                    <a:lstStyle/>
                    <a:p>
                      <a:r>
                        <a:rPr lang="en-IN" dirty="0" smtClean="0"/>
                        <a:t>Easy to withdraw anytime</a:t>
                      </a:r>
                      <a:endParaRPr lang="en-IN" dirty="0"/>
                    </a:p>
                  </a:txBody>
                  <a:tcPr>
                    <a:solidFill>
                      <a:srgbClr val="FFFF00"/>
                    </a:solidFill>
                  </a:tcPr>
                </a:tc>
                <a:tc>
                  <a:txBody>
                    <a:bodyPr/>
                    <a:lstStyle/>
                    <a:p>
                      <a:pPr algn="ctr"/>
                      <a:r>
                        <a:rPr lang="en-IN" dirty="0" smtClean="0"/>
                        <a:t>16</a:t>
                      </a:r>
                      <a:endParaRPr lang="en-IN" dirty="0"/>
                    </a:p>
                  </a:txBody>
                  <a:tcPr>
                    <a:solidFill>
                      <a:srgbClr val="FFFF00"/>
                    </a:solidFill>
                  </a:tcPr>
                </a:tc>
                <a:tc>
                  <a:txBody>
                    <a:bodyPr/>
                    <a:lstStyle/>
                    <a:p>
                      <a:pPr algn="ctr"/>
                      <a:r>
                        <a:rPr lang="en-IN" dirty="0" smtClean="0"/>
                        <a:t>80</a:t>
                      </a:r>
                      <a:endParaRPr lang="en-IN" dirty="0"/>
                    </a:p>
                  </a:txBody>
                  <a:tcPr>
                    <a:solidFill>
                      <a:srgbClr val="FFFF00"/>
                    </a:solidFill>
                  </a:tcPr>
                </a:tc>
              </a:tr>
              <a:tr h="663645">
                <a:tc>
                  <a:txBody>
                    <a:bodyPr/>
                    <a:lstStyle/>
                    <a:p>
                      <a:r>
                        <a:rPr lang="en-IN" dirty="0" smtClean="0"/>
                        <a:t>Save in it because </a:t>
                      </a:r>
                      <a:r>
                        <a:rPr lang="en-IN" dirty="0" err="1" smtClean="0"/>
                        <a:t>i</a:t>
                      </a:r>
                      <a:r>
                        <a:rPr lang="en-IN" dirty="0" smtClean="0"/>
                        <a:t> do</a:t>
                      </a:r>
                      <a:r>
                        <a:rPr lang="en-IN" baseline="0" dirty="0" smtClean="0"/>
                        <a:t> not want to withdraw it now</a:t>
                      </a:r>
                      <a:endParaRPr lang="en-IN" dirty="0"/>
                    </a:p>
                  </a:txBody>
                  <a:tcPr>
                    <a:solidFill>
                      <a:schemeClr val="accent4">
                        <a:lumMod val="60000"/>
                        <a:lumOff val="40000"/>
                      </a:schemeClr>
                    </a:solidFill>
                  </a:tcPr>
                </a:tc>
                <a:tc>
                  <a:txBody>
                    <a:bodyPr/>
                    <a:lstStyle/>
                    <a:p>
                      <a:pPr algn="ctr"/>
                      <a:r>
                        <a:rPr lang="en-IN" dirty="0" smtClean="0"/>
                        <a:t>4</a:t>
                      </a:r>
                      <a:endParaRPr lang="en-IN" dirty="0"/>
                    </a:p>
                  </a:txBody>
                  <a:tcPr/>
                </a:tc>
                <a:tc>
                  <a:txBody>
                    <a:bodyPr/>
                    <a:lstStyle/>
                    <a:p>
                      <a:pPr algn="ctr"/>
                      <a:r>
                        <a:rPr lang="en-IN" dirty="0" smtClean="0"/>
                        <a:t>20</a:t>
                      </a:r>
                      <a:endParaRPr lang="en-IN" dirty="0"/>
                    </a:p>
                  </a:txBody>
                  <a:tcPr>
                    <a:solidFill>
                      <a:schemeClr val="accent4">
                        <a:lumMod val="60000"/>
                        <a:lumOff val="40000"/>
                      </a:schemeClr>
                    </a:solidFill>
                  </a:tcPr>
                </a:tc>
              </a:tr>
              <a:tr h="663645">
                <a:tc>
                  <a:txBody>
                    <a:bodyPr/>
                    <a:lstStyle/>
                    <a:p>
                      <a:r>
                        <a:rPr lang="en-IN" dirty="0" smtClean="0"/>
                        <a:t>No rigid rules like in a bank account</a:t>
                      </a:r>
                      <a:endParaRPr lang="en-IN" dirty="0"/>
                    </a:p>
                  </a:txBody>
                  <a:tcPr/>
                </a:tc>
                <a:tc>
                  <a:txBody>
                    <a:bodyPr/>
                    <a:lstStyle/>
                    <a:p>
                      <a:pPr algn="ctr"/>
                      <a:r>
                        <a:rPr lang="en-IN" dirty="0" smtClean="0"/>
                        <a:t>6</a:t>
                      </a:r>
                      <a:endParaRPr lang="en-IN" dirty="0"/>
                    </a:p>
                  </a:txBody>
                  <a:tcPr/>
                </a:tc>
                <a:tc>
                  <a:txBody>
                    <a:bodyPr/>
                    <a:lstStyle/>
                    <a:p>
                      <a:pPr algn="ctr"/>
                      <a:r>
                        <a:rPr lang="en-IN" dirty="0" smtClean="0"/>
                        <a:t>30</a:t>
                      </a:r>
                      <a:endParaRPr lang="en-IN" dirty="0"/>
                    </a:p>
                  </a:txBody>
                  <a:tcPr/>
                </a:tc>
              </a:tr>
              <a:tr h="410828">
                <a:tc gridSpan="3">
                  <a:txBody>
                    <a:bodyPr/>
                    <a:lstStyle/>
                    <a:p>
                      <a:pPr algn="ctr"/>
                      <a:r>
                        <a:rPr lang="en-IN" sz="2000" dirty="0" smtClean="0"/>
                        <a:t>Uncomfortable with EKO Account</a:t>
                      </a:r>
                      <a:endParaRPr lang="en-IN" sz="2000" dirty="0"/>
                    </a:p>
                  </a:txBody>
                  <a:tcPr/>
                </a:tc>
                <a:tc hMerge="1">
                  <a:txBody>
                    <a:bodyPr/>
                    <a:lstStyle/>
                    <a:p>
                      <a:pPr algn="ctr"/>
                      <a:endParaRPr lang="en-IN" dirty="0"/>
                    </a:p>
                  </a:txBody>
                  <a:tcPr/>
                </a:tc>
                <a:tc hMerge="1">
                  <a:txBody>
                    <a:bodyPr/>
                    <a:lstStyle/>
                    <a:p>
                      <a:pPr algn="ctr"/>
                      <a:endParaRPr lang="en-IN" dirty="0"/>
                    </a:p>
                  </a:txBody>
                  <a:tcPr/>
                </a:tc>
              </a:tr>
              <a:tr h="384493">
                <a:tc>
                  <a:txBody>
                    <a:bodyPr/>
                    <a:lstStyle/>
                    <a:p>
                      <a:r>
                        <a:rPr lang="en-IN" dirty="0" smtClean="0"/>
                        <a:t>Deductions on transactions</a:t>
                      </a:r>
                      <a:endParaRPr lang="en-IN" dirty="0"/>
                    </a:p>
                  </a:txBody>
                  <a:tcPr>
                    <a:solidFill>
                      <a:srgbClr val="FFFF00"/>
                    </a:solidFill>
                  </a:tcPr>
                </a:tc>
                <a:tc>
                  <a:txBody>
                    <a:bodyPr/>
                    <a:lstStyle/>
                    <a:p>
                      <a:pPr algn="ctr"/>
                      <a:r>
                        <a:rPr lang="en-IN" dirty="0" smtClean="0"/>
                        <a:t>4</a:t>
                      </a:r>
                      <a:endParaRPr lang="en-IN" dirty="0"/>
                    </a:p>
                  </a:txBody>
                  <a:tcPr>
                    <a:solidFill>
                      <a:srgbClr val="FFFF00"/>
                    </a:solidFill>
                  </a:tcPr>
                </a:tc>
                <a:tc>
                  <a:txBody>
                    <a:bodyPr/>
                    <a:lstStyle/>
                    <a:p>
                      <a:pPr algn="ctr"/>
                      <a:r>
                        <a:rPr lang="en-IN" dirty="0" smtClean="0"/>
                        <a:t>20</a:t>
                      </a:r>
                      <a:endParaRPr lang="en-IN" dirty="0"/>
                    </a:p>
                  </a:txBody>
                  <a:tcPr>
                    <a:solidFill>
                      <a:srgbClr val="FFFF00"/>
                    </a:solidFill>
                  </a:tcPr>
                </a:tc>
              </a:tr>
              <a:tr h="384493">
                <a:tc>
                  <a:txBody>
                    <a:bodyPr/>
                    <a:lstStyle/>
                    <a:p>
                      <a:r>
                        <a:rPr lang="en-IN" dirty="0" smtClean="0"/>
                        <a:t>Server problem</a:t>
                      </a:r>
                      <a:endParaRPr lang="en-IN" dirty="0"/>
                    </a:p>
                  </a:txBody>
                  <a:tcPr>
                    <a:solidFill>
                      <a:srgbClr val="FFC000"/>
                    </a:solidFill>
                  </a:tcPr>
                </a:tc>
                <a:tc>
                  <a:txBody>
                    <a:bodyPr/>
                    <a:lstStyle/>
                    <a:p>
                      <a:pPr algn="ctr"/>
                      <a:r>
                        <a:rPr lang="en-IN" dirty="0" smtClean="0"/>
                        <a:t>2</a:t>
                      </a:r>
                      <a:endParaRPr lang="en-IN" dirty="0"/>
                    </a:p>
                  </a:txBody>
                  <a:tcPr/>
                </a:tc>
                <a:tc>
                  <a:txBody>
                    <a:bodyPr/>
                    <a:lstStyle/>
                    <a:p>
                      <a:pPr algn="ctr"/>
                      <a:r>
                        <a:rPr lang="en-IN" dirty="0" smtClean="0"/>
                        <a:t>10</a:t>
                      </a:r>
                      <a:endParaRPr lang="en-IN" dirty="0"/>
                    </a:p>
                  </a:txBody>
                  <a:tcPr>
                    <a:solidFill>
                      <a:srgbClr val="FFC000"/>
                    </a:solidFill>
                  </a:tcPr>
                </a:tc>
              </a:tr>
              <a:tr h="384493">
                <a:tc>
                  <a:txBody>
                    <a:bodyPr/>
                    <a:lstStyle/>
                    <a:p>
                      <a:r>
                        <a:rPr lang="en-IN" dirty="0" smtClean="0"/>
                        <a:t>Withdrawal</a:t>
                      </a:r>
                      <a:r>
                        <a:rPr lang="en-IN" baseline="0" dirty="0" smtClean="0"/>
                        <a:t> problem</a:t>
                      </a:r>
                      <a:endParaRPr lang="en-IN" dirty="0"/>
                    </a:p>
                  </a:txBody>
                  <a:tcPr/>
                </a:tc>
                <a:tc>
                  <a:txBody>
                    <a:bodyPr/>
                    <a:lstStyle/>
                    <a:p>
                      <a:pPr algn="ctr"/>
                      <a:r>
                        <a:rPr lang="en-IN" dirty="0" smtClean="0"/>
                        <a:t>2</a:t>
                      </a:r>
                      <a:endParaRPr lang="en-IN" dirty="0"/>
                    </a:p>
                  </a:txBody>
                  <a:tcPr/>
                </a:tc>
                <a:tc>
                  <a:txBody>
                    <a:bodyPr/>
                    <a:lstStyle/>
                    <a:p>
                      <a:pPr algn="ctr"/>
                      <a:r>
                        <a:rPr lang="en-IN" dirty="0" smtClean="0"/>
                        <a:t>10</a:t>
                      </a:r>
                      <a:endParaRPr lang="en-IN"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39718"/>
          </a:xfrm>
        </p:spPr>
        <p:txBody>
          <a:bodyPr>
            <a:noAutofit/>
          </a:bodyPr>
          <a:lstStyle/>
          <a:p>
            <a:pPr algn="ctr"/>
            <a:r>
              <a:rPr lang="en-IN" sz="2400" dirty="0" smtClean="0"/>
              <a:t>Some snapshots</a:t>
            </a:r>
            <a:endParaRPr lang="en-IN" sz="2400" dirty="0"/>
          </a:p>
        </p:txBody>
      </p:sp>
      <p:sp>
        <p:nvSpPr>
          <p:cNvPr id="3" name="Content Placeholder 2"/>
          <p:cNvSpPr>
            <a:spLocks noGrp="1"/>
          </p:cNvSpPr>
          <p:nvPr>
            <p:ph idx="1"/>
          </p:nvPr>
        </p:nvSpPr>
        <p:spPr>
          <a:xfrm>
            <a:off x="500034" y="714356"/>
            <a:ext cx="8643966" cy="6143644"/>
          </a:xfrm>
        </p:spPr>
        <p:txBody>
          <a:bodyPr>
            <a:normAutofit lnSpcReduction="10000"/>
          </a:bodyPr>
          <a:lstStyle/>
          <a:p>
            <a:r>
              <a:rPr lang="en-IN" sz="2400" dirty="0" smtClean="0"/>
              <a:t>Frequency of deposit :-daily to weekly (35%); monthly (45%)</a:t>
            </a:r>
          </a:p>
          <a:p>
            <a:r>
              <a:rPr lang="en-IN" sz="2400" dirty="0" smtClean="0"/>
              <a:t>Do not withdraw from EKO account – 30%</a:t>
            </a:r>
          </a:p>
          <a:p>
            <a:pPr algn="just"/>
            <a:r>
              <a:rPr lang="en-IN" sz="2400" dirty="0" smtClean="0"/>
              <a:t>Minimum amount deposited ($2) and maximum amount ($200) last time.</a:t>
            </a:r>
          </a:p>
          <a:p>
            <a:r>
              <a:rPr lang="en-IN" sz="2400" dirty="0" smtClean="0"/>
              <a:t>14 (70%) keep deposited amount in EKO always.</a:t>
            </a:r>
          </a:p>
          <a:p>
            <a:pPr algn="just"/>
            <a:r>
              <a:rPr lang="en-IN" sz="2400" dirty="0" smtClean="0"/>
              <a:t>19 (95%) keep depositing small amounts till it becomes a lump sum.</a:t>
            </a:r>
          </a:p>
          <a:p>
            <a:pPr algn="just"/>
            <a:r>
              <a:rPr lang="en-IN" sz="2400" dirty="0" smtClean="0"/>
              <a:t>50% choose to save small amounts in EKO whenever there is extra/surplus money available. </a:t>
            </a:r>
          </a:p>
          <a:p>
            <a:pPr algn="just"/>
            <a:r>
              <a:rPr lang="en-IN" sz="2400" dirty="0" smtClean="0"/>
              <a:t>17 (85%) reported that having EKO has increased their resolve and  capacity to save.</a:t>
            </a:r>
          </a:p>
          <a:p>
            <a:pPr algn="just"/>
            <a:r>
              <a:rPr lang="en-IN" sz="2400" dirty="0" smtClean="0"/>
              <a:t>Two major reasons: One,  EKO money is safe unlike cash on person that gets spent  (75%) Two, EKO account has made them consciously cut down expenses on nonessentials (80%).</a:t>
            </a:r>
          </a:p>
          <a:p>
            <a:r>
              <a:rPr lang="en-IN" sz="2400" dirty="0" smtClean="0"/>
              <a:t>EKO account has become one more method for savings (100%)</a:t>
            </a:r>
          </a:p>
          <a:p>
            <a:pPr algn="just"/>
            <a:endParaRPr lang="en-I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68280"/>
          </a:xfrm>
        </p:spPr>
        <p:txBody>
          <a:bodyPr>
            <a:noAutofit/>
          </a:bodyPr>
          <a:lstStyle/>
          <a:p>
            <a:pPr algn="ctr"/>
            <a:r>
              <a:rPr lang="en-IN" sz="2400" dirty="0" smtClean="0"/>
              <a:t>Snapshots (continued)</a:t>
            </a:r>
            <a:endParaRPr lang="en-IN" sz="2400" dirty="0"/>
          </a:p>
        </p:txBody>
      </p:sp>
      <p:sp>
        <p:nvSpPr>
          <p:cNvPr id="3" name="Content Placeholder 2"/>
          <p:cNvSpPr>
            <a:spLocks noGrp="1"/>
          </p:cNvSpPr>
          <p:nvPr>
            <p:ph idx="1"/>
          </p:nvPr>
        </p:nvSpPr>
        <p:spPr>
          <a:xfrm>
            <a:off x="857224" y="714356"/>
            <a:ext cx="8286776" cy="6143644"/>
          </a:xfrm>
        </p:spPr>
        <p:txBody>
          <a:bodyPr>
            <a:normAutofit fontScale="92500"/>
          </a:bodyPr>
          <a:lstStyle/>
          <a:p>
            <a:pPr algn="just"/>
            <a:r>
              <a:rPr lang="en-IN" sz="2400" dirty="0" smtClean="0"/>
              <a:t>Other informal savings practices (cash on person, cash at home, cash with relative, savings in a committee) used along with EKO account for various needs/expenses. </a:t>
            </a:r>
          </a:p>
          <a:p>
            <a:pPr algn="just"/>
            <a:r>
              <a:rPr lang="en-IN" sz="2400" dirty="0" smtClean="0"/>
              <a:t>Given a choice between EKO and other informal savings methods, 65% preferred EKO and 40% had no preference because they keep money at different places/methods for different needs.</a:t>
            </a:r>
          </a:p>
          <a:p>
            <a:pPr algn="just"/>
            <a:r>
              <a:rPr lang="en-IN" sz="2400" dirty="0" smtClean="0"/>
              <a:t>95% considered EKO as a good substitute for other informal savings methods. Major reasons for it:</a:t>
            </a:r>
          </a:p>
          <a:p>
            <a:pPr algn="just"/>
            <a:r>
              <a:rPr lang="en-IN" sz="2400" dirty="0" smtClean="0"/>
              <a:t> 1. Helped to shift from unsafe saving practices (45%). </a:t>
            </a:r>
          </a:p>
          <a:p>
            <a:pPr algn="just"/>
            <a:r>
              <a:rPr lang="en-IN" sz="2400" dirty="0" smtClean="0"/>
              <a:t>2. Helps to save more than earlier and to save in smaller amounts (50%).</a:t>
            </a:r>
          </a:p>
          <a:p>
            <a:pPr algn="just"/>
            <a:r>
              <a:rPr lang="en-IN" sz="2400" dirty="0" smtClean="0"/>
              <a:t>3.  Helps resist temptation to spend on non-essentials (60%)</a:t>
            </a:r>
          </a:p>
          <a:p>
            <a:pPr algn="just"/>
            <a:r>
              <a:rPr lang="en-IN" sz="2400" dirty="0" smtClean="0"/>
              <a:t>4. Secrecy of savings (45%);  5. No fear of risk of loss (75%)</a:t>
            </a:r>
          </a:p>
          <a:p>
            <a:pPr algn="just"/>
            <a:r>
              <a:rPr lang="en-IN" sz="2400" dirty="0" smtClean="0"/>
              <a:t>5. Reliable as it is a bank account (65%) and better than a bank account (90%).</a:t>
            </a:r>
          </a:p>
          <a:p>
            <a:pPr algn="just"/>
            <a:r>
              <a:rPr lang="en-IN" sz="2400" dirty="0" smtClean="0"/>
              <a:t>Can transact at any EKO counters (95%)</a:t>
            </a:r>
          </a:p>
          <a:p>
            <a:pPr algn="just"/>
            <a:endParaRPr lang="en-IN" sz="2400" dirty="0" smtClean="0"/>
          </a:p>
          <a:p>
            <a:pPr algn="just">
              <a:buNone/>
            </a:pPr>
            <a:endParaRPr lang="en-IN"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68280"/>
          </a:xfrm>
        </p:spPr>
        <p:txBody>
          <a:bodyPr>
            <a:noAutofit/>
          </a:bodyPr>
          <a:lstStyle/>
          <a:p>
            <a:pPr algn="ctr"/>
            <a:r>
              <a:rPr lang="en-IN" sz="2400" dirty="0" smtClean="0"/>
              <a:t>Snapshots (continued)</a:t>
            </a:r>
            <a:endParaRPr lang="en-IN" sz="2400" dirty="0"/>
          </a:p>
        </p:txBody>
      </p:sp>
      <p:sp>
        <p:nvSpPr>
          <p:cNvPr id="3" name="Content Placeholder 2"/>
          <p:cNvSpPr>
            <a:spLocks noGrp="1"/>
          </p:cNvSpPr>
          <p:nvPr>
            <p:ph idx="1"/>
          </p:nvPr>
        </p:nvSpPr>
        <p:spPr>
          <a:xfrm>
            <a:off x="785786" y="785794"/>
            <a:ext cx="8358214" cy="6072206"/>
          </a:xfrm>
        </p:spPr>
        <p:txBody>
          <a:bodyPr>
            <a:normAutofit lnSpcReduction="10000"/>
          </a:bodyPr>
          <a:lstStyle/>
          <a:p>
            <a:pPr algn="just"/>
            <a:r>
              <a:rPr lang="en-IN" sz="2400" dirty="0" smtClean="0"/>
              <a:t>EKO superior tool for saving lump sums that are built up in small amounts first using informal saving practices (savings at home (20%).</a:t>
            </a:r>
          </a:p>
          <a:p>
            <a:pPr algn="just"/>
            <a:r>
              <a:rPr lang="en-IN" sz="2400" dirty="0" smtClean="0"/>
              <a:t>Save little by little (save in money box) and then deposit in EKO for specific purposes (loan repayment).</a:t>
            </a:r>
          </a:p>
          <a:p>
            <a:pPr algn="just"/>
            <a:r>
              <a:rPr lang="en-IN" sz="2400" dirty="0" smtClean="0"/>
              <a:t>EKO money used for sending loan amount, money to supplier / agent, gift /festival money to relative.</a:t>
            </a:r>
          </a:p>
          <a:p>
            <a:pPr algn="just"/>
            <a:r>
              <a:rPr lang="en-IN" sz="2400" dirty="0" smtClean="0"/>
              <a:t>EKO money useful for reciprocal borrowing and lending through instant transfers (15%) and need for reciprocal borrowing reduced after saving in EKO (25%). But 55% reported practising reciprocal borrowing/lending in cash.</a:t>
            </a:r>
          </a:p>
          <a:p>
            <a:pPr algn="just"/>
            <a:r>
              <a:rPr lang="en-IN" sz="2400" dirty="0" smtClean="0"/>
              <a:t>While 50% reported dependence on risky informal methods reduced after EKO account; another 50% stated that dependence on other methods can not be reduced because they are useful in their own ways. </a:t>
            </a:r>
          </a:p>
          <a:p>
            <a:pPr algn="just"/>
            <a:r>
              <a:rPr lang="en-IN" sz="2400" dirty="0" smtClean="0"/>
              <a:t>EKO facilitates receiving small amounts from family/friends for unexpected needs.</a:t>
            </a:r>
          </a:p>
          <a:p>
            <a:pPr algn="just"/>
            <a:endParaRPr lang="en-IN" sz="2400" dirty="0" smtClean="0"/>
          </a:p>
          <a:p>
            <a:pPr algn="just"/>
            <a:endParaRPr lang="en-IN"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25404"/>
          </a:xfrm>
        </p:spPr>
        <p:txBody>
          <a:bodyPr>
            <a:noAutofit/>
          </a:bodyPr>
          <a:lstStyle/>
          <a:p>
            <a:pPr algn="ctr"/>
            <a:r>
              <a:rPr lang="en-IN" sz="2400" dirty="0" smtClean="0"/>
              <a:t>Snapshots </a:t>
            </a:r>
            <a:endParaRPr lang="en-IN" sz="2400" dirty="0"/>
          </a:p>
        </p:txBody>
      </p:sp>
      <p:sp>
        <p:nvSpPr>
          <p:cNvPr id="3" name="Content Placeholder 2"/>
          <p:cNvSpPr>
            <a:spLocks noGrp="1"/>
          </p:cNvSpPr>
          <p:nvPr>
            <p:ph idx="1"/>
          </p:nvPr>
        </p:nvSpPr>
        <p:spPr>
          <a:xfrm>
            <a:off x="857224" y="642918"/>
            <a:ext cx="8286776" cy="6215082"/>
          </a:xfrm>
        </p:spPr>
        <p:txBody>
          <a:bodyPr>
            <a:normAutofit lnSpcReduction="10000"/>
          </a:bodyPr>
          <a:lstStyle/>
          <a:p>
            <a:pPr algn="just"/>
            <a:r>
              <a:rPr lang="en-IN" sz="2400" dirty="0" smtClean="0"/>
              <a:t>Alongside EKO need for keeping liquid cash at home/on person for meeting emergencies is high.</a:t>
            </a:r>
          </a:p>
          <a:p>
            <a:pPr algn="just"/>
            <a:r>
              <a:rPr lang="en-IN" sz="2400" dirty="0" smtClean="0"/>
              <a:t>Given a choice for saving a lump sum of (between $ 20 and $40), 75% preferred to store in EKO account.</a:t>
            </a:r>
          </a:p>
          <a:p>
            <a:pPr algn="just"/>
            <a:r>
              <a:rPr lang="en-IN" sz="2400" dirty="0" smtClean="0"/>
              <a:t>Ability to save has definitely improved (50%). Improved sense of pride in owning EKO account, self respect and sense of freedom to plan for a better future </a:t>
            </a:r>
          </a:p>
          <a:p>
            <a:pPr algn="ctr">
              <a:buNone/>
            </a:pPr>
            <a:r>
              <a:rPr lang="en-IN" sz="2400" dirty="0" smtClean="0"/>
              <a:t>Field observations:  </a:t>
            </a:r>
          </a:p>
          <a:p>
            <a:pPr algn="just">
              <a:buFont typeface="Arial" pitchFamily="34" charset="0"/>
              <a:buChar char="•"/>
            </a:pPr>
            <a:r>
              <a:rPr lang="en-IN" sz="2400" dirty="0" smtClean="0"/>
              <a:t>Customers unhappy with transaction charges levied since September 2010. </a:t>
            </a:r>
          </a:p>
          <a:p>
            <a:pPr algn="just">
              <a:buFont typeface="Arial" pitchFamily="34" charset="0"/>
              <a:buChar char="•"/>
            </a:pPr>
            <a:r>
              <a:rPr lang="en-IN" sz="2400" dirty="0" smtClean="0"/>
              <a:t>Commission to CSPs also changed and introduction of security deposit for D2C transactions started in September 2010 by EKO  also seem to have dampened the enthusiasm for EKO transactions by retailers.</a:t>
            </a:r>
          </a:p>
          <a:p>
            <a:pPr algn="just">
              <a:buFont typeface="Arial" pitchFamily="34" charset="0"/>
              <a:buChar char="•"/>
            </a:pPr>
            <a:r>
              <a:rPr lang="en-IN" sz="2400" dirty="0" smtClean="0"/>
              <a:t>New found divergence of focus on remittance market of EKO and interest on EKO saving accounts seem diluted?!!!</a:t>
            </a:r>
          </a:p>
          <a:p>
            <a:pPr algn="just"/>
            <a:endParaRPr lang="en-I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82912"/>
          </a:xfrm>
        </p:spPr>
        <p:txBody>
          <a:bodyPr>
            <a:normAutofit/>
          </a:bodyPr>
          <a:lstStyle/>
          <a:p>
            <a:pPr algn="ctr"/>
            <a:r>
              <a:rPr lang="en-IN" sz="3200" dirty="0" smtClean="0"/>
              <a:t>An Outline</a:t>
            </a:r>
            <a:endParaRPr lang="en-IN" sz="3200" dirty="0"/>
          </a:p>
        </p:txBody>
      </p:sp>
      <p:pic>
        <p:nvPicPr>
          <p:cNvPr id="6" name="Content Placeholder 5" descr="SDC10685.JPG"/>
          <p:cNvPicPr>
            <a:picLocks noGrp="1" noChangeAspect="1"/>
          </p:cNvPicPr>
          <p:nvPr>
            <p:ph sz="half" idx="1"/>
          </p:nvPr>
        </p:nvPicPr>
        <p:blipFill>
          <a:blip r:embed="rId2" cstate="print"/>
          <a:stretch>
            <a:fillRect/>
          </a:stretch>
        </p:blipFill>
        <p:spPr>
          <a:xfrm>
            <a:off x="1435100" y="1571612"/>
            <a:ext cx="3657600" cy="4572032"/>
          </a:xfrm>
        </p:spPr>
      </p:pic>
      <p:pic>
        <p:nvPicPr>
          <p:cNvPr id="7" name="Content Placeholder 6" descr="SDC10687.JPG"/>
          <p:cNvPicPr>
            <a:picLocks noGrp="1" noChangeAspect="1"/>
          </p:cNvPicPr>
          <p:nvPr>
            <p:ph sz="half" idx="2"/>
          </p:nvPr>
        </p:nvPicPr>
        <p:blipFill>
          <a:blip r:embed="rId3" cstate="print"/>
          <a:stretch>
            <a:fillRect/>
          </a:stretch>
        </p:blipFill>
        <p:spPr>
          <a:xfrm>
            <a:off x="5355821" y="1524317"/>
            <a:ext cx="3499658" cy="4663440"/>
          </a:xfrm>
        </p:spPr>
      </p:pic>
      <p:sp>
        <p:nvSpPr>
          <p:cNvPr id="5" name="Rectangle 4"/>
          <p:cNvSpPr/>
          <p:nvPr/>
        </p:nvSpPr>
        <p:spPr>
          <a:xfrm>
            <a:off x="2286000" y="1643050"/>
            <a:ext cx="5000644" cy="4524315"/>
          </a:xfrm>
          <a:prstGeom prst="rect">
            <a:avLst/>
          </a:prstGeom>
        </p:spPr>
        <p:txBody>
          <a:bodyPr wrap="square">
            <a:spAutoFit/>
          </a:bodyPr>
          <a:lstStyle/>
          <a:p>
            <a:pPr algn="ctr"/>
            <a:r>
              <a:rPr lang="en-US" sz="3200" dirty="0" smtClean="0">
                <a:solidFill>
                  <a:srgbClr val="FF0000"/>
                </a:solidFill>
              </a:rPr>
              <a:t>Context </a:t>
            </a:r>
          </a:p>
          <a:p>
            <a:pPr algn="ctr"/>
            <a:r>
              <a:rPr lang="en-US" sz="3200" dirty="0" smtClean="0">
                <a:solidFill>
                  <a:srgbClr val="FF0000"/>
                </a:solidFill>
              </a:rPr>
              <a:t>Research Objective</a:t>
            </a:r>
          </a:p>
          <a:p>
            <a:pPr algn="ctr"/>
            <a:r>
              <a:rPr lang="en-US" sz="3200" dirty="0" smtClean="0">
                <a:solidFill>
                  <a:srgbClr val="FF0000"/>
                </a:solidFill>
              </a:rPr>
              <a:t>Research Questions</a:t>
            </a:r>
          </a:p>
          <a:p>
            <a:pPr algn="ctr"/>
            <a:r>
              <a:rPr lang="en-US" sz="3200" dirty="0" smtClean="0">
                <a:solidFill>
                  <a:srgbClr val="FF0000"/>
                </a:solidFill>
              </a:rPr>
              <a:t>Methods and Sample</a:t>
            </a:r>
          </a:p>
          <a:p>
            <a:pPr algn="ctr"/>
            <a:r>
              <a:rPr lang="en-US" sz="3200" dirty="0" smtClean="0">
                <a:solidFill>
                  <a:srgbClr val="FF0000"/>
                </a:solidFill>
              </a:rPr>
              <a:t>Work done so far</a:t>
            </a:r>
          </a:p>
          <a:p>
            <a:pPr algn="ctr"/>
            <a:r>
              <a:rPr lang="en-US" sz="3200" dirty="0" smtClean="0">
                <a:solidFill>
                  <a:srgbClr val="FF0000"/>
                </a:solidFill>
              </a:rPr>
              <a:t>Field Report and </a:t>
            </a:r>
            <a:r>
              <a:rPr lang="en-US" sz="3200" dirty="0" err="1" smtClean="0">
                <a:solidFill>
                  <a:srgbClr val="FF0000"/>
                </a:solidFill>
              </a:rPr>
              <a:t>Observations</a:t>
            </a:r>
            <a:r>
              <a:rPr lang="en-US" sz="3200" dirty="0" err="1" smtClean="0"/>
              <a:t>ns</a:t>
            </a:r>
            <a:r>
              <a:rPr lang="en-US" sz="3200" dirty="0" smtClean="0"/>
              <a:t> </a:t>
            </a:r>
          </a:p>
          <a:p>
            <a:pPr algn="ctr"/>
            <a:r>
              <a:rPr lang="en-US" sz="3200" dirty="0" smtClean="0">
                <a:solidFill>
                  <a:srgbClr val="FF0000"/>
                </a:solidFill>
              </a:rPr>
              <a:t>Work ahead – lots to be done!</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pPr algn="ctr"/>
            <a:r>
              <a:rPr lang="en-US" sz="3200" dirty="0" smtClean="0"/>
              <a:t>Context</a:t>
            </a:r>
            <a:endParaRPr lang="en-US" sz="3200" dirty="0"/>
          </a:p>
        </p:txBody>
      </p:sp>
      <p:sp>
        <p:nvSpPr>
          <p:cNvPr id="3" name="Content Placeholder 2"/>
          <p:cNvSpPr>
            <a:spLocks noGrp="1"/>
          </p:cNvSpPr>
          <p:nvPr>
            <p:ph idx="1"/>
          </p:nvPr>
        </p:nvSpPr>
        <p:spPr>
          <a:xfrm>
            <a:off x="1143000" y="1219200"/>
            <a:ext cx="7790688" cy="5486400"/>
          </a:xfrm>
        </p:spPr>
        <p:txBody>
          <a:bodyPr>
            <a:normAutofit/>
          </a:bodyPr>
          <a:lstStyle/>
          <a:p>
            <a:pPr algn="just"/>
            <a:r>
              <a:rPr lang="en-US" sz="2800" dirty="0" smtClean="0"/>
              <a:t>41% of India’s population is unbanked; </a:t>
            </a:r>
          </a:p>
          <a:p>
            <a:pPr algn="just"/>
            <a:r>
              <a:rPr lang="en-US" sz="2800" dirty="0" smtClean="0"/>
              <a:t>51% of population is financially underserved.</a:t>
            </a:r>
          </a:p>
          <a:p>
            <a:pPr algn="just"/>
            <a:r>
              <a:rPr lang="en-US" sz="2800" dirty="0" smtClean="0"/>
              <a:t>Urban poverty is over 25% with over 80 million poor living in cities and towns. </a:t>
            </a:r>
          </a:p>
          <a:p>
            <a:pPr algn="just"/>
            <a:r>
              <a:rPr lang="en-US" sz="2800" dirty="0" smtClean="0"/>
              <a:t>Large number of financial players but bank accounts penetration is low with a high level of financial exclusion of the urban poor.</a:t>
            </a:r>
          </a:p>
          <a:p>
            <a:pPr algn="just"/>
            <a:r>
              <a:rPr lang="en-US" sz="2800" dirty="0" smtClean="0"/>
              <a:t>Urban poor are highly dependent on costly and risky informal mechanisms and social arrangements to save and access other financial services.</a:t>
            </a:r>
            <a:endParaRPr lang="en-US" sz="2800" dirty="0"/>
          </a:p>
        </p:txBody>
      </p:sp>
    </p:spTree>
    <p:extLst>
      <p:ext uri="{BB962C8B-B14F-4D97-AF65-F5344CB8AC3E}">
        <p14:creationId xmlns="" xmlns:p14="http://schemas.microsoft.com/office/powerpoint/2010/main" val="221300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11156"/>
          </a:xfrm>
        </p:spPr>
        <p:txBody>
          <a:bodyPr>
            <a:normAutofit fontScale="90000"/>
          </a:bodyPr>
          <a:lstStyle/>
          <a:p>
            <a:pPr algn="ctr"/>
            <a:r>
              <a:rPr lang="en-US" sz="3200" dirty="0" smtClean="0"/>
              <a:t>Context (continued)</a:t>
            </a:r>
            <a:endParaRPr lang="en-US" sz="3200" dirty="0"/>
          </a:p>
        </p:txBody>
      </p:sp>
      <p:sp>
        <p:nvSpPr>
          <p:cNvPr id="3" name="Content Placeholder 2"/>
          <p:cNvSpPr>
            <a:spLocks noGrp="1"/>
          </p:cNvSpPr>
          <p:nvPr>
            <p:ph idx="1"/>
          </p:nvPr>
        </p:nvSpPr>
        <p:spPr>
          <a:xfrm>
            <a:off x="1143000" y="857232"/>
            <a:ext cx="8001000" cy="5772168"/>
          </a:xfrm>
        </p:spPr>
        <p:txBody>
          <a:bodyPr>
            <a:normAutofit/>
          </a:bodyPr>
          <a:lstStyle/>
          <a:p>
            <a:pPr algn="just"/>
            <a:r>
              <a:rPr lang="en-US" sz="2400" dirty="0" smtClean="0"/>
              <a:t>India </a:t>
            </a:r>
            <a:r>
              <a:rPr lang="en-US" sz="2400" dirty="0"/>
              <a:t>has </a:t>
            </a:r>
            <a:r>
              <a:rPr lang="en-US" sz="2400" dirty="0" smtClean="0"/>
              <a:t>near </a:t>
            </a:r>
            <a:r>
              <a:rPr lang="en-US" sz="2400" dirty="0"/>
              <a:t>universal telecom access with one of the lowest cost retail distribution networks in the world</a:t>
            </a:r>
            <a:r>
              <a:rPr lang="en-US" sz="2400" dirty="0" smtClean="0"/>
              <a:t>.</a:t>
            </a:r>
          </a:p>
          <a:p>
            <a:pPr algn="just"/>
            <a:r>
              <a:rPr lang="en-US" sz="2400" dirty="0" smtClean="0"/>
              <a:t>Over 500 million mobile connections across India, many mobile banking initiatives underway in India.</a:t>
            </a:r>
          </a:p>
          <a:p>
            <a:pPr algn="just"/>
            <a:r>
              <a:rPr lang="en-US" sz="2400" dirty="0" smtClean="0"/>
              <a:t>EKO Aspire Foundation’s model is a pure cell phone based model on a core banking platform called </a:t>
            </a:r>
            <a:r>
              <a:rPr lang="en-US" sz="2400" dirty="0" err="1" smtClean="0"/>
              <a:t>SimpliBank</a:t>
            </a:r>
            <a:r>
              <a:rPr lang="en-US" sz="2400" dirty="0" smtClean="0"/>
              <a:t>.</a:t>
            </a:r>
          </a:p>
          <a:p>
            <a:pPr algn="just"/>
            <a:r>
              <a:rPr lang="en-US" sz="2400" dirty="0" smtClean="0"/>
              <a:t>EKO as a business correspondent of the State Bank of India (SBI) operates through a network of </a:t>
            </a:r>
            <a:r>
              <a:rPr lang="en-US" sz="2400" dirty="0" err="1" smtClean="0"/>
              <a:t>neighbourhood</a:t>
            </a:r>
            <a:r>
              <a:rPr lang="en-US" sz="2400" dirty="0" smtClean="0"/>
              <a:t> retailers in Delhi and some districts of Bihar, Jharkhand.</a:t>
            </a:r>
          </a:p>
          <a:p>
            <a:pPr algn="just"/>
            <a:r>
              <a:rPr lang="en-US" sz="2400" dirty="0" smtClean="0"/>
              <a:t>Mobile number is the bank account number of the customer facilitating transactions in their ‘No Frills Account’ and the money deposited remains with the SBI, earning an interest rate of 3.5%</a:t>
            </a:r>
          </a:p>
          <a:p>
            <a:pPr algn="just"/>
            <a:endParaRPr lang="en-US" sz="2400" dirty="0" smtClean="0"/>
          </a:p>
          <a:p>
            <a:pPr algn="just"/>
            <a:endParaRPr lang="en-US" sz="2400" dirty="0"/>
          </a:p>
          <a:p>
            <a:endParaRPr lang="en-US" sz="2400" dirty="0"/>
          </a:p>
        </p:txBody>
      </p:sp>
    </p:spTree>
    <p:extLst>
      <p:ext uri="{BB962C8B-B14F-4D97-AF65-F5344CB8AC3E}">
        <p14:creationId xmlns="" xmlns:p14="http://schemas.microsoft.com/office/powerpoint/2010/main" val="221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39718"/>
          </a:xfrm>
        </p:spPr>
        <p:txBody>
          <a:bodyPr>
            <a:noAutofit/>
          </a:bodyPr>
          <a:lstStyle/>
          <a:p>
            <a:pPr algn="ctr"/>
            <a:r>
              <a:rPr lang="en-IN" sz="3200" dirty="0" smtClean="0"/>
              <a:t>Research Objective</a:t>
            </a:r>
            <a:endParaRPr lang="en-IN" sz="3200" dirty="0"/>
          </a:p>
        </p:txBody>
      </p:sp>
      <p:sp>
        <p:nvSpPr>
          <p:cNvPr id="3" name="Content Placeholder 2"/>
          <p:cNvSpPr>
            <a:spLocks noGrp="1"/>
          </p:cNvSpPr>
          <p:nvPr>
            <p:ph idx="1"/>
          </p:nvPr>
        </p:nvSpPr>
        <p:spPr>
          <a:xfrm>
            <a:off x="1071538" y="857232"/>
            <a:ext cx="8072462" cy="5214974"/>
          </a:xfrm>
        </p:spPr>
        <p:txBody>
          <a:bodyPr>
            <a:normAutofit/>
          </a:bodyPr>
          <a:lstStyle/>
          <a:p>
            <a:pPr algn="just"/>
            <a:endParaRPr lang="en-IN" sz="2800" dirty="0" smtClean="0"/>
          </a:p>
          <a:p>
            <a:pPr algn="just"/>
            <a:r>
              <a:rPr lang="en-IN" sz="2800" dirty="0" smtClean="0"/>
              <a:t>Study looks at EKO mobile money’s transformative potential from the ‘individual’ users perspective.</a:t>
            </a:r>
          </a:p>
          <a:p>
            <a:pPr algn="just">
              <a:buNone/>
            </a:pPr>
            <a:endParaRPr lang="en-IN" sz="2800" dirty="0" smtClean="0"/>
          </a:p>
          <a:p>
            <a:pPr algn="just"/>
            <a:r>
              <a:rPr lang="en-IN" sz="2800" dirty="0" smtClean="0"/>
              <a:t>Major research objective is to investigate the impact of EKO’s mobile money on the savings behaviour and existing informal practices and social arrangements of low income customers in the urban metropolis of Delhi (and the neighbouring </a:t>
            </a:r>
            <a:r>
              <a:rPr lang="en-IN" sz="2800" dirty="0" err="1" smtClean="0"/>
              <a:t>Noida</a:t>
            </a:r>
            <a:r>
              <a:rPr lang="en-IN" sz="2800" dirty="0" smtClean="0"/>
              <a:t>).</a:t>
            </a:r>
          </a:p>
          <a:p>
            <a:pPr algn="just">
              <a:buNone/>
            </a:pPr>
            <a:endParaRPr lang="en-IN" sz="2800" dirty="0" smtClean="0"/>
          </a:p>
          <a:p>
            <a:pPr algn="just"/>
            <a:endParaRPr lang="en-IN"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11156"/>
          </a:xfrm>
        </p:spPr>
        <p:txBody>
          <a:bodyPr>
            <a:noAutofit/>
          </a:bodyPr>
          <a:lstStyle/>
          <a:p>
            <a:pPr algn="ctr"/>
            <a:r>
              <a:rPr lang="en-IN" sz="3200" dirty="0" smtClean="0"/>
              <a:t>Research Questions</a:t>
            </a:r>
            <a:endParaRPr lang="en-IN" sz="3200" dirty="0"/>
          </a:p>
        </p:txBody>
      </p:sp>
      <p:sp>
        <p:nvSpPr>
          <p:cNvPr id="3" name="Content Placeholder 2"/>
          <p:cNvSpPr>
            <a:spLocks noGrp="1"/>
          </p:cNvSpPr>
          <p:nvPr>
            <p:ph idx="1"/>
          </p:nvPr>
        </p:nvSpPr>
        <p:spPr>
          <a:xfrm>
            <a:off x="928662" y="857232"/>
            <a:ext cx="8215338" cy="6000768"/>
          </a:xfrm>
        </p:spPr>
        <p:txBody>
          <a:bodyPr>
            <a:normAutofit fontScale="92500" lnSpcReduction="10000"/>
          </a:bodyPr>
          <a:lstStyle/>
          <a:p>
            <a:pPr algn="just"/>
            <a:r>
              <a:rPr lang="en-IN" sz="2800" dirty="0" smtClean="0"/>
              <a:t>What is the socio-economic impact of EKO’s mobile money on the savings behaviour of low income users?</a:t>
            </a:r>
          </a:p>
          <a:p>
            <a:pPr algn="just"/>
            <a:r>
              <a:rPr lang="en-IN" sz="2800" dirty="0" smtClean="0"/>
              <a:t>What is the customer perception of EKO’s usage in terms of existing informal arrangements/practices?</a:t>
            </a:r>
          </a:p>
          <a:p>
            <a:pPr algn="just"/>
            <a:r>
              <a:rPr lang="en-IN" sz="2800" dirty="0" smtClean="0"/>
              <a:t>Has EKO replaced or displaced or dispelled the need for using informal saving mechanisms and storage practices?</a:t>
            </a:r>
          </a:p>
          <a:p>
            <a:pPr algn="just"/>
            <a:r>
              <a:rPr lang="en-IN" sz="2800" dirty="0" smtClean="0"/>
              <a:t>Has EKO become a superior savings substitute or a complementary tool to their time tested informal savings practices in terms of its speed, convenience and reliability?</a:t>
            </a:r>
          </a:p>
          <a:p>
            <a:pPr algn="just"/>
            <a:r>
              <a:rPr lang="en-IN" sz="2800" dirty="0" smtClean="0"/>
              <a:t>What are the characteristics of EKO customers in terms of their adoption behaviour and usage practices? Is there a match between their needs and EKO’s offering?</a:t>
            </a:r>
          </a:p>
          <a:p>
            <a:pPr algn="just"/>
            <a:r>
              <a:rPr lang="en-IN" sz="2800" dirty="0" smtClean="0"/>
              <a:t>What is the pace of uptake, trust and ability to transact among its users and levels of awareness?</a:t>
            </a:r>
          </a:p>
          <a:p>
            <a:pPr>
              <a:buNone/>
            </a:pPr>
            <a:endParaRPr lang="en-IN"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39718"/>
          </a:xfrm>
        </p:spPr>
        <p:txBody>
          <a:bodyPr>
            <a:normAutofit fontScale="90000"/>
          </a:bodyPr>
          <a:lstStyle/>
          <a:p>
            <a:pPr algn="ctr"/>
            <a:r>
              <a:rPr lang="en-IN" sz="3200" dirty="0" smtClean="0"/>
              <a:t>Methods and Sample</a:t>
            </a:r>
            <a:endParaRPr lang="en-IN" sz="3200" dirty="0"/>
          </a:p>
        </p:txBody>
      </p:sp>
      <p:sp>
        <p:nvSpPr>
          <p:cNvPr id="3" name="Content Placeholder 2"/>
          <p:cNvSpPr>
            <a:spLocks noGrp="1"/>
          </p:cNvSpPr>
          <p:nvPr>
            <p:ph idx="1"/>
          </p:nvPr>
        </p:nvSpPr>
        <p:spPr>
          <a:xfrm>
            <a:off x="1071538" y="785794"/>
            <a:ext cx="8072462" cy="6072206"/>
          </a:xfrm>
        </p:spPr>
        <p:txBody>
          <a:bodyPr>
            <a:normAutofit/>
          </a:bodyPr>
          <a:lstStyle/>
          <a:p>
            <a:pPr algn="just"/>
            <a:r>
              <a:rPr lang="en-IN" sz="2800" dirty="0" smtClean="0"/>
              <a:t>Structured in-depth questionnaires –for EKO users and agents </a:t>
            </a:r>
          </a:p>
          <a:p>
            <a:pPr algn="just"/>
            <a:r>
              <a:rPr lang="en-IN" sz="2800" dirty="0" smtClean="0"/>
              <a:t>Semi-structured key informant interviews</a:t>
            </a:r>
          </a:p>
          <a:p>
            <a:pPr algn="just"/>
            <a:r>
              <a:rPr lang="en-IN" sz="2800" dirty="0" smtClean="0"/>
              <a:t>Case studies </a:t>
            </a:r>
          </a:p>
          <a:p>
            <a:pPr algn="just">
              <a:buNone/>
            </a:pPr>
            <a:r>
              <a:rPr lang="en-IN" sz="2800" dirty="0" smtClean="0">
                <a:solidFill>
                  <a:srgbClr val="FF0000"/>
                </a:solidFill>
              </a:rPr>
              <a:t>Following were intended methods but could not be implemented due to inaccessibility of subjects at the field:</a:t>
            </a:r>
          </a:p>
          <a:p>
            <a:pPr algn="just"/>
            <a:r>
              <a:rPr lang="en-IN" sz="2800" dirty="0" smtClean="0"/>
              <a:t>Focus group discussions </a:t>
            </a:r>
          </a:p>
          <a:p>
            <a:pPr algn="just"/>
            <a:r>
              <a:rPr lang="en-IN" sz="2800" dirty="0" smtClean="0"/>
              <a:t>Unstructured market watch surveys in selected locations. </a:t>
            </a:r>
          </a:p>
          <a:p>
            <a:pPr algn="just"/>
            <a:r>
              <a:rPr lang="en-IN" sz="2800" dirty="0" smtClean="0"/>
              <a:t>Time line for field survey exceeded by one month already.</a:t>
            </a:r>
          </a:p>
          <a:p>
            <a:pPr algn="just"/>
            <a:endParaRPr lang="en-IN"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39718"/>
          </a:xfrm>
        </p:spPr>
        <p:txBody>
          <a:bodyPr>
            <a:normAutofit fontScale="90000"/>
          </a:bodyPr>
          <a:lstStyle/>
          <a:p>
            <a:pPr algn="ctr"/>
            <a:r>
              <a:rPr lang="en-IN" sz="3200" dirty="0" smtClean="0"/>
              <a:t>Sample Coverage</a:t>
            </a:r>
            <a:endParaRPr lang="en-IN" sz="3200" dirty="0"/>
          </a:p>
        </p:txBody>
      </p:sp>
      <p:sp>
        <p:nvSpPr>
          <p:cNvPr id="3" name="Content Placeholder 2"/>
          <p:cNvSpPr>
            <a:spLocks noGrp="1"/>
          </p:cNvSpPr>
          <p:nvPr>
            <p:ph idx="1"/>
          </p:nvPr>
        </p:nvSpPr>
        <p:spPr>
          <a:xfrm>
            <a:off x="1000100" y="785794"/>
            <a:ext cx="7933588" cy="6072206"/>
          </a:xfrm>
        </p:spPr>
        <p:txBody>
          <a:bodyPr>
            <a:normAutofit/>
          </a:bodyPr>
          <a:lstStyle/>
          <a:p>
            <a:pPr algn="just"/>
            <a:r>
              <a:rPr lang="en-IN" sz="2400" dirty="0" smtClean="0"/>
              <a:t>EKO’s information relating to agents / EKO counters formed the basis of sample covered.</a:t>
            </a:r>
          </a:p>
          <a:p>
            <a:pPr algn="just"/>
            <a:r>
              <a:rPr lang="en-IN" sz="2400" dirty="0" smtClean="0"/>
              <a:t>Field survey in West, East and South Delhi districts where 16 agents’ customers were covered.  </a:t>
            </a:r>
          </a:p>
          <a:p>
            <a:pPr algn="just"/>
            <a:r>
              <a:rPr lang="en-IN" sz="2400" dirty="0" smtClean="0"/>
              <a:t>In some areas availability of low income customers was problematic because many agents’ customer base had melted due to some policy changes relating to transaction charges and closure of counters by EKO to bring about due diligence requirements for retail agents.  These developments were prior to our field survey. </a:t>
            </a:r>
          </a:p>
          <a:p>
            <a:pPr algn="just"/>
            <a:r>
              <a:rPr lang="en-IN" sz="2400" dirty="0" smtClean="0"/>
              <a:t>160 EKO customers interviewed during 4</a:t>
            </a:r>
            <a:r>
              <a:rPr lang="en-IN" sz="2400" baseline="30000" dirty="0" smtClean="0"/>
              <a:t>th</a:t>
            </a:r>
            <a:r>
              <a:rPr lang="en-IN" sz="2400" dirty="0" smtClean="0"/>
              <a:t> August 2011 till 7</a:t>
            </a:r>
            <a:r>
              <a:rPr lang="en-IN" sz="2400" baseline="30000" dirty="0" smtClean="0"/>
              <a:t>th</a:t>
            </a:r>
            <a:r>
              <a:rPr lang="en-IN" sz="2400" dirty="0" smtClean="0"/>
              <a:t> November 2011.  </a:t>
            </a:r>
          </a:p>
          <a:p>
            <a:pPr algn="just"/>
            <a:r>
              <a:rPr lang="en-IN" sz="2400" dirty="0" smtClean="0"/>
              <a:t>13 retail agents  and 2 field officers interviewed so far. </a:t>
            </a:r>
          </a:p>
          <a:p>
            <a:pPr algn="just"/>
            <a:r>
              <a:rPr lang="en-IN" sz="2400" dirty="0" smtClean="0"/>
              <a:t>Key officials of EKO and SBI are yet to be met with.</a:t>
            </a:r>
          </a:p>
          <a:p>
            <a:pPr algn="just">
              <a:buNone/>
            </a:pPr>
            <a:endParaRPr lang="en-IN" sz="2400" dirty="0" smtClean="0"/>
          </a:p>
          <a:p>
            <a:pPr algn="just"/>
            <a:endParaRPr lang="en-IN" sz="2400" dirty="0" smtClean="0"/>
          </a:p>
          <a:p>
            <a:pPr algn="just"/>
            <a:endParaRPr lang="en-IN" sz="2800" dirty="0" smtClean="0"/>
          </a:p>
          <a:p>
            <a:pPr algn="just"/>
            <a:endParaRPr lang="en-IN" sz="2800" dirty="0" smtClean="0"/>
          </a:p>
          <a:p>
            <a:pPr algn="just"/>
            <a:endParaRPr lang="en-IN"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68280"/>
          </a:xfrm>
        </p:spPr>
        <p:txBody>
          <a:bodyPr>
            <a:noAutofit/>
          </a:bodyPr>
          <a:lstStyle/>
          <a:p>
            <a:pPr algn="ctr"/>
            <a:r>
              <a:rPr lang="en-IN" sz="2800" dirty="0" smtClean="0"/>
              <a:t>EKO customers covered</a:t>
            </a:r>
            <a:endParaRPr lang="en-IN" sz="2800" dirty="0"/>
          </a:p>
        </p:txBody>
      </p:sp>
      <p:graphicFrame>
        <p:nvGraphicFramePr>
          <p:cNvPr id="4" name="Content Placeholder 3"/>
          <p:cNvGraphicFramePr>
            <a:graphicFrameLocks noGrp="1"/>
          </p:cNvGraphicFramePr>
          <p:nvPr>
            <p:ph idx="1"/>
          </p:nvPr>
        </p:nvGraphicFramePr>
        <p:xfrm>
          <a:off x="1071563" y="1071563"/>
          <a:ext cx="8072436" cy="5461000"/>
        </p:xfrm>
        <a:graphic>
          <a:graphicData uri="http://schemas.openxmlformats.org/drawingml/2006/table">
            <a:tbl>
              <a:tblPr firstRow="1" bandRow="1">
                <a:tableStyleId>{5C22544A-7EE6-4342-B048-85BDC9FD1C3A}</a:tableStyleId>
              </a:tblPr>
              <a:tblGrid>
                <a:gridCol w="2690812"/>
                <a:gridCol w="2690812"/>
                <a:gridCol w="2690812"/>
              </a:tblGrid>
              <a:tr h="370840">
                <a:tc>
                  <a:txBody>
                    <a:bodyPr/>
                    <a:lstStyle/>
                    <a:p>
                      <a:pPr algn="ctr"/>
                      <a:r>
                        <a:rPr lang="en-IN" dirty="0" smtClean="0"/>
                        <a:t>Nature of Occupation</a:t>
                      </a:r>
                      <a:endParaRPr lang="en-IN" dirty="0"/>
                    </a:p>
                  </a:txBody>
                  <a:tcPr/>
                </a:tc>
                <a:tc>
                  <a:txBody>
                    <a:bodyPr/>
                    <a:lstStyle/>
                    <a:p>
                      <a:pPr algn="ctr"/>
                      <a:r>
                        <a:rPr lang="en-IN" dirty="0" smtClean="0"/>
                        <a:t>Number</a:t>
                      </a:r>
                      <a:endParaRPr lang="en-IN" dirty="0"/>
                    </a:p>
                  </a:txBody>
                  <a:tcPr/>
                </a:tc>
                <a:tc>
                  <a:txBody>
                    <a:bodyPr/>
                    <a:lstStyle/>
                    <a:p>
                      <a:pPr algn="ctr"/>
                      <a:r>
                        <a:rPr lang="en-IN" dirty="0" smtClean="0"/>
                        <a:t>Percent</a:t>
                      </a:r>
                      <a:endParaRPr lang="en-IN" dirty="0"/>
                    </a:p>
                  </a:txBody>
                  <a:tcPr/>
                </a:tc>
              </a:tr>
              <a:tr h="370840">
                <a:tc>
                  <a:txBody>
                    <a:bodyPr/>
                    <a:lstStyle/>
                    <a:p>
                      <a:pPr algn="l"/>
                      <a:r>
                        <a:rPr lang="en-IN" dirty="0" smtClean="0"/>
                        <a:t>Tiny</a:t>
                      </a:r>
                      <a:r>
                        <a:rPr lang="en-IN" baseline="0" dirty="0" smtClean="0"/>
                        <a:t> business</a:t>
                      </a:r>
                      <a:endParaRPr lang="en-IN" dirty="0"/>
                    </a:p>
                  </a:txBody>
                  <a:tcPr/>
                </a:tc>
                <a:tc>
                  <a:txBody>
                    <a:bodyPr/>
                    <a:lstStyle/>
                    <a:p>
                      <a:pPr algn="ctr"/>
                      <a:r>
                        <a:rPr lang="en-IN" dirty="0" smtClean="0"/>
                        <a:t>19</a:t>
                      </a:r>
                      <a:endParaRPr lang="en-IN" dirty="0"/>
                    </a:p>
                  </a:txBody>
                  <a:tcPr/>
                </a:tc>
                <a:tc>
                  <a:txBody>
                    <a:bodyPr/>
                    <a:lstStyle/>
                    <a:p>
                      <a:pPr algn="ctr"/>
                      <a:r>
                        <a:rPr lang="en-IN" dirty="0" smtClean="0"/>
                        <a:t>12%</a:t>
                      </a:r>
                      <a:endParaRPr lang="en-IN" dirty="0"/>
                    </a:p>
                  </a:txBody>
                  <a:tcPr/>
                </a:tc>
              </a:tr>
              <a:tr h="370840">
                <a:tc>
                  <a:txBody>
                    <a:bodyPr/>
                    <a:lstStyle/>
                    <a:p>
                      <a:pPr algn="l"/>
                      <a:r>
                        <a:rPr lang="en-IN" dirty="0" smtClean="0"/>
                        <a:t>Shopkeepers/petty</a:t>
                      </a:r>
                      <a:r>
                        <a:rPr lang="en-IN" baseline="0" dirty="0" smtClean="0"/>
                        <a:t> traders</a:t>
                      </a:r>
                      <a:endParaRPr lang="en-IN" dirty="0"/>
                    </a:p>
                  </a:txBody>
                  <a:tcPr/>
                </a:tc>
                <a:tc>
                  <a:txBody>
                    <a:bodyPr/>
                    <a:lstStyle/>
                    <a:p>
                      <a:pPr algn="ctr"/>
                      <a:r>
                        <a:rPr lang="en-IN" dirty="0" smtClean="0"/>
                        <a:t>16</a:t>
                      </a:r>
                      <a:endParaRPr lang="en-IN" dirty="0"/>
                    </a:p>
                  </a:txBody>
                  <a:tcPr/>
                </a:tc>
                <a:tc>
                  <a:txBody>
                    <a:bodyPr/>
                    <a:lstStyle/>
                    <a:p>
                      <a:pPr algn="ctr"/>
                      <a:r>
                        <a:rPr lang="en-IN" dirty="0" smtClean="0"/>
                        <a:t>10%</a:t>
                      </a:r>
                      <a:endParaRPr lang="en-IN" dirty="0"/>
                    </a:p>
                  </a:txBody>
                  <a:tcPr/>
                </a:tc>
              </a:tr>
              <a:tr h="370840">
                <a:tc>
                  <a:txBody>
                    <a:bodyPr/>
                    <a:lstStyle/>
                    <a:p>
                      <a:pPr algn="l"/>
                      <a:r>
                        <a:rPr lang="en-IN" dirty="0" smtClean="0"/>
                        <a:t>Salespeople/shop assistants</a:t>
                      </a:r>
                      <a:endParaRPr lang="en-IN" dirty="0"/>
                    </a:p>
                  </a:txBody>
                  <a:tcPr/>
                </a:tc>
                <a:tc>
                  <a:txBody>
                    <a:bodyPr/>
                    <a:lstStyle/>
                    <a:p>
                      <a:pPr algn="ctr"/>
                      <a:r>
                        <a:rPr lang="en-IN" dirty="0" smtClean="0"/>
                        <a:t>25</a:t>
                      </a:r>
                      <a:endParaRPr lang="en-IN" dirty="0"/>
                    </a:p>
                  </a:txBody>
                  <a:tcPr/>
                </a:tc>
                <a:tc>
                  <a:txBody>
                    <a:bodyPr/>
                    <a:lstStyle/>
                    <a:p>
                      <a:pPr algn="ctr"/>
                      <a:r>
                        <a:rPr lang="en-IN" dirty="0" smtClean="0"/>
                        <a:t>17%</a:t>
                      </a:r>
                      <a:endParaRPr lang="en-IN" dirty="0"/>
                    </a:p>
                  </a:txBody>
                  <a:tcPr/>
                </a:tc>
              </a:tr>
              <a:tr h="370840">
                <a:tc>
                  <a:txBody>
                    <a:bodyPr/>
                    <a:lstStyle/>
                    <a:p>
                      <a:pPr algn="l"/>
                      <a:r>
                        <a:rPr lang="en-IN" dirty="0" smtClean="0"/>
                        <a:t>Housewives</a:t>
                      </a:r>
                      <a:endParaRPr lang="en-IN" dirty="0"/>
                    </a:p>
                  </a:txBody>
                  <a:tcPr/>
                </a:tc>
                <a:tc>
                  <a:txBody>
                    <a:bodyPr/>
                    <a:lstStyle/>
                    <a:p>
                      <a:pPr algn="ctr"/>
                      <a:r>
                        <a:rPr lang="en-IN" dirty="0" smtClean="0"/>
                        <a:t>18</a:t>
                      </a:r>
                      <a:endParaRPr lang="en-IN" dirty="0"/>
                    </a:p>
                  </a:txBody>
                  <a:tcPr/>
                </a:tc>
                <a:tc>
                  <a:txBody>
                    <a:bodyPr/>
                    <a:lstStyle/>
                    <a:p>
                      <a:pPr algn="ctr"/>
                      <a:r>
                        <a:rPr lang="en-IN" dirty="0" smtClean="0"/>
                        <a:t>11%</a:t>
                      </a:r>
                      <a:endParaRPr lang="en-IN" dirty="0"/>
                    </a:p>
                  </a:txBody>
                  <a:tcPr/>
                </a:tc>
              </a:tr>
              <a:tr h="370840">
                <a:tc>
                  <a:txBody>
                    <a:bodyPr/>
                    <a:lstStyle/>
                    <a:p>
                      <a:pPr algn="l"/>
                      <a:r>
                        <a:rPr lang="en-IN" dirty="0" smtClean="0"/>
                        <a:t>Casual/factory workers</a:t>
                      </a:r>
                      <a:endParaRPr lang="en-IN" dirty="0"/>
                    </a:p>
                  </a:txBody>
                  <a:tcPr/>
                </a:tc>
                <a:tc>
                  <a:txBody>
                    <a:bodyPr/>
                    <a:lstStyle/>
                    <a:p>
                      <a:pPr algn="ctr"/>
                      <a:r>
                        <a:rPr lang="en-IN" dirty="0" smtClean="0"/>
                        <a:t>23</a:t>
                      </a:r>
                      <a:endParaRPr lang="en-IN" dirty="0"/>
                    </a:p>
                  </a:txBody>
                  <a:tcPr/>
                </a:tc>
                <a:tc>
                  <a:txBody>
                    <a:bodyPr/>
                    <a:lstStyle/>
                    <a:p>
                      <a:pPr algn="ctr"/>
                      <a:r>
                        <a:rPr lang="en-IN" dirty="0" smtClean="0"/>
                        <a:t>14%</a:t>
                      </a:r>
                      <a:endParaRPr lang="en-IN" dirty="0"/>
                    </a:p>
                  </a:txBody>
                  <a:tcPr/>
                </a:tc>
              </a:tr>
              <a:tr h="370840">
                <a:tc>
                  <a:txBody>
                    <a:bodyPr/>
                    <a:lstStyle/>
                    <a:p>
                      <a:pPr algn="l"/>
                      <a:r>
                        <a:rPr lang="en-IN" dirty="0" smtClean="0"/>
                        <a:t>Professional</a:t>
                      </a:r>
                      <a:r>
                        <a:rPr lang="en-IN" baseline="0" dirty="0" smtClean="0"/>
                        <a:t> workers</a:t>
                      </a:r>
                      <a:endParaRPr lang="en-IN" dirty="0"/>
                    </a:p>
                  </a:txBody>
                  <a:tcPr/>
                </a:tc>
                <a:tc>
                  <a:txBody>
                    <a:bodyPr/>
                    <a:lstStyle/>
                    <a:p>
                      <a:pPr algn="ctr"/>
                      <a:r>
                        <a:rPr lang="en-IN" dirty="0" smtClean="0"/>
                        <a:t>15</a:t>
                      </a:r>
                      <a:endParaRPr lang="en-IN" dirty="0"/>
                    </a:p>
                  </a:txBody>
                  <a:tcPr/>
                </a:tc>
                <a:tc>
                  <a:txBody>
                    <a:bodyPr/>
                    <a:lstStyle/>
                    <a:p>
                      <a:pPr algn="ctr"/>
                      <a:r>
                        <a:rPr lang="en-IN" dirty="0" smtClean="0"/>
                        <a:t>9%</a:t>
                      </a:r>
                      <a:endParaRPr lang="en-IN" dirty="0"/>
                    </a:p>
                  </a:txBody>
                  <a:tcPr/>
                </a:tc>
              </a:tr>
              <a:tr h="370840">
                <a:tc>
                  <a:txBody>
                    <a:bodyPr/>
                    <a:lstStyle/>
                    <a:p>
                      <a:pPr algn="l"/>
                      <a:r>
                        <a:rPr lang="en-IN" dirty="0" smtClean="0"/>
                        <a:t>Domestic workers</a:t>
                      </a:r>
                      <a:endParaRPr lang="en-IN" dirty="0"/>
                    </a:p>
                  </a:txBody>
                  <a:tcPr/>
                </a:tc>
                <a:tc>
                  <a:txBody>
                    <a:bodyPr/>
                    <a:lstStyle/>
                    <a:p>
                      <a:pPr algn="ctr"/>
                      <a:r>
                        <a:rPr lang="en-IN" dirty="0" smtClean="0"/>
                        <a:t>17</a:t>
                      </a:r>
                      <a:endParaRPr lang="en-IN" dirty="0"/>
                    </a:p>
                  </a:txBody>
                  <a:tcPr/>
                </a:tc>
                <a:tc>
                  <a:txBody>
                    <a:bodyPr/>
                    <a:lstStyle/>
                    <a:p>
                      <a:pPr algn="ctr"/>
                      <a:r>
                        <a:rPr lang="en-IN" dirty="0" smtClean="0"/>
                        <a:t>11%</a:t>
                      </a:r>
                      <a:endParaRPr lang="en-IN" dirty="0"/>
                    </a:p>
                  </a:txBody>
                  <a:tcPr/>
                </a:tc>
              </a:tr>
              <a:tr h="370840">
                <a:tc>
                  <a:txBody>
                    <a:bodyPr/>
                    <a:lstStyle/>
                    <a:p>
                      <a:pPr algn="l"/>
                      <a:r>
                        <a:rPr lang="en-IN" dirty="0" smtClean="0"/>
                        <a:t>Service</a:t>
                      </a:r>
                      <a:endParaRPr lang="en-IN" dirty="0"/>
                    </a:p>
                  </a:txBody>
                  <a:tcPr/>
                </a:tc>
                <a:tc>
                  <a:txBody>
                    <a:bodyPr/>
                    <a:lstStyle/>
                    <a:p>
                      <a:pPr algn="ctr"/>
                      <a:r>
                        <a:rPr lang="en-IN" dirty="0" smtClean="0"/>
                        <a:t>3</a:t>
                      </a:r>
                      <a:endParaRPr lang="en-IN" dirty="0"/>
                    </a:p>
                  </a:txBody>
                  <a:tcPr/>
                </a:tc>
                <a:tc>
                  <a:txBody>
                    <a:bodyPr/>
                    <a:lstStyle/>
                    <a:p>
                      <a:pPr algn="ctr"/>
                      <a:r>
                        <a:rPr lang="en-IN" dirty="0" smtClean="0"/>
                        <a:t>2%</a:t>
                      </a:r>
                      <a:endParaRPr lang="en-IN" dirty="0"/>
                    </a:p>
                  </a:txBody>
                  <a:tcPr/>
                </a:tc>
              </a:tr>
              <a:tr h="370840">
                <a:tc>
                  <a:txBody>
                    <a:bodyPr/>
                    <a:lstStyle/>
                    <a:p>
                      <a:pPr algn="l"/>
                      <a:r>
                        <a:rPr lang="en-IN" dirty="0" smtClean="0"/>
                        <a:t>Pavement</a:t>
                      </a:r>
                      <a:r>
                        <a:rPr lang="en-IN" baseline="0" dirty="0" smtClean="0"/>
                        <a:t> vendors</a:t>
                      </a:r>
                      <a:endParaRPr lang="en-IN" dirty="0"/>
                    </a:p>
                  </a:txBody>
                  <a:tcPr/>
                </a:tc>
                <a:tc>
                  <a:txBody>
                    <a:bodyPr/>
                    <a:lstStyle/>
                    <a:p>
                      <a:pPr algn="ctr"/>
                      <a:r>
                        <a:rPr lang="en-IN" dirty="0" smtClean="0"/>
                        <a:t>5</a:t>
                      </a:r>
                      <a:endParaRPr lang="en-IN" dirty="0"/>
                    </a:p>
                  </a:txBody>
                  <a:tcPr/>
                </a:tc>
                <a:tc>
                  <a:txBody>
                    <a:bodyPr/>
                    <a:lstStyle/>
                    <a:p>
                      <a:pPr algn="ctr"/>
                      <a:r>
                        <a:rPr lang="en-IN" dirty="0" smtClean="0"/>
                        <a:t>3%</a:t>
                      </a:r>
                      <a:endParaRPr lang="en-IN" dirty="0"/>
                    </a:p>
                  </a:txBody>
                  <a:tcPr/>
                </a:tc>
              </a:tr>
              <a:tr h="370840">
                <a:tc>
                  <a:txBody>
                    <a:bodyPr/>
                    <a:lstStyle/>
                    <a:p>
                      <a:pPr algn="l"/>
                      <a:r>
                        <a:rPr lang="en-IN" dirty="0" smtClean="0"/>
                        <a:t>Other</a:t>
                      </a:r>
                      <a:r>
                        <a:rPr lang="en-IN" baseline="0" dirty="0" smtClean="0"/>
                        <a:t> </a:t>
                      </a:r>
                      <a:r>
                        <a:rPr lang="en-IN" dirty="0" smtClean="0"/>
                        <a:t>occupational workers</a:t>
                      </a:r>
                      <a:endParaRPr lang="en-IN" dirty="0"/>
                    </a:p>
                  </a:txBody>
                  <a:tcPr/>
                </a:tc>
                <a:tc>
                  <a:txBody>
                    <a:bodyPr/>
                    <a:lstStyle/>
                    <a:p>
                      <a:pPr algn="ctr"/>
                      <a:r>
                        <a:rPr lang="en-IN" dirty="0" smtClean="0"/>
                        <a:t>8</a:t>
                      </a:r>
                      <a:endParaRPr lang="en-IN" dirty="0"/>
                    </a:p>
                  </a:txBody>
                  <a:tcPr/>
                </a:tc>
                <a:tc>
                  <a:txBody>
                    <a:bodyPr/>
                    <a:lstStyle/>
                    <a:p>
                      <a:pPr algn="ctr"/>
                      <a:r>
                        <a:rPr lang="en-IN" dirty="0" smtClean="0"/>
                        <a:t>5%</a:t>
                      </a:r>
                      <a:endParaRPr lang="en-IN" dirty="0"/>
                    </a:p>
                  </a:txBody>
                  <a:tcPr/>
                </a:tc>
              </a:tr>
              <a:tr h="370840">
                <a:tc>
                  <a:txBody>
                    <a:bodyPr/>
                    <a:lstStyle/>
                    <a:p>
                      <a:pPr algn="l"/>
                      <a:r>
                        <a:rPr lang="en-IN" dirty="0" smtClean="0"/>
                        <a:t>Teacher/home</a:t>
                      </a:r>
                      <a:r>
                        <a:rPr lang="en-IN" baseline="0" dirty="0" smtClean="0"/>
                        <a:t> tutors</a:t>
                      </a:r>
                      <a:endParaRPr lang="en-IN" dirty="0"/>
                    </a:p>
                  </a:txBody>
                  <a:tcPr/>
                </a:tc>
                <a:tc>
                  <a:txBody>
                    <a:bodyPr/>
                    <a:lstStyle/>
                    <a:p>
                      <a:pPr algn="ctr"/>
                      <a:r>
                        <a:rPr lang="en-IN" dirty="0" smtClean="0"/>
                        <a:t>5</a:t>
                      </a:r>
                      <a:endParaRPr lang="en-IN" dirty="0"/>
                    </a:p>
                  </a:txBody>
                  <a:tcPr/>
                </a:tc>
                <a:tc>
                  <a:txBody>
                    <a:bodyPr/>
                    <a:lstStyle/>
                    <a:p>
                      <a:pPr algn="ctr"/>
                      <a:r>
                        <a:rPr lang="en-IN" dirty="0" smtClean="0"/>
                        <a:t>3%</a:t>
                      </a:r>
                      <a:endParaRPr lang="en-IN" dirty="0"/>
                    </a:p>
                  </a:txBody>
                  <a:tcPr/>
                </a:tc>
              </a:tr>
              <a:tr h="370840">
                <a:tc>
                  <a:txBody>
                    <a:bodyPr/>
                    <a:lstStyle/>
                    <a:p>
                      <a:pPr algn="l"/>
                      <a:r>
                        <a:rPr lang="en-IN" dirty="0" smtClean="0"/>
                        <a:t>Students</a:t>
                      </a:r>
                      <a:endParaRPr lang="en-IN" dirty="0"/>
                    </a:p>
                  </a:txBody>
                  <a:tcPr/>
                </a:tc>
                <a:tc>
                  <a:txBody>
                    <a:bodyPr/>
                    <a:lstStyle/>
                    <a:p>
                      <a:pPr algn="ctr"/>
                      <a:r>
                        <a:rPr lang="en-IN" dirty="0" smtClean="0"/>
                        <a:t>5</a:t>
                      </a:r>
                      <a:endParaRPr lang="en-IN" dirty="0"/>
                    </a:p>
                  </a:txBody>
                  <a:tcPr/>
                </a:tc>
                <a:tc>
                  <a:txBody>
                    <a:bodyPr/>
                    <a:lstStyle/>
                    <a:p>
                      <a:pPr algn="ctr"/>
                      <a:r>
                        <a:rPr lang="en-IN" dirty="0" smtClean="0"/>
                        <a:t>3%</a:t>
                      </a:r>
                      <a:endParaRPr lang="en-IN" dirty="0"/>
                    </a:p>
                  </a:txBody>
                  <a:tcPr/>
                </a:tc>
              </a:tr>
              <a:tr h="370840">
                <a:tc>
                  <a:txBody>
                    <a:bodyPr/>
                    <a:lstStyle/>
                    <a:p>
                      <a:pPr algn="l"/>
                      <a:r>
                        <a:rPr lang="en-IN" dirty="0" smtClean="0"/>
                        <a:t>Miscellaneous</a:t>
                      </a:r>
                      <a:endParaRPr lang="en-IN" dirty="0"/>
                    </a:p>
                  </a:txBody>
                  <a:tcPr/>
                </a:tc>
                <a:tc>
                  <a:txBody>
                    <a:bodyPr/>
                    <a:lstStyle/>
                    <a:p>
                      <a:pPr algn="ctr"/>
                      <a:r>
                        <a:rPr lang="en-IN" dirty="0" smtClean="0"/>
                        <a:t>1</a:t>
                      </a:r>
                      <a:endParaRPr lang="en-IN" dirty="0"/>
                    </a:p>
                  </a:txBody>
                  <a:tcPr/>
                </a:tc>
                <a:tc>
                  <a:txBody>
                    <a:bodyPr/>
                    <a:lstStyle/>
                    <a:p>
                      <a:pPr algn="ctr"/>
                      <a:r>
                        <a:rPr lang="en-IN" dirty="0" smtClean="0"/>
                        <a:t>.6%</a:t>
                      </a:r>
                      <a:endParaRPr lang="en-IN"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1537</TotalTime>
  <Words>1669</Words>
  <Application>Microsoft Office PowerPoint</Application>
  <PresentationFormat>On-screen Show (4:3)</PresentationFormat>
  <Paragraphs>191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Third Annual Conference of Funded Researchers Institute for Money, Technology and Financial Inclusion, University of California, Irvine, December 6 – 8, 2011</vt:lpstr>
      <vt:lpstr>An Outline</vt:lpstr>
      <vt:lpstr>Context</vt:lpstr>
      <vt:lpstr>Context (continued)</vt:lpstr>
      <vt:lpstr>Research Objective</vt:lpstr>
      <vt:lpstr>Research Questions</vt:lpstr>
      <vt:lpstr>Methods and Sample</vt:lpstr>
      <vt:lpstr>Sample Coverage</vt:lpstr>
      <vt:lpstr>EKO customers covered</vt:lpstr>
      <vt:lpstr>A rapid dip into the data</vt:lpstr>
      <vt:lpstr>Rapid data (contd)</vt:lpstr>
      <vt:lpstr>Happy to own EKO mobile account</vt:lpstr>
      <vt:lpstr>Some snapshots</vt:lpstr>
      <vt:lpstr>Snapshots (continued)</vt:lpstr>
      <vt:lpstr>Snapshots (continued)</vt:lpstr>
      <vt:lpstr>Snapshots </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Annual Conference of Funded Researchers for Money, Technology and Financial Inclusion, University of California, Irvine, December 6 – 8, 2011</dc:title>
  <dc:creator>admin</dc:creator>
  <cp:lastModifiedBy>user</cp:lastModifiedBy>
  <cp:revision>126</cp:revision>
  <dcterms:created xsi:type="dcterms:W3CDTF">2011-10-27T07:32:25Z</dcterms:created>
  <dcterms:modified xsi:type="dcterms:W3CDTF">2011-12-02T02:50:14Z</dcterms:modified>
</cp:coreProperties>
</file>