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7"/>
  </p:notesMasterIdLst>
  <p:sldIdLst>
    <p:sldId id="256" r:id="rId2"/>
    <p:sldId id="287" r:id="rId3"/>
    <p:sldId id="318" r:id="rId4"/>
    <p:sldId id="325" r:id="rId5"/>
    <p:sldId id="298" r:id="rId6"/>
    <p:sldId id="331" r:id="rId7"/>
    <p:sldId id="330" r:id="rId8"/>
    <p:sldId id="332" r:id="rId9"/>
    <p:sldId id="335" r:id="rId10"/>
    <p:sldId id="337" r:id="rId11"/>
    <p:sldId id="274" r:id="rId12"/>
    <p:sldId id="341" r:id="rId13"/>
    <p:sldId id="340" r:id="rId14"/>
    <p:sldId id="303" r:id="rId15"/>
    <p:sldId id="273" r:id="rId16"/>
    <p:sldId id="319" r:id="rId17"/>
    <p:sldId id="277" r:id="rId18"/>
    <p:sldId id="281" r:id="rId19"/>
    <p:sldId id="354" r:id="rId20"/>
    <p:sldId id="355" r:id="rId21"/>
    <p:sldId id="356" r:id="rId22"/>
    <p:sldId id="272" r:id="rId23"/>
    <p:sldId id="320" r:id="rId24"/>
    <p:sldId id="280" r:id="rId25"/>
    <p:sldId id="309" r:id="rId26"/>
    <p:sldId id="343" r:id="rId27"/>
    <p:sldId id="344" r:id="rId28"/>
    <p:sldId id="345" r:id="rId29"/>
    <p:sldId id="346" r:id="rId30"/>
    <p:sldId id="347" r:id="rId31"/>
    <p:sldId id="357" r:id="rId32"/>
    <p:sldId id="311" r:id="rId33"/>
    <p:sldId id="314" r:id="rId34"/>
    <p:sldId id="313" r:id="rId35"/>
    <p:sldId id="32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21FBC-8E64-40AF-AF3F-C39B466BA66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5FCB5-3010-4F6F-9172-825F39975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Ajzen</a:t>
            </a:r>
            <a:r>
              <a:rPr lang="en-US" baseline="0" dirty="0" smtClean="0"/>
              <a:t>, 1991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13DAB-6353-45E3-ABB1-87946EB1F6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items 5 and 6 are not analyzed</a:t>
            </a:r>
            <a:r>
              <a:rPr lang="en-US" baseline="0" dirty="0" smtClean="0"/>
              <a:t> for purposes of this report but will be in the final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5FCB5-3010-4F6F-9172-825F399755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for purposes of the present report </a:t>
            </a:r>
            <a:r>
              <a:rPr lang="en-US" dirty="0" err="1" smtClean="0"/>
              <a:t>SNhas</a:t>
            </a:r>
            <a:r>
              <a:rPr lang="en-US" dirty="0" smtClean="0"/>
              <a:t> not been analyzed but will be in the final report.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5FCB5-3010-4F6F-9172-825F399755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5FCB5-3010-4F6F-9172-825F3997551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25903A-B7EF-4B63-A407-444FB99BAC4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DC5B5E-758A-4009-A97E-41C86BEA7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81000"/>
            <a:ext cx="7772400" cy="419099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Mobile Money Services and Entrepreneurial Development In Rural Communities 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A Report of Preliminary Findings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Karatu Kiemo and Barbara Leseni, University of Nairobi Kenya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Personal finance management was measured by questions on whether one does budgetary planning and whether formally.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It was also measured by 6 </a:t>
            </a:r>
            <a:r>
              <a:rPr lang="en-US" dirty="0" err="1" smtClean="0"/>
              <a:t>Likert</a:t>
            </a:r>
            <a:r>
              <a:rPr lang="en-US" dirty="0" smtClean="0"/>
              <a:t>-type scale of 6 positively and negatively worded items: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seriously think about my life in retirement;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save money to help me in retirement;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have made investments to help me in retirement;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seriously think of who will inherit my assets when I die;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is impossible to think about my own death;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have no assets to be inherited by anyone.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Personal finance 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study adopted two designs - A cross section survey and a comparison of agricultural and pastoralist modes of livelihoods.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Participants were selected randomly through a two-stage sampling design </a:t>
            </a:r>
          </a:p>
          <a:p>
            <a:pPr algn="just"/>
            <a:r>
              <a:rPr lang="en-US" dirty="0" smtClean="0"/>
              <a:t>The sample included 174 participants – </a:t>
            </a:r>
            <a:r>
              <a:rPr lang="en-US" b="1" dirty="0" smtClean="0"/>
              <a:t>51.7% (</a:t>
            </a:r>
            <a:r>
              <a:rPr lang="en-US" dirty="0" smtClean="0"/>
              <a:t>90</a:t>
            </a:r>
            <a:r>
              <a:rPr lang="en-US" b="1" dirty="0" smtClean="0"/>
              <a:t>) </a:t>
            </a:r>
            <a:r>
              <a:rPr lang="en-US" dirty="0" smtClean="0"/>
              <a:t>from agricultural zone and </a:t>
            </a:r>
            <a:r>
              <a:rPr lang="en-US" b="1" dirty="0" smtClean="0"/>
              <a:t>48.3%</a:t>
            </a:r>
            <a:r>
              <a:rPr lang="en-US" dirty="0" smtClean="0"/>
              <a:t> (84</a:t>
            </a:r>
            <a:r>
              <a:rPr lang="en-US" b="1" dirty="0" smtClean="0"/>
              <a:t>)</a:t>
            </a:r>
            <a:r>
              <a:rPr lang="en-US" dirty="0" smtClean="0"/>
              <a:t> from pastoralist zone. 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582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Owners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83.9%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Status of ownership of mobile phone or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SIM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card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Non-owners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16.1%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Users of borrowed Phone/SIM Card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17.2 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Owners and borrowers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3.4 (6)*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Non-owners and non-borrowers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2.3 (4)*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1: Sample description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64744"/>
          <a:ext cx="8610600" cy="573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1219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Status of usage of Mobile Money Services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Users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69.0%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5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Non-users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31.0%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9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Users on borrowed phones or SIM cards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6.9 </a:t>
                      </a: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% (</a:t>
                      </a: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1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Non-users and non-borrowers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20.7%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5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Current users 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96.0%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1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M-</a:t>
                      </a:r>
                      <a:r>
                        <a:rPr lang="en-US" sz="2800" dirty="0" err="1" smtClean="0">
                          <a:latin typeface="Times New Roman"/>
                          <a:ea typeface="Calibri"/>
                          <a:cs typeface="Times New Roman"/>
                        </a:rPr>
                        <a:t>pesa</a:t>
                      </a: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100% (others, 0.8%)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of the 174 respondents had their values of responses (1 = SD; 2 = D; 3 = A; 4 = SA summed for individual components and the composite variable.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Subjective norm was excluded in this computation due to presence of “not applicable” response category.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scores were treated as interval type of measurement and compared using Analysis of Variance test (</a:t>
            </a:r>
            <a:r>
              <a:rPr lang="en-US" dirty="0" err="1" smtClean="0"/>
              <a:t>SPSS</a:t>
            </a:r>
            <a:r>
              <a:rPr lang="en-US" dirty="0" smtClean="0"/>
              <a:t> Version 16)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Substantive Data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Hypothesis 1: There is a relationship between MMS use and entrepreneurial intention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There was no significant difference between MMS users and non-users in relation to the composite entrepreneurial intention variable (F = 1.913).</a:t>
            </a:r>
          </a:p>
          <a:p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Substantive/Tentative Results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Disaggregating for the constituent variables, significant difference was found in entrepreneurial intention (F = 6.254, p&lt; 0.05) but not  in personal attitude and behavioral control.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In respect to significant finding (above) MMS users had higher entrepreneurial intention than non-users as was hypothesized (Table 1).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199"/>
          <a:ext cx="8763000" cy="362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1134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139564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Users </a:t>
                      </a:r>
                      <a:endParaRPr lang="en-US" sz="2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75.0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17.6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2.4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5.0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347379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Non-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Users </a:t>
                      </a:r>
                      <a:endParaRPr lang="en-US" sz="2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50.0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38.9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4.0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7.1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Table 3: Levels of agreement on entrepreneurial intention among MMS users and non-users 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MMS use was also measured by length of use disaggregating for under 1 year, 1 -3 years and above 3 years.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 The results showed no difference in the composite variable (F=0.421) and particular components.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Hypothesis 2: There is a relationship between MMS use and personal finance management.</a:t>
            </a:r>
          </a:p>
          <a:p>
            <a:pPr>
              <a:buNone/>
            </a:pPr>
            <a:r>
              <a:rPr lang="en-US" sz="3200" dirty="0" smtClean="0"/>
              <a:t> </a:t>
            </a:r>
          </a:p>
          <a:p>
            <a:r>
              <a:rPr lang="en-US" sz="3200" dirty="0" smtClean="0"/>
              <a:t>This was strongly confirmed (F=21.991, p&lt; 0.001) with MMS users having the higher level of positive attitude on </a:t>
            </a:r>
            <a:r>
              <a:rPr lang="en-US" sz="3200" dirty="0" err="1" smtClean="0"/>
              <a:t>PFM</a:t>
            </a:r>
            <a:r>
              <a:rPr lang="en-US" sz="3200" dirty="0" smtClean="0"/>
              <a:t> than non-users.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 This study was set against clear indications of expansion of mobile money services (MMS) to rural people who have been traditionally excluded from baking services. 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 key assumption was that exposure to banking services inculcate among users positive attitude and behaviors of personal finance management e.g., budgeting, saving, investment  and entrepreneurship. 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Background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68132"/>
          <a:ext cx="8229600" cy="3384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205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7259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Users 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21.3%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30.5%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36.2%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12.0%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206392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Non-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Users 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6.9%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25.5%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37.5%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30.1%</a:t>
                      </a: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Table 4: Levels of agreement  on personal finance management among MMS users and non-users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The mode of livelihood had no significant influence (F= 2. 279, p = .1). 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Hypothesis 3: The mode of livelihood mediates between MMS use and entrepreneurial such that those from agricultural area are more likely to have higher entrepreneurial intention.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results showed no relationship (F = 1.833 for MMS use and 0.0 for mode of livelihood) for the composite variable.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 of mode of livelihood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But with regard to the entrepreneurial intention component the difference between users and non-users “disappeared” (F = 3.306, p = 0.071).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But the difference between mode of livelihood was significant (F= 12.990, p&lt; 0.0001).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09800"/>
          <a:ext cx="8229600" cy="3158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24000"/>
                <a:gridCol w="1432560"/>
                <a:gridCol w="1645920"/>
                <a:gridCol w="1645920"/>
              </a:tblGrid>
              <a:tr h="12954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agree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strongly </a:t>
                      </a: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disagree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Agriculturalist 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90.8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2.9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6.3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796568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Pastoralist 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 </a:t>
                      </a: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52.4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38.6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5.9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3.1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%</a:t>
                      </a: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Table 5: Levels of agreement on entrepreneurial intention among users by mode of livelihood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r>
              <a:rPr lang="en-US" dirty="0" smtClean="0"/>
              <a:t>MMS users in the agricultural had the higher entrepreneurial intention.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two variables, however, could explain only 10% of the variation (Eta = 0.104).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57198"/>
          <a:ext cx="8686800" cy="465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537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Pastoral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Agricultural </a:t>
                      </a:r>
                    </a:p>
                  </a:txBody>
                  <a:tcPr marL="68580" marR="68580" marT="0" marB="0"/>
                </a:tc>
              </a:tr>
              <a:tr h="6099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latin typeface="Times New Roman"/>
                          <a:ea typeface="Calibri"/>
                        </a:rPr>
                        <a:t>The use of MMS has influenced how one manages </a:t>
                      </a:r>
                      <a:r>
                        <a:rPr lang="en-US" sz="2800" b="1" dirty="0" smtClean="0">
                          <a:latin typeface="Times New Roman"/>
                          <a:ea typeface="Calibri"/>
                        </a:rPr>
                        <a:t>finances 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>
                          <a:latin typeface="Times New Roman"/>
                          <a:ea typeface="Calibri"/>
                        </a:rPr>
                        <a:t>94.0%</a:t>
                      </a:r>
                      <a:endParaRPr lang="en-US" sz="2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>
                          <a:latin typeface="Times New Roman"/>
                          <a:ea typeface="Calibri"/>
                        </a:rPr>
                        <a:t>94.2%</a:t>
                      </a:r>
                      <a:endParaRPr lang="en-US" sz="2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3776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Ways MMS use has changed finance management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7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Cost-reduction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83.3%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61.2%</a:t>
                      </a:r>
                    </a:p>
                  </a:txBody>
                  <a:tcPr marL="68580" marR="68580" marT="0" marB="0"/>
                </a:tc>
              </a:tr>
              <a:tr h="537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Saving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37.5%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67.2%</a:t>
                      </a:r>
                    </a:p>
                  </a:txBody>
                  <a:tcPr marL="68580" marR="68580" marT="0" marB="0"/>
                </a:tc>
              </a:tr>
              <a:tr h="537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Security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6.2%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4.5%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598"/>
          <a:ext cx="8305800" cy="589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Pastoral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Agricultural 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</a:rPr>
                        <a:t>Whether one owns a bank account </a:t>
                      </a:r>
                      <a:endParaRPr lang="en-US" sz="2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</a:rPr>
                        <a:t>39.0%</a:t>
                      </a:r>
                      <a:endParaRPr lang="en-US" sz="2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</a:rPr>
                        <a:t>46.1%</a:t>
                      </a:r>
                      <a:endParaRPr lang="en-US" sz="2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9609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Ways of saving for non-bank owners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MMS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7.8%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42.3%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Live assets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49.0%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7.7%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Depositing with a shopkeeper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3.9%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1.9% 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Wallet/handbag/house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7.8%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i="0" dirty="0">
                          <a:latin typeface="Times New Roman"/>
                          <a:ea typeface="Calibri"/>
                        </a:rPr>
                        <a:t>Chama/group</a:t>
                      </a:r>
                      <a:r>
                        <a:rPr lang="en-US" sz="2400" dirty="0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2.0%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9.6%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Doesn’t save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2.0%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15.4%</a:t>
                      </a:r>
                    </a:p>
                  </a:txBody>
                  <a:tcPr marL="68580" marR="68580" marT="0" marB="0"/>
                </a:tc>
              </a:tr>
              <a:tr h="49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Others (unspecified)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23.5%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23.1%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686800" cy="449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431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Pastoral 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Agricultural 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31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Whether one budgets 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smtClean="0">
                          <a:latin typeface="Times New Roman"/>
                          <a:ea typeface="Calibri"/>
                        </a:rPr>
                        <a:t>95.2%</a:t>
                      </a:r>
                      <a:endParaRPr lang="en-US" sz="3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82.3%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31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Whether</a:t>
                      </a:r>
                      <a:r>
                        <a:rPr lang="en-US" sz="3200" baseline="0" dirty="0" smtClean="0">
                          <a:latin typeface="Times New Roman"/>
                          <a:ea typeface="Calibri"/>
                        </a:rPr>
                        <a:t> one d</a:t>
                      </a: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evelops a written budget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smtClean="0">
                          <a:latin typeface="Times New Roman"/>
                          <a:ea typeface="Calibri"/>
                        </a:rPr>
                        <a:t>28.6%</a:t>
                      </a:r>
                      <a:endParaRPr lang="en-US" sz="3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Calibri"/>
                        </a:rPr>
                        <a:t>25.4%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Supposing you had a need and asked a friend to lend you 10,000/= to return in 3 months which he does but you manage your need with half the amount, what would you do with the rest?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question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study hypothesized that MMS use might influence personal finance management and entrepreneurship. 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 study was guided by the theory of planned behavior (</a:t>
            </a:r>
            <a:r>
              <a:rPr lang="en-US" sz="3200" dirty="0" err="1" smtClean="0"/>
              <a:t>Ajzen</a:t>
            </a:r>
            <a:r>
              <a:rPr lang="en-US" sz="3200" dirty="0" smtClean="0"/>
              <a:t>, 1991), which holds that intention is the most important predictor of behavior.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1"/>
          <a:ext cx="8534400" cy="579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14572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Pastoral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Agricultural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MMS users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Non-MMS users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563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Invest in an income generating activity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76.8%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84.7% 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81.6%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79.2%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601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Return it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17.1%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1.2%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9.6%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7.5%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572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Meet everyday needs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2.4%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8.2%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7.9%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0.0%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601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</a:rPr>
                        <a:t>Enjoyment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2.4%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0.0%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</a:rPr>
                        <a:t>3.8%</a:t>
                      </a:r>
                      <a:endParaRPr lang="en-US" sz="2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"/>
          <a:ext cx="8229600" cy="58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538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</a:rPr>
                        <a:t>PASTORAL </a:t>
                      </a:r>
                      <a:endParaRPr lang="en-US" sz="2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</a:rPr>
                        <a:t>AGRICULTURAL </a:t>
                      </a:r>
                      <a:endParaRPr lang="en-US" sz="2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38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MMS users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Non-users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MMS users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Non-users </a:t>
                      </a:r>
                    </a:p>
                  </a:txBody>
                  <a:tcPr marL="68580" marR="68580" marT="0" marB="0"/>
                </a:tc>
              </a:tr>
              <a:tr h="1590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Invest in an income generating activity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73.5%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81.8%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87.7%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75.0%</a:t>
                      </a:r>
                    </a:p>
                  </a:txBody>
                  <a:tcPr marL="68580" marR="68580" marT="0" marB="0"/>
                </a:tc>
              </a:tr>
              <a:tr h="7538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Return it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22.4%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9.1%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5.0%</a:t>
                      </a:r>
                    </a:p>
                  </a:txBody>
                  <a:tcPr marL="68580" marR="68580" marT="0" marB="0"/>
                </a:tc>
              </a:tr>
              <a:tr h="1184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Meet everyday needs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4.1%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10.8%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</a:tr>
              <a:tr h="7538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Enjoyment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</a:rPr>
                        <a:t>0.0%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</a:rPr>
                        <a:t>10.0%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preliminary analysis showed no influence of MMS use on entrepreneurial intention as a composite variable. 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However, MMS was found to have significant influence on the component of entrepreneurial intention.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study also found that MMS use have positive influence on personal finance management. 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These results are good news for policy since they imply accelerating MMS use might indeed increase rural people’s entrepreneurial attitude and behavior.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Autofit/>
          </a:bodyPr>
          <a:lstStyle/>
          <a:p>
            <a:r>
              <a:rPr lang="en-US" sz="3000" dirty="0" smtClean="0"/>
              <a:t>An important finding from the study was the low perceived behavioral control (Data not shown). </a:t>
            </a:r>
          </a:p>
          <a:p>
            <a:endParaRPr lang="en-US" sz="3000" dirty="0" smtClean="0"/>
          </a:p>
          <a:p>
            <a:r>
              <a:rPr lang="en-US" sz="3000" dirty="0" smtClean="0"/>
              <a:t>This may mean people have the wish to become entrepreneurs but they are limited by know how. 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The policy implication is the need for entrepreneurial training that would make people have the courage to venture in entrepreneurial activities.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The End 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Applied to entrepreneurship, the theory has led to the development of:</a:t>
            </a:r>
          </a:p>
          <a:p>
            <a:pPr>
              <a:buNone/>
            </a:pPr>
            <a:endParaRPr lang="en-US" sz="32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en-US" sz="3200" b="1" dirty="0" smtClean="0"/>
              <a:t>entrepreneurial intention model </a:t>
            </a:r>
            <a:r>
              <a:rPr lang="en-US" sz="3200" dirty="0" smtClean="0"/>
              <a:t>(</a:t>
            </a:r>
            <a:r>
              <a:rPr lang="en-US" sz="3200" dirty="0" err="1" smtClean="0"/>
              <a:t>EIM</a:t>
            </a:r>
            <a:r>
              <a:rPr lang="en-US" sz="3200" dirty="0" smtClean="0"/>
              <a:t>) (</a:t>
            </a:r>
            <a:r>
              <a:rPr lang="en-US" sz="3200" dirty="0" err="1" smtClean="0"/>
              <a:t>Ajzen</a:t>
            </a:r>
            <a:r>
              <a:rPr lang="en-US" sz="3200" dirty="0" smtClean="0"/>
              <a:t>, 2002) and;</a:t>
            </a:r>
          </a:p>
          <a:p>
            <a:pPr marL="907542" lvl="1" indent="-514350">
              <a:buFont typeface="+mj-lt"/>
              <a:buAutoNum type="arabicPeriod"/>
            </a:pPr>
            <a:endParaRPr lang="en-US" sz="32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en-US" sz="3200" b="1" dirty="0" smtClean="0"/>
              <a:t>entrepreneurial intention questionnaire </a:t>
            </a:r>
            <a:r>
              <a:rPr lang="en-US" sz="3200" dirty="0" smtClean="0"/>
              <a:t>(</a:t>
            </a:r>
            <a:r>
              <a:rPr lang="en-US" sz="3200" dirty="0" err="1" smtClean="0"/>
              <a:t>EIQ</a:t>
            </a:r>
            <a:r>
              <a:rPr lang="en-US" sz="3200" dirty="0" smtClean="0"/>
              <a:t>), which has been validated in several studies (</a:t>
            </a:r>
            <a:r>
              <a:rPr lang="en-US" sz="3200" dirty="0" err="1" smtClean="0"/>
              <a:t>Linan</a:t>
            </a:r>
            <a:r>
              <a:rPr lang="en-US" sz="3200" dirty="0" smtClean="0"/>
              <a:t> and Chen, 2006).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728787" y="1881981"/>
            <a:ext cx="56864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Ajzen’s</a:t>
            </a:r>
            <a:r>
              <a:rPr lang="en-US" dirty="0" smtClean="0"/>
              <a:t> model of planned behavior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Personal attitude was measured by 5 items: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Being </a:t>
            </a:r>
            <a:r>
              <a:rPr lang="en-US" dirty="0"/>
              <a:t>a businessperson implies more advantages than disadvantages to 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career </a:t>
            </a:r>
            <a:r>
              <a:rPr lang="en-US" dirty="0"/>
              <a:t>as businessperson is attractive for 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i had the resources, i would like to start a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Being </a:t>
            </a:r>
            <a:r>
              <a:rPr lang="en-US" dirty="0"/>
              <a:t>a businessperson would entail great satisfaction for 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Among </a:t>
            </a:r>
            <a:r>
              <a:rPr lang="en-US" dirty="0"/>
              <a:t>other options, i would rather be a businessperson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</a:t>
            </a:r>
            <a:r>
              <a:rPr lang="en-US" dirty="0" err="1" smtClean="0"/>
              <a:t>EIM</a:t>
            </a:r>
            <a:r>
              <a:rPr lang="en-US" dirty="0" smtClean="0"/>
              <a:t>: Personal Attitude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Subjective norm was measured by six items: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what extent would your spouse approve/disapprove of your decision to start a business?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what extent would your children approve/disapprove of your decision to start a business?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what extent would your siblings approve/disapprove of your decision to start a business?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what extent would your parents approve/disapprove of your decision to start a business?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what extent would your close friends approve/disapprove of your decision to start a business?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what extent would your workmates approve/disapprove of your decision to start a business?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 of </a:t>
            </a:r>
            <a:r>
              <a:rPr lang="en-US" dirty="0" err="1" smtClean="0"/>
              <a:t>EIM</a:t>
            </a:r>
            <a:r>
              <a:rPr lang="en-US" dirty="0" smtClean="0"/>
              <a:t>: Subjective Norm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Perceived Behavioral control was measured by 6 items: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start a business and keep it running would be easy for 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am prepared to start a viable business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can control the creation process of a new business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know the necessary practical details to start a business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know how to develop a business entrepreneurial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 tried to start a business, I would have a high probability of succeeding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 of </a:t>
            </a:r>
            <a:r>
              <a:rPr lang="en-US" dirty="0" err="1" smtClean="0"/>
              <a:t>EIM</a:t>
            </a:r>
            <a:r>
              <a:rPr lang="en-US" dirty="0" smtClean="0"/>
              <a:t>: Perceived behavioral Control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Entrepreneurial intention was measured by 6 items: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</a:t>
            </a:r>
            <a:r>
              <a:rPr lang="en-US" dirty="0"/>
              <a:t>am ready to do anything to be a </a:t>
            </a:r>
            <a:r>
              <a:rPr lang="en-US" dirty="0" smtClean="0"/>
              <a:t>businessperson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My professional goal is to become a businessperson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will make every effort to start and run my own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am determined to create a business in the future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have very seriously thought of starting a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have the firm intention to start a business some day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 of </a:t>
            </a:r>
            <a:r>
              <a:rPr lang="en-US" dirty="0" err="1" smtClean="0"/>
              <a:t>EIM</a:t>
            </a:r>
            <a:r>
              <a:rPr lang="en-US" dirty="0" smtClean="0"/>
              <a:t>: Entrepreneurial  Intention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1220</TotalTime>
  <Words>1695</Words>
  <Application>Microsoft Office PowerPoint</Application>
  <PresentationFormat>On-screen Show (4:3)</PresentationFormat>
  <Paragraphs>392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Mobile Money Services and Entrepreneurial Development In Rural Communities     A Report of Preliminary Findings </vt:lpstr>
      <vt:lpstr>Background </vt:lpstr>
      <vt:lpstr>Slide 3</vt:lpstr>
      <vt:lpstr>Slide 4</vt:lpstr>
      <vt:lpstr>Ajzen’s model of planned behavior  </vt:lpstr>
      <vt:lpstr>Components of EIM: Personal Attitude </vt:lpstr>
      <vt:lpstr>Component of EIM: Subjective Norm </vt:lpstr>
      <vt:lpstr>Component of EIM: Perceived behavioral Control </vt:lpstr>
      <vt:lpstr>Component of EIM: Entrepreneurial  Intention </vt:lpstr>
      <vt:lpstr>Measuring Personal finance Management </vt:lpstr>
      <vt:lpstr>Method </vt:lpstr>
      <vt:lpstr>Table 1: Sample description </vt:lpstr>
      <vt:lpstr>Slide 13</vt:lpstr>
      <vt:lpstr>Substantive Data Analysis</vt:lpstr>
      <vt:lpstr>Substantive/Tentative Results </vt:lpstr>
      <vt:lpstr>Slide 16</vt:lpstr>
      <vt:lpstr>Table 3: Levels of agreement on entrepreneurial intention among MMS users and non-users  </vt:lpstr>
      <vt:lpstr>Slide 18</vt:lpstr>
      <vt:lpstr>Slide 19</vt:lpstr>
      <vt:lpstr>Table 4: Levels of agreement  on personal finance management among MMS users and non-users</vt:lpstr>
      <vt:lpstr>Slide 21</vt:lpstr>
      <vt:lpstr>Influence of mode of livelihood </vt:lpstr>
      <vt:lpstr>Slide 23</vt:lpstr>
      <vt:lpstr>Table 5: Levels of agreement on entrepreneurial intention among users by mode of livelihood</vt:lpstr>
      <vt:lpstr>Slide 25</vt:lpstr>
      <vt:lpstr>Slide 26</vt:lpstr>
      <vt:lpstr>Slide 27</vt:lpstr>
      <vt:lpstr>Slide 28</vt:lpstr>
      <vt:lpstr>Test question </vt:lpstr>
      <vt:lpstr>Slide 30</vt:lpstr>
      <vt:lpstr>Slide 31</vt:lpstr>
      <vt:lpstr>Conclusion 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Karatu Kiemo</dc:creator>
  <cp:lastModifiedBy>Karatu Kiemo</cp:lastModifiedBy>
  <cp:revision>30</cp:revision>
  <dcterms:created xsi:type="dcterms:W3CDTF">2011-11-17T13:04:21Z</dcterms:created>
  <dcterms:modified xsi:type="dcterms:W3CDTF">2011-12-07T08:10:21Z</dcterms:modified>
</cp:coreProperties>
</file>