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10" r:id="rId3"/>
    <p:sldMasterId id="2147483712" r:id="rId4"/>
    <p:sldMasterId id="2147483714" r:id="rId5"/>
    <p:sldMasterId id="2147483716" r:id="rId6"/>
    <p:sldMasterId id="2147483718" r:id="rId7"/>
    <p:sldMasterId id="2147483720" r:id="rId8"/>
    <p:sldMasterId id="2147483722" r:id="rId9"/>
    <p:sldMasterId id="2147483724" r:id="rId10"/>
    <p:sldMasterId id="2147483726" r:id="rId11"/>
    <p:sldMasterId id="2147483728" r:id="rId12"/>
    <p:sldMasterId id="2147483730" r:id="rId13"/>
  </p:sldMasterIdLst>
  <p:notesMasterIdLst>
    <p:notesMasterId r:id="rId35"/>
  </p:notesMasterIdLst>
  <p:sldIdLst>
    <p:sldId id="272" r:id="rId14"/>
    <p:sldId id="271" r:id="rId15"/>
    <p:sldId id="270" r:id="rId16"/>
    <p:sldId id="276" r:id="rId17"/>
    <p:sldId id="281" r:id="rId18"/>
    <p:sldId id="280" r:id="rId19"/>
    <p:sldId id="258" r:id="rId20"/>
    <p:sldId id="284" r:id="rId21"/>
    <p:sldId id="283" r:id="rId22"/>
    <p:sldId id="285" r:id="rId23"/>
    <p:sldId id="288" r:id="rId24"/>
    <p:sldId id="289" r:id="rId25"/>
    <p:sldId id="290" r:id="rId26"/>
    <p:sldId id="286" r:id="rId27"/>
    <p:sldId id="287" r:id="rId28"/>
    <p:sldId id="291" r:id="rId29"/>
    <p:sldId id="292" r:id="rId30"/>
    <p:sldId id="293" r:id="rId31"/>
    <p:sldId id="294" r:id="rId32"/>
    <p:sldId id="295" r:id="rId33"/>
    <p:sldId id="29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p:cViewPr>
        <p:scale>
          <a:sx n="81" d="100"/>
          <a:sy n="81" d="100"/>
        </p:scale>
        <p:origin x="-74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B097F-5C82-47A6-AECB-2EC7A9C55B54}" type="doc">
      <dgm:prSet loTypeId="urn:microsoft.com/office/officeart/2005/8/layout/hChevron3" loCatId="process" qsTypeId="urn:microsoft.com/office/officeart/2005/8/quickstyle/simple1" qsCatId="simple" csTypeId="urn:microsoft.com/office/officeart/2005/8/colors/accent1_2" csCatId="accent1" phldr="1"/>
      <dgm:spPr/>
    </dgm:pt>
    <dgm:pt modelId="{79BE8AD9-E037-4B66-AC2C-2E08B5F65BAE}">
      <dgm:prSet phldrT="[Text]"/>
      <dgm:spPr/>
      <dgm:t>
        <a:bodyPr/>
        <a:lstStyle/>
        <a:p>
          <a:r>
            <a:rPr lang="en-US"/>
            <a:t>Unaware</a:t>
          </a:r>
        </a:p>
      </dgm:t>
    </dgm:pt>
    <dgm:pt modelId="{66214229-4F89-4BBD-A8A7-AE573E1CE55C}" type="parTrans" cxnId="{B3FAD4E6-55C7-45C2-AC35-EB737A2D7D86}">
      <dgm:prSet/>
      <dgm:spPr/>
      <dgm:t>
        <a:bodyPr/>
        <a:lstStyle/>
        <a:p>
          <a:endParaRPr lang="en-US"/>
        </a:p>
      </dgm:t>
    </dgm:pt>
    <dgm:pt modelId="{4F5BF82D-9B77-4D97-A216-79DCA2C4E3A0}" type="sibTrans" cxnId="{B3FAD4E6-55C7-45C2-AC35-EB737A2D7D86}">
      <dgm:prSet/>
      <dgm:spPr/>
      <dgm:t>
        <a:bodyPr/>
        <a:lstStyle/>
        <a:p>
          <a:endParaRPr lang="en-US"/>
        </a:p>
      </dgm:t>
    </dgm:pt>
    <dgm:pt modelId="{D2D992E7-ED5C-4966-98F2-E46E3E44E6BD}">
      <dgm:prSet phldrT="[Text]"/>
      <dgm:spPr/>
      <dgm:t>
        <a:bodyPr/>
        <a:lstStyle/>
        <a:p>
          <a:r>
            <a:rPr lang="en-US" dirty="0"/>
            <a:t>Awareness</a:t>
          </a:r>
        </a:p>
      </dgm:t>
    </dgm:pt>
    <dgm:pt modelId="{7C77A166-E0D5-4BE3-9FE3-B5900B11309C}" type="parTrans" cxnId="{73166348-59E9-47CE-B514-D864F37E586F}">
      <dgm:prSet/>
      <dgm:spPr/>
      <dgm:t>
        <a:bodyPr/>
        <a:lstStyle/>
        <a:p>
          <a:endParaRPr lang="en-US"/>
        </a:p>
      </dgm:t>
    </dgm:pt>
    <dgm:pt modelId="{8978E5E7-1413-409E-927F-5492A0073F29}" type="sibTrans" cxnId="{73166348-59E9-47CE-B514-D864F37E586F}">
      <dgm:prSet/>
      <dgm:spPr/>
      <dgm:t>
        <a:bodyPr/>
        <a:lstStyle/>
        <a:p>
          <a:endParaRPr lang="en-US"/>
        </a:p>
      </dgm:t>
    </dgm:pt>
    <dgm:pt modelId="{0B82F4E2-95AE-4FD6-9C92-2E516F71541B}">
      <dgm:prSet phldrT="[Text]"/>
      <dgm:spPr/>
      <dgm:t>
        <a:bodyPr/>
        <a:lstStyle/>
        <a:p>
          <a:r>
            <a:rPr lang="en-US"/>
            <a:t>Understanding</a:t>
          </a:r>
        </a:p>
      </dgm:t>
    </dgm:pt>
    <dgm:pt modelId="{3A07B048-3424-4BDD-9BBC-ECE76D72D242}" type="parTrans" cxnId="{F9FE7057-7C63-40A2-A775-EE8FF4324D60}">
      <dgm:prSet/>
      <dgm:spPr/>
      <dgm:t>
        <a:bodyPr/>
        <a:lstStyle/>
        <a:p>
          <a:endParaRPr lang="en-US"/>
        </a:p>
      </dgm:t>
    </dgm:pt>
    <dgm:pt modelId="{C128B11F-D8DD-4BC2-B753-0B2ECE081CE7}" type="sibTrans" cxnId="{F9FE7057-7C63-40A2-A775-EE8FF4324D60}">
      <dgm:prSet/>
      <dgm:spPr/>
      <dgm:t>
        <a:bodyPr/>
        <a:lstStyle/>
        <a:p>
          <a:endParaRPr lang="en-US"/>
        </a:p>
      </dgm:t>
    </dgm:pt>
    <dgm:pt modelId="{2A6FD4CB-7678-4865-8256-380ABEC8846D}">
      <dgm:prSet phldrT="[Text]"/>
      <dgm:spPr/>
      <dgm:t>
        <a:bodyPr/>
        <a:lstStyle/>
        <a:p>
          <a:r>
            <a:rPr lang="en-US"/>
            <a:t>Knowledge</a:t>
          </a:r>
        </a:p>
      </dgm:t>
    </dgm:pt>
    <dgm:pt modelId="{A9235C1C-EF53-4BEC-BCA5-3A9FC580380A}" type="parTrans" cxnId="{F84FE663-C668-4672-A531-08641549DF01}">
      <dgm:prSet/>
      <dgm:spPr/>
      <dgm:t>
        <a:bodyPr/>
        <a:lstStyle/>
        <a:p>
          <a:endParaRPr lang="en-US"/>
        </a:p>
      </dgm:t>
    </dgm:pt>
    <dgm:pt modelId="{741241EE-2473-4A78-904A-F7088951F00C}" type="sibTrans" cxnId="{F84FE663-C668-4672-A531-08641549DF01}">
      <dgm:prSet/>
      <dgm:spPr/>
      <dgm:t>
        <a:bodyPr/>
        <a:lstStyle/>
        <a:p>
          <a:endParaRPr lang="en-US"/>
        </a:p>
      </dgm:t>
    </dgm:pt>
    <dgm:pt modelId="{D52E7944-5617-4F67-97AA-514CFBF5EF39}">
      <dgm:prSet phldrT="[Text]"/>
      <dgm:spPr/>
      <dgm:t>
        <a:bodyPr/>
        <a:lstStyle/>
        <a:p>
          <a:r>
            <a:rPr lang="en-US"/>
            <a:t>Trial</a:t>
          </a:r>
        </a:p>
      </dgm:t>
    </dgm:pt>
    <dgm:pt modelId="{2C138490-DDDA-40D8-8BE3-12E606D13392}" type="parTrans" cxnId="{ED2C1A22-467F-4028-973A-1F1D4A192D83}">
      <dgm:prSet/>
      <dgm:spPr/>
      <dgm:t>
        <a:bodyPr/>
        <a:lstStyle/>
        <a:p>
          <a:endParaRPr lang="en-US"/>
        </a:p>
      </dgm:t>
    </dgm:pt>
    <dgm:pt modelId="{A4C5F9F1-9A46-491F-9BCA-20F1502633DD}" type="sibTrans" cxnId="{ED2C1A22-467F-4028-973A-1F1D4A192D83}">
      <dgm:prSet/>
      <dgm:spPr/>
      <dgm:t>
        <a:bodyPr/>
        <a:lstStyle/>
        <a:p>
          <a:endParaRPr lang="en-US"/>
        </a:p>
      </dgm:t>
    </dgm:pt>
    <dgm:pt modelId="{52CD173A-6FB6-4964-BF3E-A5E14D01CBD7}">
      <dgm:prSet phldrT="[Text]"/>
      <dgm:spPr/>
      <dgm:t>
        <a:bodyPr/>
        <a:lstStyle/>
        <a:p>
          <a:r>
            <a:rPr lang="en-US"/>
            <a:t>Regular Use</a:t>
          </a:r>
        </a:p>
      </dgm:t>
    </dgm:pt>
    <dgm:pt modelId="{11211CFB-810A-4602-99B4-E3C06A44B807}" type="parTrans" cxnId="{782DC4CA-126E-48EA-8F87-1A9328ABD343}">
      <dgm:prSet/>
      <dgm:spPr/>
      <dgm:t>
        <a:bodyPr/>
        <a:lstStyle/>
        <a:p>
          <a:endParaRPr lang="en-US"/>
        </a:p>
      </dgm:t>
    </dgm:pt>
    <dgm:pt modelId="{F2323A8D-AE0B-481B-A0D4-4D71A4DCDF26}" type="sibTrans" cxnId="{782DC4CA-126E-48EA-8F87-1A9328ABD343}">
      <dgm:prSet/>
      <dgm:spPr/>
      <dgm:t>
        <a:bodyPr/>
        <a:lstStyle/>
        <a:p>
          <a:endParaRPr lang="en-US"/>
        </a:p>
      </dgm:t>
    </dgm:pt>
    <dgm:pt modelId="{07760DB9-970B-4FED-B4CC-305A74869AFE}" type="pres">
      <dgm:prSet presAssocID="{28CB097F-5C82-47A6-AECB-2EC7A9C55B54}" presName="Name0" presStyleCnt="0">
        <dgm:presLayoutVars>
          <dgm:dir/>
          <dgm:resizeHandles val="exact"/>
        </dgm:presLayoutVars>
      </dgm:prSet>
      <dgm:spPr/>
    </dgm:pt>
    <dgm:pt modelId="{E30378F9-393A-4290-9B44-C60D08E9E2D9}" type="pres">
      <dgm:prSet presAssocID="{79BE8AD9-E037-4B66-AC2C-2E08B5F65BAE}" presName="parTxOnly" presStyleLbl="node1" presStyleIdx="0" presStyleCnt="6">
        <dgm:presLayoutVars>
          <dgm:bulletEnabled val="1"/>
        </dgm:presLayoutVars>
      </dgm:prSet>
      <dgm:spPr/>
      <dgm:t>
        <a:bodyPr/>
        <a:lstStyle/>
        <a:p>
          <a:endParaRPr lang="en-US"/>
        </a:p>
      </dgm:t>
    </dgm:pt>
    <dgm:pt modelId="{45E1B4BA-21F6-44D6-BFF5-35B2BEE768EA}" type="pres">
      <dgm:prSet presAssocID="{4F5BF82D-9B77-4D97-A216-79DCA2C4E3A0}" presName="parSpace" presStyleCnt="0"/>
      <dgm:spPr/>
    </dgm:pt>
    <dgm:pt modelId="{6256C810-1FC9-451A-89EB-3AF5D3461B6C}" type="pres">
      <dgm:prSet presAssocID="{D2D992E7-ED5C-4966-98F2-E46E3E44E6BD}" presName="parTxOnly" presStyleLbl="node1" presStyleIdx="1" presStyleCnt="6">
        <dgm:presLayoutVars>
          <dgm:bulletEnabled val="1"/>
        </dgm:presLayoutVars>
      </dgm:prSet>
      <dgm:spPr/>
      <dgm:t>
        <a:bodyPr/>
        <a:lstStyle/>
        <a:p>
          <a:endParaRPr lang="en-US"/>
        </a:p>
      </dgm:t>
    </dgm:pt>
    <dgm:pt modelId="{0C4BBC33-6B5E-45F3-B98D-649549261112}" type="pres">
      <dgm:prSet presAssocID="{8978E5E7-1413-409E-927F-5492A0073F29}" presName="parSpace" presStyleCnt="0"/>
      <dgm:spPr/>
    </dgm:pt>
    <dgm:pt modelId="{FA6821C4-4697-4DBD-A0F9-BD0551082A98}" type="pres">
      <dgm:prSet presAssocID="{0B82F4E2-95AE-4FD6-9C92-2E516F71541B}" presName="parTxOnly" presStyleLbl="node1" presStyleIdx="2" presStyleCnt="6">
        <dgm:presLayoutVars>
          <dgm:bulletEnabled val="1"/>
        </dgm:presLayoutVars>
      </dgm:prSet>
      <dgm:spPr/>
      <dgm:t>
        <a:bodyPr/>
        <a:lstStyle/>
        <a:p>
          <a:endParaRPr lang="en-US"/>
        </a:p>
      </dgm:t>
    </dgm:pt>
    <dgm:pt modelId="{5A95A11E-C1DD-4239-B080-3C427BB305E0}" type="pres">
      <dgm:prSet presAssocID="{C128B11F-D8DD-4BC2-B753-0B2ECE081CE7}" presName="parSpace" presStyleCnt="0"/>
      <dgm:spPr/>
    </dgm:pt>
    <dgm:pt modelId="{FDA084E7-B3D9-4262-80C8-DDB6E43B393D}" type="pres">
      <dgm:prSet presAssocID="{2A6FD4CB-7678-4865-8256-380ABEC8846D}" presName="parTxOnly" presStyleLbl="node1" presStyleIdx="3" presStyleCnt="6">
        <dgm:presLayoutVars>
          <dgm:bulletEnabled val="1"/>
        </dgm:presLayoutVars>
      </dgm:prSet>
      <dgm:spPr/>
      <dgm:t>
        <a:bodyPr/>
        <a:lstStyle/>
        <a:p>
          <a:endParaRPr lang="en-US"/>
        </a:p>
      </dgm:t>
    </dgm:pt>
    <dgm:pt modelId="{D5B71BB9-58D7-4E37-8715-5273AC4F25EA}" type="pres">
      <dgm:prSet presAssocID="{741241EE-2473-4A78-904A-F7088951F00C}" presName="parSpace" presStyleCnt="0"/>
      <dgm:spPr/>
    </dgm:pt>
    <dgm:pt modelId="{1607A489-6BA4-4EC2-A487-B6E86B999E3C}" type="pres">
      <dgm:prSet presAssocID="{D52E7944-5617-4F67-97AA-514CFBF5EF39}" presName="parTxOnly" presStyleLbl="node1" presStyleIdx="4" presStyleCnt="6">
        <dgm:presLayoutVars>
          <dgm:bulletEnabled val="1"/>
        </dgm:presLayoutVars>
      </dgm:prSet>
      <dgm:spPr/>
      <dgm:t>
        <a:bodyPr/>
        <a:lstStyle/>
        <a:p>
          <a:endParaRPr lang="en-US"/>
        </a:p>
      </dgm:t>
    </dgm:pt>
    <dgm:pt modelId="{8DD214B8-9ED2-403A-A498-6F3E66858ABA}" type="pres">
      <dgm:prSet presAssocID="{A4C5F9F1-9A46-491F-9BCA-20F1502633DD}" presName="parSpace" presStyleCnt="0"/>
      <dgm:spPr/>
    </dgm:pt>
    <dgm:pt modelId="{5C1FFCA3-F283-4C9C-9C81-81F59EE88B03}" type="pres">
      <dgm:prSet presAssocID="{52CD173A-6FB6-4964-BF3E-A5E14D01CBD7}" presName="parTxOnly" presStyleLbl="node1" presStyleIdx="5" presStyleCnt="6">
        <dgm:presLayoutVars>
          <dgm:bulletEnabled val="1"/>
        </dgm:presLayoutVars>
      </dgm:prSet>
      <dgm:spPr/>
      <dgm:t>
        <a:bodyPr/>
        <a:lstStyle/>
        <a:p>
          <a:endParaRPr lang="en-US"/>
        </a:p>
      </dgm:t>
    </dgm:pt>
  </dgm:ptLst>
  <dgm:cxnLst>
    <dgm:cxn modelId="{44AF973C-1A18-4C47-BEE3-E5F450CDF4C4}" type="presOf" srcId="{D52E7944-5617-4F67-97AA-514CFBF5EF39}" destId="{1607A489-6BA4-4EC2-A487-B6E86B999E3C}" srcOrd="0" destOrd="0" presId="urn:microsoft.com/office/officeart/2005/8/layout/hChevron3"/>
    <dgm:cxn modelId="{F38C614D-CA02-4065-B42E-81BC83BFD351}" type="presOf" srcId="{D2D992E7-ED5C-4966-98F2-E46E3E44E6BD}" destId="{6256C810-1FC9-451A-89EB-3AF5D3461B6C}" srcOrd="0" destOrd="0" presId="urn:microsoft.com/office/officeart/2005/8/layout/hChevron3"/>
    <dgm:cxn modelId="{F9FE7057-7C63-40A2-A775-EE8FF4324D60}" srcId="{28CB097F-5C82-47A6-AECB-2EC7A9C55B54}" destId="{0B82F4E2-95AE-4FD6-9C92-2E516F71541B}" srcOrd="2" destOrd="0" parTransId="{3A07B048-3424-4BDD-9BBC-ECE76D72D242}" sibTransId="{C128B11F-D8DD-4BC2-B753-0B2ECE081CE7}"/>
    <dgm:cxn modelId="{30A12C05-1022-48C2-B861-C35352FE5D41}" type="presOf" srcId="{28CB097F-5C82-47A6-AECB-2EC7A9C55B54}" destId="{07760DB9-970B-4FED-B4CC-305A74869AFE}" srcOrd="0" destOrd="0" presId="urn:microsoft.com/office/officeart/2005/8/layout/hChevron3"/>
    <dgm:cxn modelId="{ACFBFB9D-2D79-4FC2-973B-1F758EAD451D}" type="presOf" srcId="{0B82F4E2-95AE-4FD6-9C92-2E516F71541B}" destId="{FA6821C4-4697-4DBD-A0F9-BD0551082A98}" srcOrd="0" destOrd="0" presId="urn:microsoft.com/office/officeart/2005/8/layout/hChevron3"/>
    <dgm:cxn modelId="{B3FAD4E6-55C7-45C2-AC35-EB737A2D7D86}" srcId="{28CB097F-5C82-47A6-AECB-2EC7A9C55B54}" destId="{79BE8AD9-E037-4B66-AC2C-2E08B5F65BAE}" srcOrd="0" destOrd="0" parTransId="{66214229-4F89-4BBD-A8A7-AE573E1CE55C}" sibTransId="{4F5BF82D-9B77-4D97-A216-79DCA2C4E3A0}"/>
    <dgm:cxn modelId="{782DC4CA-126E-48EA-8F87-1A9328ABD343}" srcId="{28CB097F-5C82-47A6-AECB-2EC7A9C55B54}" destId="{52CD173A-6FB6-4964-BF3E-A5E14D01CBD7}" srcOrd="5" destOrd="0" parTransId="{11211CFB-810A-4602-99B4-E3C06A44B807}" sibTransId="{F2323A8D-AE0B-481B-A0D4-4D71A4DCDF26}"/>
    <dgm:cxn modelId="{ED2C1A22-467F-4028-973A-1F1D4A192D83}" srcId="{28CB097F-5C82-47A6-AECB-2EC7A9C55B54}" destId="{D52E7944-5617-4F67-97AA-514CFBF5EF39}" srcOrd="4" destOrd="0" parTransId="{2C138490-DDDA-40D8-8BE3-12E606D13392}" sibTransId="{A4C5F9F1-9A46-491F-9BCA-20F1502633DD}"/>
    <dgm:cxn modelId="{2545B139-E9DC-413A-B1A2-25D3B09A7FF8}" type="presOf" srcId="{2A6FD4CB-7678-4865-8256-380ABEC8846D}" destId="{FDA084E7-B3D9-4262-80C8-DDB6E43B393D}" srcOrd="0" destOrd="0" presId="urn:microsoft.com/office/officeart/2005/8/layout/hChevron3"/>
    <dgm:cxn modelId="{73166348-59E9-47CE-B514-D864F37E586F}" srcId="{28CB097F-5C82-47A6-AECB-2EC7A9C55B54}" destId="{D2D992E7-ED5C-4966-98F2-E46E3E44E6BD}" srcOrd="1" destOrd="0" parTransId="{7C77A166-E0D5-4BE3-9FE3-B5900B11309C}" sibTransId="{8978E5E7-1413-409E-927F-5492A0073F29}"/>
    <dgm:cxn modelId="{BC835ED2-9AA0-4496-B5D6-B56F62C3177E}" type="presOf" srcId="{52CD173A-6FB6-4964-BF3E-A5E14D01CBD7}" destId="{5C1FFCA3-F283-4C9C-9C81-81F59EE88B03}" srcOrd="0" destOrd="0" presId="urn:microsoft.com/office/officeart/2005/8/layout/hChevron3"/>
    <dgm:cxn modelId="{F84FE663-C668-4672-A531-08641549DF01}" srcId="{28CB097F-5C82-47A6-AECB-2EC7A9C55B54}" destId="{2A6FD4CB-7678-4865-8256-380ABEC8846D}" srcOrd="3" destOrd="0" parTransId="{A9235C1C-EF53-4BEC-BCA5-3A9FC580380A}" sibTransId="{741241EE-2473-4A78-904A-F7088951F00C}"/>
    <dgm:cxn modelId="{1D67ECF6-DA8E-4774-827F-28193E6C4200}" type="presOf" srcId="{79BE8AD9-E037-4B66-AC2C-2E08B5F65BAE}" destId="{E30378F9-393A-4290-9B44-C60D08E9E2D9}" srcOrd="0" destOrd="0" presId="urn:microsoft.com/office/officeart/2005/8/layout/hChevron3"/>
    <dgm:cxn modelId="{6320ACFC-3DE9-42EB-8DA0-F67EBBF2223B}" type="presParOf" srcId="{07760DB9-970B-4FED-B4CC-305A74869AFE}" destId="{E30378F9-393A-4290-9B44-C60D08E9E2D9}" srcOrd="0" destOrd="0" presId="urn:microsoft.com/office/officeart/2005/8/layout/hChevron3"/>
    <dgm:cxn modelId="{72C29D1E-8DCD-4EF7-A231-5CED94967944}" type="presParOf" srcId="{07760DB9-970B-4FED-B4CC-305A74869AFE}" destId="{45E1B4BA-21F6-44D6-BFF5-35B2BEE768EA}" srcOrd="1" destOrd="0" presId="urn:microsoft.com/office/officeart/2005/8/layout/hChevron3"/>
    <dgm:cxn modelId="{988D1D76-7BA8-49F5-9B9F-6CB3835C5061}" type="presParOf" srcId="{07760DB9-970B-4FED-B4CC-305A74869AFE}" destId="{6256C810-1FC9-451A-89EB-3AF5D3461B6C}" srcOrd="2" destOrd="0" presId="urn:microsoft.com/office/officeart/2005/8/layout/hChevron3"/>
    <dgm:cxn modelId="{FF70F6C9-74CA-4CCE-AB82-CFDA342C4CAD}" type="presParOf" srcId="{07760DB9-970B-4FED-B4CC-305A74869AFE}" destId="{0C4BBC33-6B5E-45F3-B98D-649549261112}" srcOrd="3" destOrd="0" presId="urn:microsoft.com/office/officeart/2005/8/layout/hChevron3"/>
    <dgm:cxn modelId="{753859C2-BE66-4C41-BA42-3E8DCC7B60AD}" type="presParOf" srcId="{07760DB9-970B-4FED-B4CC-305A74869AFE}" destId="{FA6821C4-4697-4DBD-A0F9-BD0551082A98}" srcOrd="4" destOrd="0" presId="urn:microsoft.com/office/officeart/2005/8/layout/hChevron3"/>
    <dgm:cxn modelId="{51E88952-2BF6-41EC-9840-451BD056C2C2}" type="presParOf" srcId="{07760DB9-970B-4FED-B4CC-305A74869AFE}" destId="{5A95A11E-C1DD-4239-B080-3C427BB305E0}" srcOrd="5" destOrd="0" presId="urn:microsoft.com/office/officeart/2005/8/layout/hChevron3"/>
    <dgm:cxn modelId="{D822C15E-459C-4C92-B6C6-0357000553B7}" type="presParOf" srcId="{07760DB9-970B-4FED-B4CC-305A74869AFE}" destId="{FDA084E7-B3D9-4262-80C8-DDB6E43B393D}" srcOrd="6" destOrd="0" presId="urn:microsoft.com/office/officeart/2005/8/layout/hChevron3"/>
    <dgm:cxn modelId="{821AF7ED-2EB7-4876-8C08-B7BEA989A5F2}" type="presParOf" srcId="{07760DB9-970B-4FED-B4CC-305A74869AFE}" destId="{D5B71BB9-58D7-4E37-8715-5273AC4F25EA}" srcOrd="7" destOrd="0" presId="urn:microsoft.com/office/officeart/2005/8/layout/hChevron3"/>
    <dgm:cxn modelId="{615D2539-668C-44C1-924B-F5CCA3A470A4}" type="presParOf" srcId="{07760DB9-970B-4FED-B4CC-305A74869AFE}" destId="{1607A489-6BA4-4EC2-A487-B6E86B999E3C}" srcOrd="8" destOrd="0" presId="urn:microsoft.com/office/officeart/2005/8/layout/hChevron3"/>
    <dgm:cxn modelId="{74EDEBAC-E344-4F3E-B913-CAE819C123BE}" type="presParOf" srcId="{07760DB9-970B-4FED-B4CC-305A74869AFE}" destId="{8DD214B8-9ED2-403A-A498-6F3E66858ABA}" srcOrd="9" destOrd="0" presId="urn:microsoft.com/office/officeart/2005/8/layout/hChevron3"/>
    <dgm:cxn modelId="{EC3A5E1A-3476-463D-9142-FA20DD7B1107}" type="presParOf" srcId="{07760DB9-970B-4FED-B4CC-305A74869AFE}" destId="{5C1FFCA3-F283-4C9C-9C81-81F59EE88B03}"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378F9-393A-4290-9B44-C60D08E9E2D9}">
      <dsp:nvSpPr>
        <dsp:cNvPr id="0" name=""/>
        <dsp:cNvSpPr/>
      </dsp:nvSpPr>
      <dsp:spPr>
        <a:xfrm>
          <a:off x="669" y="1380797"/>
          <a:ext cx="1097012" cy="43880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21336" rIns="10668" bIns="21336" numCol="1" spcCol="1270" anchor="ctr" anchorCtr="0">
          <a:noAutofit/>
        </a:bodyPr>
        <a:lstStyle/>
        <a:p>
          <a:pPr lvl="0" algn="ctr" defTabSz="355600">
            <a:lnSpc>
              <a:spcPct val="90000"/>
            </a:lnSpc>
            <a:spcBef>
              <a:spcPct val="0"/>
            </a:spcBef>
            <a:spcAft>
              <a:spcPct val="35000"/>
            </a:spcAft>
          </a:pPr>
          <a:r>
            <a:rPr lang="en-US" sz="800" kern="1200"/>
            <a:t>Unaware</a:t>
          </a:r>
        </a:p>
      </dsp:txBody>
      <dsp:txXfrm>
        <a:off x="669" y="1380797"/>
        <a:ext cx="987311" cy="438804"/>
      </dsp:txXfrm>
    </dsp:sp>
    <dsp:sp modelId="{6256C810-1FC9-451A-89EB-3AF5D3461B6C}">
      <dsp:nvSpPr>
        <dsp:cNvPr id="0" name=""/>
        <dsp:cNvSpPr/>
      </dsp:nvSpPr>
      <dsp:spPr>
        <a:xfrm>
          <a:off x="878279" y="1380797"/>
          <a:ext cx="1097012" cy="4388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lvl="0" algn="ctr" defTabSz="355600">
            <a:lnSpc>
              <a:spcPct val="90000"/>
            </a:lnSpc>
            <a:spcBef>
              <a:spcPct val="0"/>
            </a:spcBef>
            <a:spcAft>
              <a:spcPct val="35000"/>
            </a:spcAft>
          </a:pPr>
          <a:r>
            <a:rPr lang="en-US" sz="800" kern="1200" dirty="0"/>
            <a:t>Awareness</a:t>
          </a:r>
        </a:p>
      </dsp:txBody>
      <dsp:txXfrm>
        <a:off x="1097681" y="1380797"/>
        <a:ext cx="658208" cy="438804"/>
      </dsp:txXfrm>
    </dsp:sp>
    <dsp:sp modelId="{FA6821C4-4697-4DBD-A0F9-BD0551082A98}">
      <dsp:nvSpPr>
        <dsp:cNvPr id="0" name=""/>
        <dsp:cNvSpPr/>
      </dsp:nvSpPr>
      <dsp:spPr>
        <a:xfrm>
          <a:off x="1755889" y="1380797"/>
          <a:ext cx="1097012" cy="4388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lvl="0" algn="ctr" defTabSz="355600">
            <a:lnSpc>
              <a:spcPct val="90000"/>
            </a:lnSpc>
            <a:spcBef>
              <a:spcPct val="0"/>
            </a:spcBef>
            <a:spcAft>
              <a:spcPct val="35000"/>
            </a:spcAft>
          </a:pPr>
          <a:r>
            <a:rPr lang="en-US" sz="800" kern="1200"/>
            <a:t>Understanding</a:t>
          </a:r>
        </a:p>
      </dsp:txBody>
      <dsp:txXfrm>
        <a:off x="1975291" y="1380797"/>
        <a:ext cx="658208" cy="438804"/>
      </dsp:txXfrm>
    </dsp:sp>
    <dsp:sp modelId="{FDA084E7-B3D9-4262-80C8-DDB6E43B393D}">
      <dsp:nvSpPr>
        <dsp:cNvPr id="0" name=""/>
        <dsp:cNvSpPr/>
      </dsp:nvSpPr>
      <dsp:spPr>
        <a:xfrm>
          <a:off x="2633498" y="1380797"/>
          <a:ext cx="1097012" cy="4388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lvl="0" algn="ctr" defTabSz="355600">
            <a:lnSpc>
              <a:spcPct val="90000"/>
            </a:lnSpc>
            <a:spcBef>
              <a:spcPct val="0"/>
            </a:spcBef>
            <a:spcAft>
              <a:spcPct val="35000"/>
            </a:spcAft>
          </a:pPr>
          <a:r>
            <a:rPr lang="en-US" sz="800" kern="1200"/>
            <a:t>Knowledge</a:t>
          </a:r>
        </a:p>
      </dsp:txBody>
      <dsp:txXfrm>
        <a:off x="2852900" y="1380797"/>
        <a:ext cx="658208" cy="438804"/>
      </dsp:txXfrm>
    </dsp:sp>
    <dsp:sp modelId="{1607A489-6BA4-4EC2-A487-B6E86B999E3C}">
      <dsp:nvSpPr>
        <dsp:cNvPr id="0" name=""/>
        <dsp:cNvSpPr/>
      </dsp:nvSpPr>
      <dsp:spPr>
        <a:xfrm>
          <a:off x="3511108" y="1380797"/>
          <a:ext cx="1097012" cy="4388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lvl="0" algn="ctr" defTabSz="355600">
            <a:lnSpc>
              <a:spcPct val="90000"/>
            </a:lnSpc>
            <a:spcBef>
              <a:spcPct val="0"/>
            </a:spcBef>
            <a:spcAft>
              <a:spcPct val="35000"/>
            </a:spcAft>
          </a:pPr>
          <a:r>
            <a:rPr lang="en-US" sz="800" kern="1200"/>
            <a:t>Trial</a:t>
          </a:r>
        </a:p>
      </dsp:txBody>
      <dsp:txXfrm>
        <a:off x="3730510" y="1380797"/>
        <a:ext cx="658208" cy="438804"/>
      </dsp:txXfrm>
    </dsp:sp>
    <dsp:sp modelId="{5C1FFCA3-F283-4C9C-9C81-81F59EE88B03}">
      <dsp:nvSpPr>
        <dsp:cNvPr id="0" name=""/>
        <dsp:cNvSpPr/>
      </dsp:nvSpPr>
      <dsp:spPr>
        <a:xfrm>
          <a:off x="4388718" y="1380797"/>
          <a:ext cx="1097012" cy="43880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21336" rIns="10668" bIns="21336" numCol="1" spcCol="1270" anchor="ctr" anchorCtr="0">
          <a:noAutofit/>
        </a:bodyPr>
        <a:lstStyle/>
        <a:p>
          <a:pPr lvl="0" algn="ctr" defTabSz="355600">
            <a:lnSpc>
              <a:spcPct val="90000"/>
            </a:lnSpc>
            <a:spcBef>
              <a:spcPct val="0"/>
            </a:spcBef>
            <a:spcAft>
              <a:spcPct val="35000"/>
            </a:spcAft>
          </a:pPr>
          <a:r>
            <a:rPr lang="en-US" sz="800" kern="1200"/>
            <a:t>Regular Use</a:t>
          </a:r>
        </a:p>
      </dsp:txBody>
      <dsp:txXfrm>
        <a:off x="4608120" y="1380797"/>
        <a:ext cx="658208" cy="43880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49A0B4-B2CA-42D7-B3CF-A501378B272A}" type="datetimeFigureOut">
              <a:rPr lang="en-US" smtClean="0"/>
              <a:t>12/6/2011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23BAAE-6C68-406F-9870-7BC86F79A5F2}" type="slidenum">
              <a:rPr lang="en-US" smtClean="0"/>
              <a:t>‹#›</a:t>
            </a:fld>
            <a:endParaRPr lang="en-US"/>
          </a:p>
        </p:txBody>
      </p:sp>
    </p:spTree>
    <p:extLst>
      <p:ext uri="{BB962C8B-B14F-4D97-AF65-F5344CB8AC3E}">
        <p14:creationId xmlns:p14="http://schemas.microsoft.com/office/powerpoint/2010/main" val="4351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536AAD-280A-4275-8DEA-EDABA1CF619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85412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CD77C-5911-49A7-A314-55872E255E59}" type="datetimeFigureOut">
              <a:rPr lang="en-US" smtClean="0"/>
              <a:pPr/>
              <a:t>12/6/2011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CD77C-5911-49A7-A314-55872E255E59}"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CD77C-5911-49A7-A314-55872E255E59}" type="datetimeFigureOut">
              <a:rPr lang="en-US" smtClean="0"/>
              <a:pPr/>
              <a:t>12/6/2011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CD77C-5911-49A7-A314-55872E255E59}" type="datetimeFigureOut">
              <a:rPr lang="en-US" smtClean="0"/>
              <a:pPr/>
              <a:t>12/6/2011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CD77C-5911-49A7-A314-55872E255E59}" type="datetimeFigureOut">
              <a:rPr lang="en-US" smtClean="0"/>
              <a:pPr/>
              <a:t>12/6/2011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CD77C-5911-49A7-A314-55872E255E59}"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CD77C-5911-49A7-A314-55872E255E59}" type="datetimeFigureOut">
              <a:rPr lang="en-US" smtClean="0"/>
              <a:pPr/>
              <a:t>12/6/2011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9FA9C4-5AAE-4E62-B9B2-8A0EBDCA3E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pPr/>
              <a:t>12/6/2011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1CD77C-5911-49A7-A314-55872E255E59}" type="datetimeFigureOut">
              <a:rPr lang="en-US" smtClean="0">
                <a:solidFill>
                  <a:prstClr val="black">
                    <a:tint val="75000"/>
                  </a:prstClr>
                </a:solidFill>
              </a:rPr>
              <a:pPr/>
              <a:t>12/6/2011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FA9C4-5AAE-4E62-B9B2-8A0EBDCA3E03}"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7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1600200"/>
            <a:ext cx="8229600" cy="38100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Does Mobile Money Matter? Exploring Mobile Money Adoption by Ghana’s Urban Poor</a:t>
            </a:r>
            <a:br>
              <a:rPr lang="en-US" b="1" dirty="0" smtClean="0"/>
            </a:br>
            <a:r>
              <a:rPr lang="en-US" b="1" dirty="0" smtClean="0"/>
              <a:t/>
            </a:r>
            <a:br>
              <a:rPr lang="en-US" b="1" dirty="0" smtClean="0"/>
            </a:br>
            <a:r>
              <a:rPr lang="en-US" sz="3100" b="1" dirty="0" smtClean="0"/>
              <a:t>Vivian </a:t>
            </a:r>
            <a:r>
              <a:rPr lang="en-US" sz="3100" b="1" dirty="0" err="1" smtClean="0"/>
              <a:t>Dzokoto</a:t>
            </a:r>
            <a:r>
              <a:rPr lang="en-US" sz="3100" b="1" dirty="0" smtClean="0"/>
              <a:t>, Virginia Commonwealth U</a:t>
            </a:r>
            <a:br>
              <a:rPr lang="en-US" sz="3100" b="1" dirty="0" smtClean="0"/>
            </a:br>
            <a:r>
              <a:rPr lang="en-US" sz="3100" b="1" dirty="0" smtClean="0"/>
              <a:t>Edwin C. </a:t>
            </a:r>
            <a:r>
              <a:rPr lang="en-US" sz="3100" b="1" dirty="0" err="1" smtClean="0"/>
              <a:t>Mensah</a:t>
            </a:r>
            <a:r>
              <a:rPr lang="en-US" sz="3100" b="1" dirty="0" smtClean="0"/>
              <a:t>, U of NC @ Pembroke</a:t>
            </a:r>
            <a:br>
              <a:rPr lang="en-US" sz="3100" b="1" dirty="0" smtClean="0"/>
            </a:br>
            <a:r>
              <a:rPr lang="en-US" sz="3100" b="1" dirty="0" smtClean="0"/>
              <a:t>IMTFI Conference, Dec 7 2011 </a:t>
            </a:r>
            <a:r>
              <a:rPr lang="en-US" b="1" dirty="0" smtClean="0"/>
              <a:t/>
            </a:r>
            <a:br>
              <a:rPr lang="en-US" b="1" dirty="0" smtClean="0"/>
            </a:br>
            <a:r>
              <a:rPr lang="en-US" dirty="0" smtClean="0"/>
              <a:t/>
            </a:r>
            <a:br>
              <a:rPr lang="en-US" dirty="0" smtClean="0"/>
            </a:br>
            <a:endParaRPr lang="en-US" dirty="0"/>
          </a:p>
        </p:txBody>
      </p:sp>
      <p:pic>
        <p:nvPicPr>
          <p:cNvPr id="7" name="Content Placeholder 6" descr="airtel_logo.gif"/>
          <p:cNvPicPr>
            <a:picLocks noGrp="1" noChangeAspect="1"/>
          </p:cNvPicPr>
          <p:nvPr>
            <p:ph sz="half" idx="1"/>
          </p:nvPr>
        </p:nvPicPr>
        <p:blipFill>
          <a:blip r:embed="rId2" cstate="print"/>
          <a:stretch>
            <a:fillRect/>
          </a:stretch>
        </p:blipFill>
        <p:spPr>
          <a:xfrm>
            <a:off x="0" y="5638800"/>
            <a:ext cx="1619250" cy="1219200"/>
          </a:xfrm>
        </p:spPr>
      </p:pic>
      <p:pic>
        <p:nvPicPr>
          <p:cNvPr id="8" name="Content Placeholder 7" descr="banner-tigo-cash-2.jpg"/>
          <p:cNvPicPr>
            <a:picLocks noGrp="1" noChangeAspect="1"/>
          </p:cNvPicPr>
          <p:nvPr>
            <p:ph sz="half" idx="2"/>
          </p:nvPr>
        </p:nvPicPr>
        <p:blipFill>
          <a:blip r:embed="rId3" cstate="print"/>
          <a:stretch>
            <a:fillRect/>
          </a:stretch>
        </p:blipFill>
        <p:spPr>
          <a:xfrm>
            <a:off x="7696200" y="5410200"/>
            <a:ext cx="1447800" cy="1447800"/>
          </a:xfrm>
        </p:spPr>
      </p:pic>
      <p:pic>
        <p:nvPicPr>
          <p:cNvPr id="1026" name="Picture 2" descr="C:\Documents and Settings\vdzokoto\Desktop\My Documents\researchVCU\CEDI\IMTFI2\images\vodafone_logo.gif"/>
          <p:cNvPicPr>
            <a:picLocks noChangeAspect="1" noChangeArrowheads="1"/>
          </p:cNvPicPr>
          <p:nvPr/>
        </p:nvPicPr>
        <p:blipFill>
          <a:blip r:embed="rId4" cstate="print"/>
          <a:srcRect/>
          <a:stretch>
            <a:fillRect/>
          </a:stretch>
        </p:blipFill>
        <p:spPr bwMode="auto">
          <a:xfrm>
            <a:off x="7339694" y="0"/>
            <a:ext cx="1804306" cy="1219200"/>
          </a:xfrm>
          <a:prstGeom prst="rect">
            <a:avLst/>
          </a:prstGeom>
          <a:noFill/>
        </p:spPr>
      </p:pic>
      <p:pic>
        <p:nvPicPr>
          <p:cNvPr id="1027" name="Picture 3" descr="C:\Documents and Settings\vdzokoto\Desktop\My Documents\researchVCU\CEDI\IMTFI2\images\mtnlogo.jpg"/>
          <p:cNvPicPr>
            <a:picLocks noChangeAspect="1" noChangeArrowheads="1"/>
          </p:cNvPicPr>
          <p:nvPr/>
        </p:nvPicPr>
        <p:blipFill>
          <a:blip r:embed="rId5" cstate="print"/>
          <a:srcRect/>
          <a:stretch>
            <a:fillRect/>
          </a:stretch>
        </p:blipFill>
        <p:spPr bwMode="auto">
          <a:xfrm>
            <a:off x="0" y="0"/>
            <a:ext cx="1409700" cy="1295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Low Income Group: Knowledge Gap</a:t>
            </a:r>
            <a:endParaRPr lang="en-US" b="1" dirty="0"/>
          </a:p>
        </p:txBody>
      </p:sp>
      <p:sp>
        <p:nvSpPr>
          <p:cNvPr id="3" name="Content Placeholder 2"/>
          <p:cNvSpPr>
            <a:spLocks noGrp="1"/>
          </p:cNvSpPr>
          <p:nvPr>
            <p:ph idx="1"/>
          </p:nvPr>
        </p:nvSpPr>
        <p:spPr/>
        <p:txBody>
          <a:bodyPr>
            <a:normAutofit fontScale="92500"/>
          </a:bodyPr>
          <a:lstStyle/>
          <a:p>
            <a:pPr>
              <a:buNone/>
            </a:pPr>
            <a:r>
              <a:rPr lang="en-US" dirty="0" smtClean="0"/>
              <a:t>“</a:t>
            </a:r>
            <a:r>
              <a:rPr lang="en-US" b="1" dirty="0" smtClean="0"/>
              <a:t>I have heard of it, but I don’t understand it</a:t>
            </a:r>
            <a:r>
              <a:rPr lang="en-US" dirty="0" smtClean="0"/>
              <a:t>” 					(29 </a:t>
            </a:r>
            <a:r>
              <a:rPr lang="en-US" dirty="0" err="1" smtClean="0"/>
              <a:t>y.o</a:t>
            </a:r>
            <a:r>
              <a:rPr lang="en-US" dirty="0" smtClean="0"/>
              <a:t>. unemployed male) </a:t>
            </a:r>
          </a:p>
          <a:p>
            <a:pPr lvl="1"/>
            <a:r>
              <a:rPr lang="en-US" dirty="0" smtClean="0"/>
              <a:t>Only 1 interviewee had used MM</a:t>
            </a:r>
          </a:p>
          <a:p>
            <a:pPr lvl="1"/>
            <a:r>
              <a:rPr lang="en-US" dirty="0" smtClean="0"/>
              <a:t>Lower level of knowledge of MM</a:t>
            </a:r>
          </a:p>
          <a:p>
            <a:pPr lvl="1"/>
            <a:r>
              <a:rPr lang="en-US" dirty="0" smtClean="0"/>
              <a:t>Less awareness of non-remittance capabilities of MM</a:t>
            </a:r>
          </a:p>
          <a:p>
            <a:pPr lvl="1"/>
            <a:r>
              <a:rPr lang="en-US" dirty="0" smtClean="0"/>
              <a:t>Concerns dealt mostly with belief in possibility of MM, trust in product, technology (higher income group raised issues with network, fraud, logistical problems)</a:t>
            </a:r>
          </a:p>
          <a:p>
            <a:pPr>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Interviews with….</a:t>
            </a:r>
            <a:endParaRPr lang="en-US" dirty="0"/>
          </a:p>
        </p:txBody>
      </p:sp>
      <p:sp>
        <p:nvSpPr>
          <p:cNvPr id="4" name="Text Placeholder 3"/>
          <p:cNvSpPr>
            <a:spLocks noGrp="1"/>
          </p:cNvSpPr>
          <p:nvPr>
            <p:ph type="body" idx="1"/>
          </p:nvPr>
        </p:nvSpPr>
        <p:spPr/>
        <p:txBody>
          <a:bodyPr/>
          <a:lstStyle/>
          <a:p>
            <a:r>
              <a:rPr lang="en-US" dirty="0" smtClean="0"/>
              <a:t>MM Vendors</a:t>
            </a:r>
            <a:endParaRPr lang="en-US" dirty="0"/>
          </a:p>
        </p:txBody>
      </p:sp>
      <p:sp>
        <p:nvSpPr>
          <p:cNvPr id="3" name="Content Placeholder 2"/>
          <p:cNvSpPr>
            <a:spLocks noGrp="1"/>
          </p:cNvSpPr>
          <p:nvPr>
            <p:ph sz="half" idx="2"/>
          </p:nvPr>
        </p:nvSpPr>
        <p:spPr/>
        <p:txBody>
          <a:bodyPr/>
          <a:lstStyle/>
          <a:p>
            <a:r>
              <a:rPr lang="en-US" dirty="0" smtClean="0"/>
              <a:t>Low patronage of MM (about 1 a day in 1 location)</a:t>
            </a:r>
            <a:endParaRPr lang="en-US" dirty="0"/>
          </a:p>
        </p:txBody>
      </p:sp>
      <p:sp>
        <p:nvSpPr>
          <p:cNvPr id="5" name="Text Placeholder 4"/>
          <p:cNvSpPr>
            <a:spLocks noGrp="1"/>
          </p:cNvSpPr>
          <p:nvPr>
            <p:ph type="body" sz="quarter" idx="3"/>
          </p:nvPr>
        </p:nvSpPr>
        <p:spPr/>
        <p:txBody>
          <a:bodyPr/>
          <a:lstStyle/>
          <a:p>
            <a:r>
              <a:rPr lang="en-US" dirty="0" smtClean="0"/>
              <a:t>Bill Pay</a:t>
            </a:r>
            <a:endParaRPr lang="en-US" dirty="0"/>
          </a:p>
        </p:txBody>
      </p:sp>
      <p:sp>
        <p:nvSpPr>
          <p:cNvPr id="6" name="Content Placeholder 5"/>
          <p:cNvSpPr>
            <a:spLocks noGrp="1"/>
          </p:cNvSpPr>
          <p:nvPr>
            <p:ph sz="quarter" idx="4"/>
          </p:nvPr>
        </p:nvSpPr>
        <p:spPr/>
        <p:txBody>
          <a:bodyPr/>
          <a:lstStyle/>
          <a:p>
            <a:r>
              <a:rPr lang="en-US" dirty="0" smtClean="0"/>
              <a:t>We do not accept MM here”</a:t>
            </a:r>
          </a:p>
          <a:p>
            <a:r>
              <a:rPr lang="en-US" dirty="0" smtClean="0"/>
              <a:t>“They took the </a:t>
            </a:r>
            <a:r>
              <a:rPr lang="en-US" dirty="0" err="1" smtClean="0"/>
              <a:t>ezwich</a:t>
            </a:r>
            <a:r>
              <a:rPr lang="en-US" dirty="0" smtClean="0"/>
              <a:t> machine away and have not brought it back”</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Ad search</a:t>
            </a:r>
            <a:endParaRPr lang="en-US" b="1" dirty="0"/>
          </a:p>
        </p:txBody>
      </p:sp>
      <p:sp>
        <p:nvSpPr>
          <p:cNvPr id="3" name="Content Placeholder 2"/>
          <p:cNvSpPr>
            <a:spLocks noGrp="1"/>
          </p:cNvSpPr>
          <p:nvPr>
            <p:ph idx="1"/>
          </p:nvPr>
        </p:nvSpPr>
        <p:spPr/>
        <p:txBody>
          <a:bodyPr>
            <a:normAutofit lnSpcReduction="10000"/>
          </a:bodyPr>
          <a:lstStyle/>
          <a:p>
            <a:r>
              <a:rPr lang="en-US" dirty="0" smtClean="0"/>
              <a:t>Visible Marketing, Low awareness</a:t>
            </a:r>
          </a:p>
          <a:p>
            <a:r>
              <a:rPr lang="en-US" dirty="0" smtClean="0"/>
              <a:t>Regular Adverts on </a:t>
            </a:r>
            <a:r>
              <a:rPr lang="en-US" b="1" dirty="0" err="1" smtClean="0"/>
              <a:t>tv</a:t>
            </a:r>
            <a:r>
              <a:rPr lang="en-US" b="1" dirty="0" smtClean="0"/>
              <a:t>, radio</a:t>
            </a:r>
            <a:r>
              <a:rPr lang="en-US" dirty="0" smtClean="0"/>
              <a:t>, magazines, billboards, banners, bus stops, and other ad media on major commercial streets in Accra’s capital city</a:t>
            </a:r>
          </a:p>
          <a:p>
            <a:r>
              <a:rPr lang="en-US" dirty="0" smtClean="0"/>
              <a:t>No person-to-person marketing</a:t>
            </a:r>
          </a:p>
          <a:p>
            <a:r>
              <a:rPr lang="en-US" dirty="0" smtClean="0"/>
              <a:t>Unanswered question: Are people not paying attention to these ads just because they assume they are generic phone company ads?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Interview with Mobile Money Rep; Document Review</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b="1" dirty="0" smtClean="0"/>
              <a:t>AIRTEL</a:t>
            </a:r>
          </a:p>
          <a:p>
            <a:r>
              <a:rPr lang="en-US" dirty="0" smtClean="0"/>
              <a:t>  2 Mil phone subscribers only 1% of registered for MM BUT </a:t>
            </a:r>
            <a:r>
              <a:rPr lang="en-US" dirty="0"/>
              <a:t>subscription </a:t>
            </a:r>
            <a:r>
              <a:rPr lang="en-US" dirty="0" smtClean="0"/>
              <a:t>≠ usage</a:t>
            </a:r>
          </a:p>
          <a:p>
            <a:r>
              <a:rPr lang="en-US" dirty="0" smtClean="0"/>
              <a:t>Hands-on workshop for journalists (Nov 2011)</a:t>
            </a:r>
          </a:p>
          <a:p>
            <a:pPr>
              <a:buNone/>
            </a:pPr>
            <a:r>
              <a:rPr lang="en-US" b="1" dirty="0" smtClean="0"/>
              <a:t>TIGO</a:t>
            </a:r>
          </a:p>
          <a:p>
            <a:r>
              <a:rPr lang="en-US" dirty="0" smtClean="0"/>
              <a:t>Post-launch marketing campaign underway to increase awareness</a:t>
            </a:r>
          </a:p>
          <a:p>
            <a:r>
              <a:rPr lang="en-US" dirty="0" smtClean="0"/>
              <a:t>Recognition of large market potential</a:t>
            </a:r>
          </a:p>
          <a:p>
            <a:r>
              <a:rPr lang="en-US" dirty="0" smtClean="0"/>
              <a:t>Differentiating between table top phone credit vendors and MM agents to promote trust in MM</a:t>
            </a: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Merchants’ Perspective</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Location: Oxford Street and 2 Malls</a:t>
            </a:r>
          </a:p>
          <a:p>
            <a:pPr>
              <a:buNone/>
            </a:pPr>
            <a:r>
              <a:rPr lang="en-US" b="1" dirty="0" smtClean="0"/>
              <a:t>“All I have heard is “Mobile Money, Mobile Money”; I do not know what it is” (Oxford Street store manager)</a:t>
            </a:r>
          </a:p>
          <a:p>
            <a:pPr>
              <a:buNone/>
            </a:pPr>
            <a:endParaRPr lang="en-US" i="1" dirty="0" smtClean="0"/>
          </a:p>
          <a:p>
            <a:pPr>
              <a:buNone/>
            </a:pPr>
            <a:r>
              <a:rPr lang="en-US" b="1" i="1" dirty="0" smtClean="0"/>
              <a:t>“I think it will be a good way of doing business” (Accra Mall)</a:t>
            </a:r>
          </a:p>
          <a:p>
            <a:pPr>
              <a:buNone/>
            </a:pPr>
            <a:endParaRPr lang="en-US" dirty="0" smtClean="0"/>
          </a:p>
          <a:p>
            <a:pPr lvl="1"/>
            <a:r>
              <a:rPr lang="en-US" dirty="0" smtClean="0"/>
              <a:t>No success in cashless forms (visa, </a:t>
            </a:r>
            <a:r>
              <a:rPr lang="en-US" dirty="0" err="1" smtClean="0"/>
              <a:t>ezwich</a:t>
            </a:r>
            <a:r>
              <a:rPr lang="en-US" dirty="0" smtClean="0"/>
              <a:t>) due to technical and fraud problems</a:t>
            </a:r>
          </a:p>
          <a:p>
            <a:pPr lvl="1"/>
            <a:r>
              <a:rPr lang="en-US" dirty="0" smtClean="0"/>
              <a:t>Some considering moving back to cash even though it is less convenient</a:t>
            </a:r>
          </a:p>
          <a:p>
            <a:pPr lvl="1"/>
            <a:r>
              <a:rPr lang="en-US" dirty="0" smtClean="0"/>
              <a:t>MM sounds like a very good idea in theory, but is it really going to work?</a:t>
            </a:r>
          </a:p>
          <a:p>
            <a:pPr lvl="1"/>
            <a:r>
              <a:rPr lang="en-US" dirty="0" smtClean="0"/>
              <a:t>No marketing: no information available about MM</a:t>
            </a:r>
          </a:p>
          <a:p>
            <a:pPr lvl="1"/>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4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Market Women’s Perspective</a:t>
            </a:r>
            <a:endParaRPr lang="en-US" b="1" dirty="0"/>
          </a:p>
        </p:txBody>
      </p:sp>
      <p:sp>
        <p:nvSpPr>
          <p:cNvPr id="3" name="Content Placeholder 2"/>
          <p:cNvSpPr>
            <a:spLocks noGrp="1"/>
          </p:cNvSpPr>
          <p:nvPr>
            <p:ph idx="1"/>
          </p:nvPr>
        </p:nvSpPr>
        <p:spPr>
          <a:xfrm>
            <a:off x="457200" y="1066800"/>
            <a:ext cx="8305800" cy="4754563"/>
          </a:xfrm>
        </p:spPr>
        <p:txBody>
          <a:bodyPr>
            <a:normAutofit fontScale="62500" lnSpcReduction="20000"/>
          </a:bodyPr>
          <a:lstStyle/>
          <a:p>
            <a:pPr>
              <a:buFont typeface="Wingdings" pitchFamily="2" charset="2"/>
              <a:buChar char="v"/>
            </a:pPr>
            <a:r>
              <a:rPr lang="en-US" b="1" dirty="0" smtClean="0"/>
              <a:t>SHOE LEATHER COST</a:t>
            </a:r>
          </a:p>
          <a:p>
            <a:pPr marL="0" indent="0">
              <a:buNone/>
            </a:pPr>
            <a:r>
              <a:rPr lang="en-US" b="1" dirty="0" smtClean="0"/>
              <a:t> </a:t>
            </a:r>
            <a:r>
              <a:rPr lang="en-US" dirty="0" smtClean="0"/>
              <a:t>“I am the only one here and I cannot leave my goods to go and get the money if somebody pays me with MM……..If they will come here or open a store here it will help so that I can easily go and get the money……”</a:t>
            </a:r>
          </a:p>
          <a:p>
            <a:pPr marL="342900" lvl="1" indent="-342900">
              <a:buNone/>
            </a:pPr>
            <a:r>
              <a:rPr lang="en-US" dirty="0" smtClean="0"/>
              <a:t>	</a:t>
            </a:r>
          </a:p>
          <a:p>
            <a:pPr>
              <a:buNone/>
            </a:pPr>
            <a:r>
              <a:rPr lang="en-US" b="1" dirty="0" smtClean="0"/>
              <a:t>LIQUIDITY ISSUES</a:t>
            </a:r>
          </a:p>
          <a:p>
            <a:pPr marL="342900" lvl="1" indent="-342900">
              <a:buNone/>
            </a:pPr>
            <a:r>
              <a:rPr lang="en-US" dirty="0"/>
              <a:t>“Mobile Money is a good idea, but as for me, I prefer cash” (Hair products seller</a:t>
            </a:r>
            <a:r>
              <a:rPr lang="en-US" dirty="0" smtClean="0"/>
              <a:t>).</a:t>
            </a:r>
          </a:p>
          <a:p>
            <a:pPr marL="342900" lvl="1" indent="-342900">
              <a:buNone/>
            </a:pPr>
            <a:endParaRPr lang="en-US" dirty="0"/>
          </a:p>
          <a:p>
            <a:pPr>
              <a:buNone/>
            </a:pPr>
            <a:r>
              <a:rPr lang="en-US" dirty="0" smtClean="0"/>
              <a:t>	“It will be </a:t>
            </a:r>
            <a:r>
              <a:rPr lang="en-US" b="1" dirty="0" smtClean="0"/>
              <a:t>ok for the big time businesses</a:t>
            </a:r>
            <a:r>
              <a:rPr lang="en-US" dirty="0" smtClean="0"/>
              <a:t>. Those who deal in wholesale and bulk trading. So instead of carrying more cash in hand, when they transact their business with mobile money, it will be safe for them.</a:t>
            </a:r>
          </a:p>
          <a:p>
            <a:pPr>
              <a:buNone/>
            </a:pPr>
            <a:r>
              <a:rPr lang="en-US" dirty="0" smtClean="0"/>
              <a:t>	But as for mine, mine, it is a small one. </a:t>
            </a:r>
            <a:r>
              <a:rPr lang="en-US" b="1" u="sng" dirty="0" smtClean="0">
                <a:solidFill>
                  <a:srgbClr val="FF0000"/>
                </a:solidFill>
              </a:rPr>
              <a:t>I need the cash so urgently in order to go and purchase goods for sale</a:t>
            </a:r>
            <a:r>
              <a:rPr lang="en-US" dirty="0" smtClean="0"/>
              <a:t>, I don’t think it s good for me.”					(Saucepan market seller)</a:t>
            </a:r>
          </a:p>
          <a:p>
            <a:pPr>
              <a:buNone/>
            </a:pPr>
            <a:endParaRPr lang="en-US" dirty="0" smtClean="0"/>
          </a:p>
          <a:p>
            <a:pPr>
              <a:buNone/>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Conclusions</a:t>
            </a:r>
            <a:endParaRPr lang="en-US" b="1" dirty="0"/>
          </a:p>
        </p:txBody>
      </p:sp>
      <p:sp>
        <p:nvSpPr>
          <p:cNvPr id="3" name="Content Placeholder 2"/>
          <p:cNvSpPr>
            <a:spLocks noGrp="1"/>
          </p:cNvSpPr>
          <p:nvPr>
            <p:ph idx="1"/>
          </p:nvPr>
        </p:nvSpPr>
        <p:spPr/>
        <p:txBody>
          <a:bodyPr>
            <a:normAutofit/>
          </a:bodyPr>
          <a:lstStyle/>
          <a:p>
            <a:r>
              <a:rPr lang="en-US" dirty="0" smtClean="0"/>
              <a:t>In Ghana, </a:t>
            </a:r>
            <a:r>
              <a:rPr lang="en-US" b="1" dirty="0" smtClean="0"/>
              <a:t>Cash is still King</a:t>
            </a:r>
          </a:p>
          <a:p>
            <a:pPr>
              <a:buNone/>
            </a:pPr>
            <a:endParaRPr lang="en-US" b="1" dirty="0" smtClean="0"/>
          </a:p>
          <a:p>
            <a:r>
              <a:rPr lang="en-US" dirty="0" smtClean="0"/>
              <a:t>Ghanaians slow to accept new forms of money, including MM</a:t>
            </a:r>
          </a:p>
          <a:p>
            <a:pPr>
              <a:buNone/>
            </a:pPr>
            <a:endParaRPr lang="en-US" dirty="0" smtClean="0"/>
          </a:p>
          <a:p>
            <a:pPr>
              <a:buNone/>
            </a:pPr>
            <a:r>
              <a:rPr lang="en-US" dirty="0" smtClean="0"/>
              <a:t>“Maybe …trying something new is always difficult for us”  (39 </a:t>
            </a:r>
            <a:r>
              <a:rPr lang="en-US" dirty="0" err="1" smtClean="0"/>
              <a:t>y.o</a:t>
            </a:r>
            <a:r>
              <a:rPr lang="en-US" dirty="0" smtClean="0"/>
              <a:t>. female public servant)</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8000" r="-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 this change?</a:t>
            </a:r>
            <a:br>
              <a:rPr lang="en-US" dirty="0" smtClean="0"/>
            </a:br>
            <a:endParaRPr lang="en-US" dirty="0"/>
          </a:p>
        </p:txBody>
      </p:sp>
      <p:sp>
        <p:nvSpPr>
          <p:cNvPr id="5" name="Content Placeholder 4"/>
          <p:cNvSpPr>
            <a:spLocks noGrp="1"/>
          </p:cNvSpPr>
          <p:nvPr>
            <p:ph idx="1"/>
          </p:nvPr>
        </p:nvSpPr>
        <p:spPr/>
        <p:txBody>
          <a:bodyPr>
            <a:normAutofit lnSpcReduction="10000"/>
          </a:bodyPr>
          <a:lstStyle/>
          <a:p>
            <a:pPr>
              <a:buNone/>
            </a:pPr>
            <a:r>
              <a:rPr lang="en-US" dirty="0" smtClean="0"/>
              <a:t>	“I think it is a good initiative and great innovation. I just hope that in terms of awareness creation, more information is given about it, then more and more people will like to use it”		</a:t>
            </a:r>
          </a:p>
          <a:p>
            <a:pPr>
              <a:buNone/>
            </a:pPr>
            <a:r>
              <a:rPr lang="en-US" dirty="0" smtClean="0"/>
              <a:t>					(25 </a:t>
            </a:r>
            <a:r>
              <a:rPr lang="en-US" dirty="0" err="1" smtClean="0"/>
              <a:t>y.o</a:t>
            </a:r>
            <a:r>
              <a:rPr lang="en-US" dirty="0" smtClean="0"/>
              <a:t>. public servant)</a:t>
            </a:r>
          </a:p>
          <a:p>
            <a:pPr>
              <a:buNone/>
            </a:pPr>
            <a:r>
              <a:rPr lang="en-US" dirty="0" smtClean="0"/>
              <a:t>*Person-Person Education</a:t>
            </a:r>
          </a:p>
          <a:p>
            <a:pPr>
              <a:buNone/>
            </a:pPr>
            <a:r>
              <a:rPr lang="en-US" dirty="0" smtClean="0"/>
              <a:t>*Proximity of Vendor to Potential </a:t>
            </a:r>
            <a:r>
              <a:rPr lang="en-US" dirty="0"/>
              <a:t>U</a:t>
            </a:r>
            <a:r>
              <a:rPr lang="en-US" dirty="0" smtClean="0"/>
              <a:t>sers (Traders)</a:t>
            </a:r>
          </a:p>
        </p:txBody>
      </p:sp>
    </p:spTree>
    <p:extLst>
      <p:ext uri="{BB962C8B-B14F-4D97-AF65-F5344CB8AC3E}">
        <p14:creationId xmlns:p14="http://schemas.microsoft.com/office/powerpoint/2010/main" val="2753933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p:txBody>
          <a:bodyPr/>
          <a:lstStyle/>
          <a:p>
            <a:r>
              <a:rPr lang="en-US" dirty="0" smtClean="0"/>
              <a:t>Merchants see benefits and problems with MM</a:t>
            </a:r>
          </a:p>
          <a:p>
            <a:r>
              <a:rPr lang="en-US" dirty="0" smtClean="0"/>
              <a:t>Market women largely ambivalent about use, prefer cash</a:t>
            </a:r>
          </a:p>
          <a:p>
            <a:r>
              <a:rPr lang="en-US" dirty="0" smtClean="0"/>
              <a:t>MM companies have a lot of work to do with regards to marketing their products, and may possibly have to consider different strategies.</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p:txBody>
          <a:bodyPr>
            <a:normAutofit/>
          </a:bodyPr>
          <a:lstStyle/>
          <a:p>
            <a:pPr>
              <a:buNone/>
            </a:pPr>
            <a:r>
              <a:rPr lang="en-US" dirty="0" smtClean="0"/>
              <a:t>	MM = Ghana’s AFLAC (it’s there, but very few people know): different marketing needed.</a:t>
            </a:r>
          </a:p>
          <a:p>
            <a:pPr>
              <a:buNone/>
            </a:pPr>
            <a:endParaRPr lang="en-US" dirty="0" smtClean="0"/>
          </a:p>
          <a:p>
            <a:pPr>
              <a:buNone/>
            </a:pPr>
            <a:r>
              <a:rPr lang="en-US" b="1" dirty="0" smtClean="0"/>
              <a:t>Does MM matter?</a:t>
            </a:r>
            <a:endParaRPr lang="en-US" dirty="0" smtClean="0"/>
          </a:p>
          <a:p>
            <a:pPr>
              <a:buNone/>
            </a:pPr>
            <a:r>
              <a:rPr lang="en-US" dirty="0" smtClean="0"/>
              <a:t>	Ghanaian Answer, per our data: </a:t>
            </a:r>
            <a:r>
              <a:rPr lang="en-US" b="1" dirty="0" smtClean="0"/>
              <a:t>YEA….BUT</a:t>
            </a:r>
          </a:p>
          <a:p>
            <a:pPr>
              <a:buNone/>
            </a:pPr>
            <a:r>
              <a:rPr lang="en-US" dirty="0" smtClean="0"/>
              <a:t>	Despite it’s potential, </a:t>
            </a:r>
            <a:r>
              <a:rPr lang="en-US" b="1" u="sng" dirty="0" smtClean="0"/>
              <a:t>it’s adoption is nowhere near full</a:t>
            </a:r>
          </a:p>
          <a:p>
            <a:pPr>
              <a:buNone/>
            </a:pPr>
            <a:r>
              <a:rPr lang="en-US" b="1" dirty="0" smtClean="0"/>
              <a:t>	</a:t>
            </a:r>
            <a:endParaRPr lang="en-US" dirty="0" smtClean="0"/>
          </a:p>
          <a:p>
            <a:pPr algn="ctr">
              <a:buNone/>
            </a:pPr>
            <a:endParaRPr lang="en-US" dirty="0" smtClean="0"/>
          </a:p>
          <a:p>
            <a:pPr algn="ctr">
              <a:buNone/>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Mobile Money in Ghana</a:t>
            </a:r>
            <a:endParaRPr lang="en-US" b="1" dirty="0"/>
          </a:p>
        </p:txBody>
      </p:sp>
      <p:sp>
        <p:nvSpPr>
          <p:cNvPr id="3" name="Content Placeholder 2"/>
          <p:cNvSpPr>
            <a:spLocks noGrp="1"/>
          </p:cNvSpPr>
          <p:nvPr>
            <p:ph idx="1"/>
          </p:nvPr>
        </p:nvSpPr>
        <p:spPr/>
        <p:txBody>
          <a:bodyPr>
            <a:normAutofit fontScale="70000" lnSpcReduction="20000"/>
          </a:bodyPr>
          <a:lstStyle/>
          <a:p>
            <a:r>
              <a:rPr lang="en-US" b="1" dirty="0" smtClean="0"/>
              <a:t>Background of mobile money</a:t>
            </a:r>
          </a:p>
          <a:p>
            <a:pPr>
              <a:buNone/>
            </a:pPr>
            <a:r>
              <a:rPr lang="en-US" dirty="0" smtClean="0"/>
              <a:t>		Initial introduction by MTN poorly received. Re-introduced in 2009. At the time of data collection, 3 telecom companies (MTN, </a:t>
            </a:r>
            <a:r>
              <a:rPr lang="en-US" dirty="0" err="1" smtClean="0"/>
              <a:t>Airtel</a:t>
            </a:r>
            <a:r>
              <a:rPr lang="en-US" dirty="0" smtClean="0"/>
              <a:t> (formerly </a:t>
            </a:r>
            <a:r>
              <a:rPr lang="en-US" dirty="0" err="1" smtClean="0"/>
              <a:t>Zain</a:t>
            </a:r>
            <a:r>
              <a:rPr lang="en-US" dirty="0" smtClean="0"/>
              <a:t>), and </a:t>
            </a:r>
            <a:r>
              <a:rPr lang="en-US" dirty="0" err="1" smtClean="0"/>
              <a:t>Tigo</a:t>
            </a:r>
            <a:r>
              <a:rPr lang="en-US" dirty="0" smtClean="0"/>
              <a:t>) had launched MM products (in 2010), and a 4</a:t>
            </a:r>
            <a:r>
              <a:rPr lang="en-US" baseline="30000" dirty="0" smtClean="0"/>
              <a:t>th</a:t>
            </a:r>
            <a:r>
              <a:rPr lang="en-US" dirty="0" smtClean="0"/>
              <a:t> (Vodafone) was getting ready to do so.</a:t>
            </a:r>
          </a:p>
          <a:p>
            <a:r>
              <a:rPr lang="en-US" b="1" dirty="0" smtClean="0"/>
              <a:t>Ghanaian “</a:t>
            </a:r>
            <a:r>
              <a:rPr lang="en-US" b="1" dirty="0" err="1" smtClean="0"/>
              <a:t>Moneyscape</a:t>
            </a:r>
            <a:r>
              <a:rPr lang="en-US" b="1" dirty="0" smtClean="0"/>
              <a:t>”</a:t>
            </a:r>
          </a:p>
          <a:p>
            <a:pPr>
              <a:buNone/>
            </a:pPr>
            <a:r>
              <a:rPr lang="en-US" dirty="0" smtClean="0"/>
              <a:t>		Consumer resistance to new money 	products (redenominated currency, </a:t>
            </a:r>
            <a:r>
              <a:rPr lang="en-US" dirty="0" err="1" smtClean="0"/>
              <a:t>ezwich</a:t>
            </a:r>
            <a:r>
              <a:rPr lang="en-US" dirty="0" smtClean="0"/>
              <a:t>, visa)</a:t>
            </a:r>
          </a:p>
          <a:p>
            <a:r>
              <a:rPr lang="en-US" b="1" dirty="0" smtClean="0"/>
              <a:t>Accessible mobile phone technology</a:t>
            </a:r>
          </a:p>
          <a:p>
            <a:pPr marL="0" indent="0">
              <a:buNone/>
            </a:pPr>
            <a:r>
              <a:rPr lang="en-US" b="1" dirty="0"/>
              <a:t> </a:t>
            </a:r>
            <a:r>
              <a:rPr lang="en-US" b="1" dirty="0" smtClean="0"/>
              <a:t>	~ 74%</a:t>
            </a:r>
          </a:p>
          <a:p>
            <a:pPr>
              <a:buFont typeface="Arial" charset="0"/>
              <a:buChar char="•"/>
            </a:pPr>
            <a:r>
              <a:rPr lang="en-US" b="1" dirty="0" smtClean="0"/>
              <a:t>BOG mandated Regulation (based on recommendations from USAID training)</a:t>
            </a:r>
          </a:p>
          <a:p>
            <a:pPr lvl="1">
              <a:buFont typeface="Arial" charset="0"/>
              <a:buChar char="•"/>
            </a:pPr>
            <a:r>
              <a:rPr lang="en-US" b="1" dirty="0" smtClean="0"/>
              <a:t>Bank partnership, KYC, P2P, transaction limits, hopefully P2B (</a:t>
            </a:r>
            <a:r>
              <a:rPr lang="en-US" b="1" dirty="0" err="1" smtClean="0"/>
              <a:t>airtel</a:t>
            </a:r>
            <a:r>
              <a:rPr lang="en-US" b="1" dirty="0" smtClean="0"/>
              <a:t>), cross-service provider </a:t>
            </a:r>
            <a:r>
              <a:rPr lang="en-US" b="1" smtClean="0"/>
              <a:t>transfer capability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Conclusion</a:t>
            </a:r>
            <a:r>
              <a:rPr lang="en-US" dirty="0" smtClean="0"/>
              <a:t/>
            </a:r>
            <a:br>
              <a:rPr lang="en-US" dirty="0" smtClean="0"/>
            </a:br>
            <a:endParaRPr lang="en-US" dirty="0"/>
          </a:p>
        </p:txBody>
      </p:sp>
      <p:sp>
        <p:nvSpPr>
          <p:cNvPr id="5" name="Content Placeholder 4"/>
          <p:cNvSpPr>
            <a:spLocks noGrp="1"/>
          </p:cNvSpPr>
          <p:nvPr>
            <p:ph idx="1"/>
          </p:nvPr>
        </p:nvSpPr>
        <p:spPr/>
        <p:txBody>
          <a:bodyPr/>
          <a:lstStyle/>
          <a:p>
            <a:pPr>
              <a:buNone/>
            </a:pPr>
            <a:r>
              <a:rPr lang="en-US" dirty="0" smtClean="0"/>
              <a:t>Low </a:t>
            </a:r>
            <a:r>
              <a:rPr lang="en-US" dirty="0"/>
              <a:t>and high income groups are at different stages of awareness/adoption. </a:t>
            </a:r>
            <a:endParaRPr lang="en-US" dirty="0" smtClean="0"/>
          </a:p>
          <a:p>
            <a:pPr>
              <a:buNone/>
            </a:pPr>
            <a:r>
              <a:rPr lang="en-US" dirty="0" smtClean="0"/>
              <a:t>There </a:t>
            </a:r>
            <a:r>
              <a:rPr lang="en-US" dirty="0"/>
              <a:t>is </a:t>
            </a:r>
            <a:r>
              <a:rPr lang="en-US" dirty="0" smtClean="0"/>
              <a:t>a </a:t>
            </a:r>
            <a:r>
              <a:rPr lang="en-US" dirty="0"/>
              <a:t>lack of knowledge among Ghana’s urban poor.</a:t>
            </a:r>
          </a:p>
        </p:txBody>
      </p:sp>
      <p:graphicFrame>
        <p:nvGraphicFramePr>
          <p:cNvPr id="4" name="Diagram 3"/>
          <p:cNvGraphicFramePr/>
          <p:nvPr>
            <p:extLst>
              <p:ext uri="{D42A27DB-BD31-4B8C-83A1-F6EECF244321}">
                <p14:modId xmlns:p14="http://schemas.microsoft.com/office/powerpoint/2010/main" val="710282159"/>
              </p:ext>
            </p:extLst>
          </p:nvPr>
        </p:nvGraphicFramePr>
        <p:xfrm>
          <a:off x="1600200" y="3031196"/>
          <a:ext cx="54864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724400" y="5943600"/>
            <a:ext cx="2993255" cy="646331"/>
          </a:xfrm>
          <a:prstGeom prst="rect">
            <a:avLst/>
          </a:prstGeom>
          <a:noFill/>
        </p:spPr>
        <p:txBody>
          <a:bodyPr wrap="none" rtlCol="0">
            <a:spAutoFit/>
          </a:bodyPr>
          <a:lstStyle/>
          <a:p>
            <a:r>
              <a:rPr lang="en-US" dirty="0" smtClean="0">
                <a:solidFill>
                  <a:prstClr val="black"/>
                </a:solidFill>
              </a:rPr>
              <a:t>Customer MM Journey Model</a:t>
            </a:r>
          </a:p>
          <a:p>
            <a:r>
              <a:rPr lang="en-US" dirty="0" smtClean="0">
                <a:solidFill>
                  <a:prstClr val="black"/>
                </a:solidFill>
              </a:rPr>
              <a:t>McCarty, 2011</a:t>
            </a:r>
            <a:endParaRPr lang="en-US" dirty="0">
              <a:solidFill>
                <a:prstClr val="black"/>
              </a:solidFill>
            </a:endParaRPr>
          </a:p>
        </p:txBody>
      </p:sp>
      <p:sp>
        <p:nvSpPr>
          <p:cNvPr id="3" name="Curved Up Arrow 2"/>
          <p:cNvSpPr/>
          <p:nvPr/>
        </p:nvSpPr>
        <p:spPr>
          <a:xfrm>
            <a:off x="1981200" y="4876800"/>
            <a:ext cx="1143000" cy="797950"/>
          </a:xfrm>
          <a:prstGeom prst="curvedUpArrow">
            <a:avLst>
              <a:gd name="adj1" fmla="val 25000"/>
              <a:gd name="adj2" fmla="val 3519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LOW </a:t>
            </a:r>
          </a:p>
          <a:p>
            <a:pPr algn="ctr"/>
            <a:r>
              <a:rPr lang="en-US" sz="1200" b="1" dirty="0" smtClean="0">
                <a:solidFill>
                  <a:srgbClr val="FF0000"/>
                </a:solidFill>
              </a:rPr>
              <a:t>INCOME</a:t>
            </a:r>
            <a:endParaRPr lang="en-US" sz="1200" b="1" dirty="0">
              <a:solidFill>
                <a:srgbClr val="FF0000"/>
              </a:solidFill>
            </a:endParaRPr>
          </a:p>
        </p:txBody>
      </p:sp>
      <p:sp>
        <p:nvSpPr>
          <p:cNvPr id="6" name="Curved Down Arrow 5"/>
          <p:cNvSpPr/>
          <p:nvPr/>
        </p:nvSpPr>
        <p:spPr>
          <a:xfrm>
            <a:off x="2895600" y="3886200"/>
            <a:ext cx="1066800" cy="5334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rgbClr val="FF0000"/>
                </a:solidFill>
              </a:rPr>
              <a:t>HIGH INCOME</a:t>
            </a:r>
            <a:endParaRPr lang="en-US" sz="1200"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l="-48000" r="-4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Future Directions</a:t>
            </a:r>
            <a:br>
              <a:rPr lang="en-US" b="1" dirty="0" smtClean="0"/>
            </a:br>
            <a:endParaRPr lang="en-US" b="1" dirty="0"/>
          </a:p>
        </p:txBody>
      </p:sp>
      <p:sp>
        <p:nvSpPr>
          <p:cNvPr id="3" name="Content Placeholder 2"/>
          <p:cNvSpPr>
            <a:spLocks noGrp="1"/>
          </p:cNvSpPr>
          <p:nvPr>
            <p:ph idx="1"/>
          </p:nvPr>
        </p:nvSpPr>
        <p:spPr/>
        <p:txBody>
          <a:bodyPr>
            <a:normAutofit/>
          </a:bodyPr>
          <a:lstStyle/>
          <a:p>
            <a:pPr>
              <a:buFont typeface="Wingdings" pitchFamily="2" charset="2"/>
              <a:buChar char="v"/>
            </a:pPr>
            <a:r>
              <a:rPr lang="en-US" dirty="0"/>
              <a:t>Provide an update of the current MM products</a:t>
            </a:r>
          </a:p>
          <a:p>
            <a:pPr>
              <a:buFont typeface="Wingdings" pitchFamily="2" charset="2"/>
              <a:buChar char="v"/>
            </a:pPr>
            <a:r>
              <a:rPr lang="en-US" dirty="0" smtClean="0"/>
              <a:t>Use quantitative measures to:</a:t>
            </a:r>
          </a:p>
          <a:p>
            <a:pPr lvl="1">
              <a:buFont typeface="Wingdings" pitchFamily="2" charset="2"/>
              <a:buChar char="Ø"/>
            </a:pPr>
            <a:r>
              <a:rPr lang="en-US" dirty="0"/>
              <a:t>Evaluate the attitudes towards MM products</a:t>
            </a:r>
          </a:p>
          <a:p>
            <a:pPr lvl="1">
              <a:buFont typeface="Wingdings" pitchFamily="2" charset="2"/>
              <a:buChar char="Ø"/>
            </a:pPr>
            <a:r>
              <a:rPr lang="en-US" dirty="0"/>
              <a:t>Investigate the extent/intensity of adoption of </a:t>
            </a:r>
            <a:r>
              <a:rPr lang="en-US" dirty="0" smtClean="0"/>
              <a:t>MM</a:t>
            </a:r>
          </a:p>
          <a:p>
            <a:pPr lvl="1">
              <a:buFont typeface="Wingdings" pitchFamily="2" charset="2"/>
              <a:buChar char="Ø"/>
            </a:pPr>
            <a:endParaRPr lang="en-US" dirty="0"/>
          </a:p>
          <a:p>
            <a:pPr marL="457200" lvl="1" indent="0" algn="ctr">
              <a:buNone/>
            </a:pPr>
            <a:r>
              <a:rPr lang="en-US" sz="4400" b="1" dirty="0" smtClean="0"/>
              <a:t>THANK YOU</a:t>
            </a:r>
          </a:p>
          <a:p>
            <a:pPr marL="457200" lvl="1" indent="0">
              <a:buNone/>
            </a:pPr>
            <a:endParaRPr lang="en-US" dirty="0" smtClean="0"/>
          </a:p>
          <a:p>
            <a:pPr lvl="1">
              <a:buFont typeface="Wingdings" pitchFamily="2" charset="2"/>
              <a:buChar char="Ø"/>
            </a:pPr>
            <a:endParaRPr lang="en-US" dirty="0" smtClean="0"/>
          </a:p>
        </p:txBody>
      </p:sp>
    </p:spTree>
    <p:extLst>
      <p:ext uri="{BB962C8B-B14F-4D97-AF65-F5344CB8AC3E}">
        <p14:creationId xmlns:p14="http://schemas.microsoft.com/office/powerpoint/2010/main" val="234218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Study</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Goals: Awareness, attitudes, uptake, barriers, impact of MM, 1 year post (re)launch</a:t>
            </a:r>
          </a:p>
          <a:p>
            <a:r>
              <a:rPr lang="en-US" dirty="0" smtClean="0"/>
              <a:t>Interviews</a:t>
            </a:r>
          </a:p>
          <a:p>
            <a:pPr lvl="1"/>
            <a:r>
              <a:rPr lang="en-US" dirty="0" smtClean="0"/>
              <a:t>Location: Accra, Ghana, June – August 2011</a:t>
            </a:r>
          </a:p>
          <a:p>
            <a:pPr lvl="1"/>
            <a:r>
              <a:rPr lang="en-US" dirty="0" smtClean="0"/>
              <a:t>Sample: </a:t>
            </a:r>
          </a:p>
          <a:p>
            <a:pPr lvl="2"/>
            <a:r>
              <a:rPr lang="en-US" dirty="0" smtClean="0"/>
              <a:t>35 Low income, 35 Non-poor, lower middle class income Ghanaian adults</a:t>
            </a:r>
          </a:p>
          <a:p>
            <a:pPr lvl="2"/>
            <a:r>
              <a:rPr lang="en-US" dirty="0" smtClean="0"/>
              <a:t>Added due to preliminary findings: 25 Merchants, 25 market women, MM vendors, MM payee locations, 1 MM company rep</a:t>
            </a:r>
          </a:p>
          <a:p>
            <a:r>
              <a:rPr lang="en-US" dirty="0" smtClean="0"/>
              <a:t>Document review</a:t>
            </a:r>
          </a:p>
          <a:p>
            <a:pPr lvl="1"/>
            <a:r>
              <a:rPr lang="en-US" dirty="0" smtClean="0"/>
              <a:t>Newspaper and magazine advertisements, brochures, </a:t>
            </a:r>
            <a:r>
              <a:rPr lang="en-US" dirty="0" err="1" smtClean="0"/>
              <a:t>etc</a:t>
            </a:r>
            <a:endParaRPr lang="en-US" dirty="0" smtClean="0"/>
          </a:p>
          <a:p>
            <a:r>
              <a:rPr lang="en-US" dirty="0" smtClean="0"/>
              <a:t>Scouting</a:t>
            </a:r>
          </a:p>
          <a:p>
            <a:pPr lvl="1"/>
            <a:r>
              <a:rPr lang="en-US" dirty="0" smtClean="0"/>
              <a:t>Location scouting for billboards, MM ads</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2000"/>
            <a:lum/>
          </a:blip>
          <a:srcRect/>
          <a:stretch>
            <a:fillRect t="-5000" b="-5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Will you Use MM?  </a:t>
            </a:r>
            <a:r>
              <a:rPr lang="en-US" b="1" dirty="0" smtClean="0"/>
              <a:t>Absolutely NOT</a:t>
            </a:r>
            <a:endParaRPr lang="en-US" b="1" dirty="0"/>
          </a:p>
        </p:txBody>
      </p:sp>
      <p:sp>
        <p:nvSpPr>
          <p:cNvPr id="10" name="Content Placeholder 7"/>
          <p:cNvSpPr>
            <a:spLocks noGrp="1"/>
          </p:cNvSpPr>
          <p:nvPr>
            <p:ph idx="1"/>
          </p:nvPr>
        </p:nvSpPr>
        <p:spPr/>
        <p:txBody>
          <a:bodyPr>
            <a:normAutofit fontScale="92500"/>
          </a:bodyPr>
          <a:lstStyle/>
          <a:p>
            <a:r>
              <a:rPr lang="en-US" sz="4000" b="1" dirty="0" smtClean="0"/>
              <a:t>“It is  like when you have many dresses but you prefer one to the rest”</a:t>
            </a:r>
          </a:p>
          <a:p>
            <a:pPr>
              <a:buNone/>
            </a:pPr>
            <a:r>
              <a:rPr lang="en-US" dirty="0" smtClean="0"/>
              <a:t>				22 </a:t>
            </a:r>
            <a:r>
              <a:rPr lang="en-US" dirty="0" err="1" smtClean="0"/>
              <a:t>y.o</a:t>
            </a:r>
            <a:r>
              <a:rPr lang="en-US" dirty="0" smtClean="0"/>
              <a:t>. female orange seller</a:t>
            </a:r>
          </a:p>
          <a:p>
            <a:endParaRPr lang="en-US" dirty="0" smtClean="0"/>
          </a:p>
          <a:p>
            <a:r>
              <a:rPr lang="en-US" dirty="0" smtClean="0"/>
              <a:t>As for me, I would like to keep my money in the bank. </a:t>
            </a:r>
            <a:r>
              <a:rPr lang="en-US" b="1" dirty="0" smtClean="0"/>
              <a:t>I cannot trust MM</a:t>
            </a:r>
            <a:r>
              <a:rPr lang="en-US" dirty="0" smtClean="0"/>
              <a:t>. If someone pays and send you money but it never comes, you lose.”</a:t>
            </a:r>
          </a:p>
          <a:p>
            <a:pPr>
              <a:buNone/>
            </a:pPr>
            <a:r>
              <a:rPr lang="en-US" dirty="0" smtClean="0"/>
              <a:t>					19 </a:t>
            </a:r>
            <a:r>
              <a:rPr lang="en-US" dirty="0" err="1" smtClean="0"/>
              <a:t>y.o</a:t>
            </a:r>
            <a:r>
              <a:rPr lang="en-US" dirty="0" smtClean="0"/>
              <a:t>. </a:t>
            </a:r>
            <a:r>
              <a:rPr lang="en-US" dirty="0" err="1" smtClean="0"/>
              <a:t>vulcanizer</a:t>
            </a:r>
            <a:endParaRPr lang="en-US" dirty="0" smtClean="0"/>
          </a:p>
        </p:txBody>
      </p:sp>
      <p:sp>
        <p:nvSpPr>
          <p:cNvPr id="5" name="Text Placeholder 4"/>
          <p:cNvSpPr>
            <a:spLocks noGrp="1"/>
          </p:cNvSpPr>
          <p:nvPr>
            <p:ph type="body" idx="4294967295"/>
          </p:nvPr>
        </p:nvSpPr>
        <p:spPr>
          <a:xfrm>
            <a:off x="0" y="1535113"/>
            <a:ext cx="4040188" cy="639762"/>
          </a:xfrm>
        </p:spPr>
        <p:txBody>
          <a:bodyPr/>
          <a:lstStyle/>
          <a:p>
            <a:pPr>
              <a:buNone/>
            </a:pPr>
            <a:r>
              <a:rPr lang="en-US" dirty="0" smtClean="0"/>
              <a:t>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4000"/>
            <a:lum/>
          </a:blip>
          <a:srcRect/>
          <a:stretch>
            <a:fillRect t="-34000" b="-3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Yes, I will use MM</a:t>
            </a:r>
            <a:endParaRPr lang="en-US" b="1" dirty="0"/>
          </a:p>
        </p:txBody>
      </p:sp>
      <p:sp>
        <p:nvSpPr>
          <p:cNvPr id="3" name="Content Placeholder 2"/>
          <p:cNvSpPr>
            <a:spLocks noGrp="1"/>
          </p:cNvSpPr>
          <p:nvPr>
            <p:ph idx="1"/>
          </p:nvPr>
        </p:nvSpPr>
        <p:spPr/>
        <p:txBody>
          <a:bodyPr>
            <a:normAutofit lnSpcReduction="10000"/>
          </a:bodyPr>
          <a:lstStyle/>
          <a:p>
            <a:r>
              <a:rPr lang="en-US" dirty="0" smtClean="0"/>
              <a:t>I can’t tell how they send the money, that is why. I am amazed by it. But if I try it and it is able to go through, then I would say that their claims are true (hawker)</a:t>
            </a:r>
          </a:p>
          <a:p>
            <a:r>
              <a:rPr lang="en-US" dirty="0" smtClean="0"/>
              <a:t>At (bank or Western Union) if the cashier is angry or you make an error on the form you can imagine what will happen,… but you can transfer at your convenience with MM (public servant)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Ambivalence about MM</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“Somehow it is good, but somehow it is not good”</a:t>
            </a:r>
          </a:p>
          <a:p>
            <a:pPr>
              <a:buNone/>
            </a:pPr>
            <a:r>
              <a:rPr lang="en-US" dirty="0" smtClean="0"/>
              <a:t>				(35 </a:t>
            </a:r>
            <a:r>
              <a:rPr lang="en-US" dirty="0" err="1" smtClean="0"/>
              <a:t>y.o</a:t>
            </a:r>
            <a:r>
              <a:rPr lang="en-US" dirty="0" smtClean="0"/>
              <a:t>. female food hawker)</a:t>
            </a:r>
          </a:p>
          <a:p>
            <a:r>
              <a:rPr lang="en-US" dirty="0" smtClean="0"/>
              <a:t>“I think every system has its advantages and disadvantages” </a:t>
            </a:r>
          </a:p>
          <a:p>
            <a:pPr>
              <a:buNone/>
            </a:pPr>
            <a:r>
              <a:rPr lang="en-US" dirty="0" smtClean="0"/>
              <a:t>				24 </a:t>
            </a:r>
            <a:r>
              <a:rPr lang="en-US" dirty="0" err="1" smtClean="0"/>
              <a:t>y.o</a:t>
            </a:r>
            <a:r>
              <a:rPr lang="en-US" dirty="0" smtClean="0"/>
              <a:t>. female public servant</a:t>
            </a:r>
          </a:p>
          <a:p>
            <a:r>
              <a:rPr lang="en-US" dirty="0" smtClean="0"/>
              <a:t>It is convenient …..(but) the truth is Mobile Money will be my last resort” </a:t>
            </a:r>
          </a:p>
          <a:p>
            <a:pPr>
              <a:buNone/>
            </a:pPr>
            <a:r>
              <a:rPr lang="en-US" dirty="0" smtClean="0"/>
              <a:t>				(25 </a:t>
            </a:r>
            <a:r>
              <a:rPr lang="en-US" dirty="0" err="1" smtClean="0"/>
              <a:t>y.o</a:t>
            </a:r>
            <a:r>
              <a:rPr lang="en-US" dirty="0" smtClean="0"/>
              <a:t> male public servant)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Barriers to MM Use</a:t>
            </a:r>
            <a:endParaRPr lang="en-US" b="1" dirty="0"/>
          </a:p>
        </p:txBody>
      </p:sp>
      <p:sp>
        <p:nvSpPr>
          <p:cNvPr id="3" name="Content Placeholder 2"/>
          <p:cNvSpPr>
            <a:spLocks noGrp="1"/>
          </p:cNvSpPr>
          <p:nvPr>
            <p:ph idx="1"/>
          </p:nvPr>
        </p:nvSpPr>
        <p:spPr>
          <a:xfrm>
            <a:off x="533400" y="990600"/>
            <a:ext cx="8229600" cy="4525963"/>
          </a:xfrm>
        </p:spPr>
        <p:txBody>
          <a:bodyPr>
            <a:normAutofit fontScale="62500" lnSpcReduction="20000"/>
          </a:bodyPr>
          <a:lstStyle/>
          <a:p>
            <a:r>
              <a:rPr lang="en-US" sz="3800" dirty="0" smtClean="0"/>
              <a:t>No money</a:t>
            </a:r>
          </a:p>
          <a:p>
            <a:r>
              <a:rPr lang="en-US" sz="3800" dirty="0" smtClean="0"/>
              <a:t>Not enough knowledge about product</a:t>
            </a:r>
          </a:p>
          <a:p>
            <a:r>
              <a:rPr lang="en-US" sz="3800" dirty="0" smtClean="0"/>
              <a:t>Lack of trust of product (ranging from convinced it is not safe to not sure it is safe)</a:t>
            </a:r>
          </a:p>
          <a:p>
            <a:r>
              <a:rPr lang="en-US" sz="3800" dirty="0" smtClean="0"/>
              <a:t>Access to vendors/proximity</a:t>
            </a:r>
          </a:p>
          <a:p>
            <a:r>
              <a:rPr lang="en-US" sz="3800" dirty="0" smtClean="0"/>
              <a:t>Confusion about role of banks</a:t>
            </a:r>
          </a:p>
          <a:p>
            <a:endParaRPr lang="en-US" dirty="0"/>
          </a:p>
          <a:p>
            <a:pPr marL="0" indent="0">
              <a:buNone/>
            </a:pPr>
            <a:r>
              <a:rPr lang="en-US" sz="5800" b="1" dirty="0" smtClean="0"/>
              <a:t>Other Reasons For Non-use</a:t>
            </a:r>
          </a:p>
          <a:p>
            <a:r>
              <a:rPr lang="en-US" dirty="0" smtClean="0"/>
              <a:t>MM will cause them to spend more money</a:t>
            </a:r>
          </a:p>
          <a:p>
            <a:r>
              <a:rPr lang="en-US" dirty="0" smtClean="0"/>
              <a:t>No one to remit money  to</a:t>
            </a:r>
          </a:p>
          <a:p>
            <a:r>
              <a:rPr lang="en-US" dirty="0" smtClean="0"/>
              <a:t>Preference for cash</a:t>
            </a:r>
          </a:p>
          <a:p>
            <a:r>
              <a:rPr lang="en-US" dirty="0" smtClean="0"/>
              <a:t>Just haven’t gotten around to it yet</a:t>
            </a:r>
          </a:p>
          <a:p>
            <a:r>
              <a:rPr lang="en-US" dirty="0" smtClean="0"/>
              <a:t>What if I lose my phone?</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Levels of MM Knowledge</a:t>
            </a:r>
            <a:endParaRPr lang="en-US" b="1" dirty="0"/>
          </a:p>
        </p:txBody>
      </p:sp>
      <p:sp>
        <p:nvSpPr>
          <p:cNvPr id="3" name="Content Placeholder 2"/>
          <p:cNvSpPr>
            <a:spLocks noGrp="1"/>
          </p:cNvSpPr>
          <p:nvPr>
            <p:ph idx="1"/>
          </p:nvPr>
        </p:nvSpPr>
        <p:spPr/>
        <p:txBody>
          <a:bodyPr>
            <a:normAutofit lnSpcReduction="10000"/>
          </a:bodyPr>
          <a:lstStyle/>
          <a:p>
            <a:r>
              <a:rPr lang="en-US" dirty="0" smtClean="0"/>
              <a:t>Knowledge of companies offering MM</a:t>
            </a:r>
          </a:p>
          <a:p>
            <a:r>
              <a:rPr lang="en-US" dirty="0" smtClean="0"/>
              <a:t>Knowledge of vendors/agents</a:t>
            </a:r>
          </a:p>
          <a:p>
            <a:r>
              <a:rPr lang="en-US" dirty="0" smtClean="0"/>
              <a:t>Knowledge of uses</a:t>
            </a:r>
          </a:p>
          <a:p>
            <a:r>
              <a:rPr lang="en-US" dirty="0" smtClean="0"/>
              <a:t>Knowledge of product name</a:t>
            </a:r>
          </a:p>
          <a:p>
            <a:r>
              <a:rPr lang="en-US" dirty="0" smtClean="0"/>
              <a:t>Knowledge of process</a:t>
            </a:r>
          </a:p>
          <a:p>
            <a:r>
              <a:rPr lang="en-US" dirty="0" smtClean="0"/>
              <a:t>Knowledge of other countries using MM</a:t>
            </a:r>
          </a:p>
          <a:p>
            <a:r>
              <a:rPr lang="en-US" dirty="0" smtClean="0"/>
              <a:t>Previous personal use</a:t>
            </a:r>
          </a:p>
          <a:p>
            <a:r>
              <a:rPr lang="en-US" dirty="0" smtClean="0"/>
              <a:t>Knowledge of MM user</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Higher Income Group</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“It is cool, safer, and faster (than other forms of money transfer). When you are paying utility bills, you can just sit in the comfort of your home”</a:t>
            </a:r>
          </a:p>
          <a:p>
            <a:pPr lvl="8">
              <a:buNone/>
            </a:pPr>
            <a:r>
              <a:rPr lang="en-US" dirty="0" smtClean="0"/>
              <a:t>25 </a:t>
            </a:r>
            <a:r>
              <a:rPr lang="en-US" dirty="0" err="1" smtClean="0"/>
              <a:t>y.o</a:t>
            </a:r>
            <a:r>
              <a:rPr lang="en-US" dirty="0" smtClean="0"/>
              <a:t>. male</a:t>
            </a:r>
          </a:p>
          <a:p>
            <a:pPr lvl="8">
              <a:buNone/>
            </a:pPr>
            <a:endParaRPr lang="en-US" dirty="0" smtClean="0"/>
          </a:p>
          <a:p>
            <a:pPr lvl="1"/>
            <a:r>
              <a:rPr lang="en-US" dirty="0" smtClean="0"/>
              <a:t>Less than 10 had used MM</a:t>
            </a:r>
          </a:p>
          <a:p>
            <a:pPr lvl="1"/>
            <a:r>
              <a:rPr lang="en-US" dirty="0" smtClean="0"/>
              <a:t>Concerns with technology, susceptibility </a:t>
            </a:r>
            <a:r>
              <a:rPr lang="en-US" smtClean="0"/>
              <a:t>to fraud (</a:t>
            </a:r>
            <a:r>
              <a:rPr lang="en-US" dirty="0" err="1" smtClean="0"/>
              <a:t>sakawa</a:t>
            </a:r>
            <a:r>
              <a:rPr lang="en-US" dirty="0" smtClean="0"/>
              <a:t>), human error, and logistical hitches (including users). </a:t>
            </a:r>
          </a:p>
          <a:p>
            <a:pPr lvl="1"/>
            <a:r>
              <a:rPr lang="en-US" dirty="0" smtClean="0"/>
              <a:t>Low awareness of global context of MM</a:t>
            </a:r>
          </a:p>
          <a:p>
            <a:pPr lvl="1"/>
            <a:r>
              <a:rPr lang="en-US" dirty="0" smtClean="0"/>
              <a:t>Recognition of non-remittance potential</a:t>
            </a:r>
          </a:p>
          <a:p>
            <a:pPr lvl="1"/>
            <a:endParaRPr lang="en-US" dirty="0" smtClean="0"/>
          </a:p>
          <a:p>
            <a:pPr lvl="8">
              <a:buNone/>
            </a:pPr>
            <a:endParaRPr lang="en-US"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1148</TotalTime>
  <Words>919</Words>
  <Application>Microsoft Office PowerPoint</Application>
  <PresentationFormat>On-screen Show (4:3)</PresentationFormat>
  <Paragraphs>158</Paragraphs>
  <Slides>21</Slides>
  <Notes>1</Notes>
  <HiddenSlides>0</HiddenSlides>
  <MMClips>0</MMClips>
  <ScaleCrop>false</ScaleCrop>
  <HeadingPairs>
    <vt:vector size="4" baseType="variant">
      <vt:variant>
        <vt:lpstr>Theme</vt:lpstr>
      </vt:variant>
      <vt:variant>
        <vt:i4>13</vt:i4>
      </vt:variant>
      <vt:variant>
        <vt:lpstr>Slide Titles</vt:lpstr>
      </vt:variant>
      <vt:variant>
        <vt:i4>21</vt:i4>
      </vt:variant>
    </vt:vector>
  </HeadingPairs>
  <TitlesOfParts>
    <vt:vector size="34"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  Does Mobile Money Matter? Exploring Mobile Money Adoption by Ghana’s Urban Poor  Vivian Dzokoto, Virginia Commonwealth U Edwin C. Mensah, U of NC @ Pembroke IMTFI Conference, Dec 7 2011   </vt:lpstr>
      <vt:lpstr>Mobile Money in Ghana</vt:lpstr>
      <vt:lpstr>Our Study</vt:lpstr>
      <vt:lpstr>Will you Use MM?  Absolutely NOT</vt:lpstr>
      <vt:lpstr>Yes, I will use MM</vt:lpstr>
      <vt:lpstr>Ambivalence about MM</vt:lpstr>
      <vt:lpstr>Barriers to MM Use</vt:lpstr>
      <vt:lpstr>Levels of MM Knowledge</vt:lpstr>
      <vt:lpstr>Higher Income Group</vt:lpstr>
      <vt:lpstr>Low Income Group: Knowledge Gap</vt:lpstr>
      <vt:lpstr>Interviews with….</vt:lpstr>
      <vt:lpstr>Ad search</vt:lpstr>
      <vt:lpstr>Interview with Mobile Money Rep; Document Review</vt:lpstr>
      <vt:lpstr>Merchants’ Perspective</vt:lpstr>
      <vt:lpstr>Market Women’s Perspective</vt:lpstr>
      <vt:lpstr>General Conclusions</vt:lpstr>
      <vt:lpstr>Will this change? </vt:lpstr>
      <vt:lpstr>Conclusions</vt:lpstr>
      <vt:lpstr>Conclusions</vt:lpstr>
      <vt:lpstr>Conclusion </vt:lpstr>
      <vt:lpstr> Future Directions </vt:lpstr>
    </vt:vector>
  </TitlesOfParts>
  <Company>Virginia Commonwealth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vdzokoto</dc:creator>
  <cp:lastModifiedBy>UNC Pembroke</cp:lastModifiedBy>
  <cp:revision>101</cp:revision>
  <dcterms:created xsi:type="dcterms:W3CDTF">2011-10-18T19:51:25Z</dcterms:created>
  <dcterms:modified xsi:type="dcterms:W3CDTF">2011-12-07T04:23:23Z</dcterms:modified>
</cp:coreProperties>
</file>