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6"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00" autoAdjust="0"/>
  </p:normalViewPr>
  <p:slideViewPr>
    <p:cSldViewPr snapToGrid="0" snapToObjects="1">
      <p:cViewPr>
        <p:scale>
          <a:sx n="70" d="100"/>
          <a:sy n="70" d="100"/>
        </p:scale>
        <p:origin x="-522" y="6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Estructura\Mis%20documentos\Dropbox\Proyectos%20de%20investigaci&#243;n\Tanzania%20mobile%20banking\Presentaci&#243;n%20California\graficos%20presentacion%20Californ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S"/>
  <c:style val="18"/>
  <c:chart>
    <c:autoTitleDeleted val="1"/>
    <c:view3D>
      <c:rotX val="30"/>
      <c:perspective val="30"/>
    </c:view3D>
    <c:plotArea>
      <c:layout>
        <c:manualLayout>
          <c:layoutTarget val="inner"/>
          <c:xMode val="edge"/>
          <c:yMode val="edge"/>
          <c:x val="0"/>
          <c:y val="5.5540378035092389E-2"/>
          <c:w val="0.68716957869803297"/>
          <c:h val="0.91119347920310301"/>
        </c:manualLayout>
      </c:layout>
      <c:pie3DChart>
        <c:varyColors val="1"/>
        <c:ser>
          <c:idx val="0"/>
          <c:order val="0"/>
          <c:tx>
            <c:strRef>
              <c:f>type!$B$1</c:f>
              <c:strCache>
                <c:ptCount val="1"/>
                <c:pt idx="0">
                  <c:v>type</c:v>
                </c:pt>
              </c:strCache>
            </c:strRef>
          </c:tx>
          <c:explosion val="25"/>
          <c:dPt>
            <c:idx val="4"/>
            <c:explosion val="61"/>
          </c:dPt>
          <c:cat>
            <c:strRef>
              <c:f>type!$A$2:$A$6</c:f>
              <c:strCache>
                <c:ptCount val="5"/>
                <c:pt idx="0">
                  <c:v>Commercial Bank</c:v>
                </c:pt>
                <c:pt idx="1">
                  <c:v>Regional Bank</c:v>
                </c:pt>
                <c:pt idx="2">
                  <c:v>NGO</c:v>
                </c:pt>
                <c:pt idx="3">
                  <c:v>Rural Unit Bank</c:v>
                </c:pt>
                <c:pt idx="4">
                  <c:v>SACCO</c:v>
                </c:pt>
              </c:strCache>
            </c:strRef>
          </c:cat>
          <c:val>
            <c:numRef>
              <c:f>type!$B$2:$B$6</c:f>
              <c:numCache>
                <c:formatCode>General</c:formatCode>
                <c:ptCount val="5"/>
                <c:pt idx="0">
                  <c:v>1</c:v>
                </c:pt>
                <c:pt idx="1">
                  <c:v>5</c:v>
                </c:pt>
                <c:pt idx="2">
                  <c:v>1</c:v>
                </c:pt>
                <c:pt idx="3">
                  <c:v>1</c:v>
                </c:pt>
                <c:pt idx="4">
                  <c:v>28</c:v>
                </c:pt>
              </c:numCache>
            </c:numRef>
          </c:val>
        </c:ser>
        <c:dLbls/>
      </c:pie3DChart>
    </c:plotArea>
    <c:legend>
      <c:legendPos val="r"/>
      <c:layout>
        <c:manualLayout>
          <c:xMode val="edge"/>
          <c:yMode val="edge"/>
          <c:x val="0.64564526209113593"/>
          <c:y val="5.0070084206233177E-2"/>
          <c:w val="0.33070466264363335"/>
          <c:h val="0.72687487465927603"/>
        </c:manualLayout>
      </c:layout>
      <c:txPr>
        <a:bodyPr/>
        <a:lstStyle/>
        <a:p>
          <a:pPr>
            <a:defRPr sz="1200"/>
          </a:pPr>
          <a:endParaRPr lang="es-ES"/>
        </a:p>
      </c:txPr>
    </c:legend>
    <c:plotVisOnly val="1"/>
    <c:dispBlanksAs val="zero"/>
  </c:chart>
  <c:txPr>
    <a:bodyPr/>
    <a:lstStyle/>
    <a:p>
      <a:pPr>
        <a:defRPr sz="1800"/>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S"/>
  <c:style val="18"/>
  <c:chart>
    <c:autoTitleDeleted val="1"/>
    <c:view3D>
      <c:rotX val="30"/>
      <c:perspective val="30"/>
    </c:view3D>
    <c:plotArea>
      <c:layout/>
      <c:pie3DChart>
        <c:varyColors val="1"/>
        <c:ser>
          <c:idx val="0"/>
          <c:order val="0"/>
          <c:tx>
            <c:strRef>
              <c:f>Hoja1!$B$1</c:f>
              <c:strCache>
                <c:ptCount val="1"/>
                <c:pt idx="0">
                  <c:v>Columna1</c:v>
                </c:pt>
              </c:strCache>
            </c:strRef>
          </c:tx>
          <c:explosion val="25"/>
          <c:dPt>
            <c:idx val="2"/>
            <c:explosion val="8"/>
          </c:dPt>
          <c:cat>
            <c:strRef>
              <c:f>Hoja1!$A$2:$A$4</c:f>
              <c:strCache>
                <c:ptCount val="3"/>
                <c:pt idx="0">
                  <c:v>rural</c:v>
                </c:pt>
                <c:pt idx="1">
                  <c:v>urban</c:v>
                </c:pt>
                <c:pt idx="2">
                  <c:v>peri-urban</c:v>
                </c:pt>
              </c:strCache>
            </c:strRef>
          </c:cat>
          <c:val>
            <c:numRef>
              <c:f>Hoja1!$B$2:$B$4</c:f>
              <c:numCache>
                <c:formatCode>General</c:formatCode>
                <c:ptCount val="3"/>
                <c:pt idx="0">
                  <c:v>26</c:v>
                </c:pt>
                <c:pt idx="1">
                  <c:v>8</c:v>
                </c:pt>
                <c:pt idx="2">
                  <c:v>2</c:v>
                </c:pt>
              </c:numCache>
            </c:numRef>
          </c:val>
        </c:ser>
        <c:dLbls/>
      </c:pie3DChart>
    </c:plotArea>
    <c:legend>
      <c:legendPos val="r"/>
      <c:layout>
        <c:manualLayout>
          <c:xMode val="edge"/>
          <c:yMode val="edge"/>
          <c:x val="0.73691564699818579"/>
          <c:y val="0.17985440909233552"/>
          <c:w val="0.26032058694658522"/>
          <c:h val="0.40965487776203935"/>
        </c:manualLayout>
      </c:layout>
      <c:txPr>
        <a:bodyPr/>
        <a:lstStyle/>
        <a:p>
          <a:pPr>
            <a:defRPr sz="1200"/>
          </a:pPr>
          <a:endParaRPr lang="es-ES"/>
        </a:p>
      </c:txPr>
    </c:legend>
    <c:plotVisOnly val="1"/>
    <c:dispBlanksAs val="zero"/>
  </c:chart>
  <c:txPr>
    <a:bodyPr/>
    <a:lstStyle/>
    <a:p>
      <a:pPr>
        <a:defRPr sz="1800"/>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S"/>
  <c:style val="18"/>
  <c:chart>
    <c:autoTitleDeleted val="1"/>
    <c:plotArea>
      <c:layout>
        <c:manualLayout>
          <c:layoutTarget val="inner"/>
          <c:xMode val="edge"/>
          <c:yMode val="edge"/>
          <c:x val="0.12539139510993919"/>
          <c:y val="1.4319809069212425E-3"/>
          <c:w val="0.87460860489006098"/>
          <c:h val="0.86014319809069262"/>
        </c:manualLayout>
      </c:layout>
      <c:bubbleChart>
        <c:ser>
          <c:idx val="0"/>
          <c:order val="0"/>
          <c:tx>
            <c:strRef>
              <c:f>presentacion!$B$13</c:f>
              <c:strCache>
                <c:ptCount val="1"/>
                <c:pt idx="0">
                  <c:v>type</c:v>
                </c:pt>
              </c:strCache>
            </c:strRef>
          </c:tx>
          <c:xVal>
            <c:strRef>
              <c:f>presentacion!$A$14:$A$50</c:f>
              <c:strCache>
                <c:ptCount val="37"/>
                <c:pt idx="0">
                  <c:v>Mbinga</c:v>
                </c:pt>
                <c:pt idx="1">
                  <c:v>Mwanga</c:v>
                </c:pt>
                <c:pt idx="2">
                  <c:v>Yosefo</c:v>
                </c:pt>
                <c:pt idx="3">
                  <c:v>Kilimanjaro</c:v>
                </c:pt>
                <c:pt idx="4">
                  <c:v>Efatha</c:v>
                </c:pt>
                <c:pt idx="5">
                  <c:v>Tandahimba</c:v>
                </c:pt>
                <c:pt idx="6">
                  <c:v>Mufindi</c:v>
                </c:pt>
                <c:pt idx="7">
                  <c:v>Moshi</c:v>
                </c:pt>
                <c:pt idx="8">
                  <c:v>Njombe</c:v>
                </c:pt>
                <c:pt idx="9">
                  <c:v>SAME</c:v>
                </c:pt>
                <c:pt idx="10">
                  <c:v>MWANGA</c:v>
                </c:pt>
                <c:pt idx="11">
                  <c:v>MWANGA</c:v>
                </c:pt>
                <c:pt idx="12">
                  <c:v>HAI</c:v>
                </c:pt>
                <c:pt idx="13">
                  <c:v>HAI</c:v>
                </c:pt>
                <c:pt idx="14">
                  <c:v>SAME</c:v>
                </c:pt>
                <c:pt idx="15">
                  <c:v>MOSHI RURAL</c:v>
                </c:pt>
                <c:pt idx="16">
                  <c:v>HAI</c:v>
                </c:pt>
                <c:pt idx="17">
                  <c:v>HAI</c:v>
                </c:pt>
                <c:pt idx="18">
                  <c:v>SIHA</c:v>
                </c:pt>
                <c:pt idx="19">
                  <c:v>SIHA</c:v>
                </c:pt>
                <c:pt idx="20">
                  <c:v>HAI</c:v>
                </c:pt>
                <c:pt idx="21">
                  <c:v>MOSHI RURAL</c:v>
                </c:pt>
                <c:pt idx="22">
                  <c:v>HAI</c:v>
                </c:pt>
                <c:pt idx="23">
                  <c:v>HAI</c:v>
                </c:pt>
                <c:pt idx="24">
                  <c:v>HAI</c:v>
                </c:pt>
                <c:pt idx="25">
                  <c:v>MOSHI RURAL</c:v>
                </c:pt>
                <c:pt idx="26">
                  <c:v>MOSHI RURAL</c:v>
                </c:pt>
                <c:pt idx="27">
                  <c:v>MOSHI RURAL</c:v>
                </c:pt>
                <c:pt idx="28">
                  <c:v>SIHA</c:v>
                </c:pt>
                <c:pt idx="29">
                  <c:v>MOSHI RURAL</c:v>
                </c:pt>
                <c:pt idx="30">
                  <c:v>MOSHI RURAL</c:v>
                </c:pt>
                <c:pt idx="31">
                  <c:v>MOSHI RURAL</c:v>
                </c:pt>
                <c:pt idx="32">
                  <c:v>MOSHI RURAL</c:v>
                </c:pt>
                <c:pt idx="33">
                  <c:v>ARUMERU</c:v>
                </c:pt>
                <c:pt idx="34">
                  <c:v>ARUMERU</c:v>
                </c:pt>
                <c:pt idx="35">
                  <c:v>ARUMERU</c:v>
                </c:pt>
                <c:pt idx="36">
                  <c:v>ARUMERU</c:v>
                </c:pt>
              </c:strCache>
            </c:strRef>
          </c:xVal>
          <c:yVal>
            <c:numRef>
              <c:f>presentacion!$B$14:$B$50</c:f>
              <c:numCache>
                <c:formatCode>General</c:formatCode>
                <c:ptCount val="37"/>
                <c:pt idx="0">
                  <c:v>2</c:v>
                </c:pt>
                <c:pt idx="1">
                  <c:v>1</c:v>
                </c:pt>
                <c:pt idx="2">
                  <c:v>3</c:v>
                </c:pt>
                <c:pt idx="3">
                  <c:v>2</c:v>
                </c:pt>
                <c:pt idx="4">
                  <c:v>2</c:v>
                </c:pt>
                <c:pt idx="5">
                  <c:v>2</c:v>
                </c:pt>
                <c:pt idx="6">
                  <c:v>4</c:v>
                </c:pt>
                <c:pt idx="7">
                  <c:v>5</c:v>
                </c:pt>
                <c:pt idx="8">
                  <c:v>2</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numCache>
            </c:numRef>
          </c:yVal>
          <c:bubbleSize>
            <c:numRef>
              <c:f>presentacion!$C$14:$C$50</c:f>
              <c:numCache>
                <c:formatCode>General</c:formatCode>
                <c:ptCount val="37"/>
                <c:pt idx="0">
                  <c:v>9000</c:v>
                </c:pt>
                <c:pt idx="1">
                  <c:v>2040</c:v>
                </c:pt>
                <c:pt idx="2">
                  <c:v>15000</c:v>
                </c:pt>
                <c:pt idx="3">
                  <c:v>120</c:v>
                </c:pt>
                <c:pt idx="4">
                  <c:v>180</c:v>
                </c:pt>
                <c:pt idx="5">
                  <c:v>50</c:v>
                </c:pt>
                <c:pt idx="6">
                  <c:v>3815</c:v>
                </c:pt>
                <c:pt idx="7">
                  <c:v>1240</c:v>
                </c:pt>
                <c:pt idx="8">
                  <c:v>233</c:v>
                </c:pt>
                <c:pt idx="9" formatCode="#,##0">
                  <c:v>362</c:v>
                </c:pt>
                <c:pt idx="10" formatCode="#,##0">
                  <c:v>534</c:v>
                </c:pt>
                <c:pt idx="11" formatCode="#,##0">
                  <c:v>584</c:v>
                </c:pt>
                <c:pt idx="12" formatCode="#,##0">
                  <c:v>898</c:v>
                </c:pt>
                <c:pt idx="13" formatCode="#,##0">
                  <c:v>427</c:v>
                </c:pt>
                <c:pt idx="14" formatCode="#,##0">
                  <c:v>329</c:v>
                </c:pt>
                <c:pt idx="15" formatCode="#,##0">
                  <c:v>827</c:v>
                </c:pt>
                <c:pt idx="16" formatCode="#,##0">
                  <c:v>245</c:v>
                </c:pt>
                <c:pt idx="17" formatCode="#,##0">
                  <c:v>344</c:v>
                </c:pt>
                <c:pt idx="18" formatCode="#,##0">
                  <c:v>499</c:v>
                </c:pt>
                <c:pt idx="19" formatCode="#,##0">
                  <c:v>817</c:v>
                </c:pt>
                <c:pt idx="20" formatCode="#,##0">
                  <c:v>311</c:v>
                </c:pt>
                <c:pt idx="21" formatCode="#,##0">
                  <c:v>595</c:v>
                </c:pt>
                <c:pt idx="22" formatCode="#,##0">
                  <c:v>498</c:v>
                </c:pt>
                <c:pt idx="23" formatCode="#,##0">
                  <c:v>401</c:v>
                </c:pt>
                <c:pt idx="24" formatCode="#,##0">
                  <c:v>461</c:v>
                </c:pt>
                <c:pt idx="25" formatCode="#,##0">
                  <c:v>342</c:v>
                </c:pt>
                <c:pt idx="26" formatCode="#,##0">
                  <c:v>302</c:v>
                </c:pt>
                <c:pt idx="27" formatCode="#,##0">
                  <c:v>271</c:v>
                </c:pt>
                <c:pt idx="28" formatCode="#,##0">
                  <c:v>443</c:v>
                </c:pt>
                <c:pt idx="29" formatCode="#,##0">
                  <c:v>135</c:v>
                </c:pt>
                <c:pt idx="30" formatCode="#,##0">
                  <c:v>343</c:v>
                </c:pt>
                <c:pt idx="31" formatCode="#,##0">
                  <c:v>71</c:v>
                </c:pt>
                <c:pt idx="32" formatCode="#,##0">
                  <c:v>74</c:v>
                </c:pt>
                <c:pt idx="33" formatCode="#,##0">
                  <c:v>268</c:v>
                </c:pt>
                <c:pt idx="34" formatCode="#,##0">
                  <c:v>340</c:v>
                </c:pt>
                <c:pt idx="35" formatCode="#,##0">
                  <c:v>467</c:v>
                </c:pt>
                <c:pt idx="36" formatCode="#,##0">
                  <c:v>210</c:v>
                </c:pt>
              </c:numCache>
            </c:numRef>
          </c:bubbleSize>
          <c:bubble3D val="1"/>
        </c:ser>
        <c:dLbls/>
        <c:bubbleScale val="100"/>
        <c:axId val="54064640"/>
        <c:axId val="54066176"/>
      </c:bubbleChart>
      <c:valAx>
        <c:axId val="54064640"/>
        <c:scaling>
          <c:orientation val="minMax"/>
          <c:max val="38"/>
          <c:min val="-2"/>
        </c:scaling>
        <c:delete val="1"/>
        <c:axPos val="b"/>
        <c:tickLblPos val="none"/>
        <c:crossAx val="54066176"/>
        <c:crosses val="autoZero"/>
        <c:crossBetween val="midCat"/>
      </c:valAx>
      <c:valAx>
        <c:axId val="54066176"/>
        <c:scaling>
          <c:orientation val="minMax"/>
        </c:scaling>
        <c:delete val="1"/>
        <c:axPos val="l"/>
        <c:majorGridlines/>
        <c:numFmt formatCode="General" sourceLinked="1"/>
        <c:tickLblPos val="none"/>
        <c:crossAx val="54064640"/>
        <c:crosses val="autoZero"/>
        <c:crossBetween val="midCat"/>
      </c:valAx>
      <c:spPr>
        <a:noFill/>
        <a:ln w="25400">
          <a:noFill/>
        </a:ln>
      </c:spPr>
    </c:plotArea>
    <c:plotVisOnly val="1"/>
    <c:dispBlanksAs val="gap"/>
  </c:chart>
  <c:externalData r:id="rId1"/>
  <c:userShapes r:id="rId2"/>
</c:chartSpace>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BD81B1-D9DA-E64F-8A9C-946C58CB822C}" type="doc">
      <dgm:prSet loTypeId="urn:microsoft.com/office/officeart/2009/3/layout/IncreasingArrowsProcess" loCatId="" qsTypeId="urn:microsoft.com/office/officeart/2005/8/quickstyle/simple4" qsCatId="simple" csTypeId="urn:microsoft.com/office/officeart/2005/8/colors/accent1_2" csCatId="accent1" phldr="1"/>
      <dgm:spPr/>
      <dgm:t>
        <a:bodyPr/>
        <a:lstStyle/>
        <a:p>
          <a:endParaRPr lang="es-ES"/>
        </a:p>
      </dgm:t>
    </dgm:pt>
    <dgm:pt modelId="{51BE3BEA-59B2-E64F-99ED-ED12219CD207}">
      <dgm:prSet phldrT="[Texto]"/>
      <dgm:spPr/>
      <dgm:t>
        <a:bodyPr/>
        <a:lstStyle/>
        <a:p>
          <a:r>
            <a:rPr lang="es-ES" dirty="0" smtClean="0"/>
            <a:t>On-line </a:t>
          </a:r>
          <a:r>
            <a:rPr lang="es-ES" dirty="0" err="1" smtClean="0"/>
            <a:t>survey</a:t>
          </a:r>
          <a:r>
            <a:rPr lang="es-ES" dirty="0" smtClean="0"/>
            <a:t> + OC 2010</a:t>
          </a:r>
          <a:endParaRPr lang="es-ES" dirty="0"/>
        </a:p>
      </dgm:t>
    </dgm:pt>
    <dgm:pt modelId="{7C538A8F-4FF7-F648-BA8E-E50F3256FC60}" type="parTrans" cxnId="{E20F195A-5F03-9144-93E0-60CE6BE6077E}">
      <dgm:prSet/>
      <dgm:spPr/>
      <dgm:t>
        <a:bodyPr/>
        <a:lstStyle/>
        <a:p>
          <a:endParaRPr lang="es-ES"/>
        </a:p>
      </dgm:t>
    </dgm:pt>
    <dgm:pt modelId="{54630C8A-D2D4-2D4E-9885-58028BB25490}" type="sibTrans" cxnId="{E20F195A-5F03-9144-93E0-60CE6BE6077E}">
      <dgm:prSet/>
      <dgm:spPr/>
      <dgm:t>
        <a:bodyPr/>
        <a:lstStyle/>
        <a:p>
          <a:endParaRPr lang="es-ES"/>
        </a:p>
      </dgm:t>
    </dgm:pt>
    <dgm:pt modelId="{0E5C235A-5E72-CF44-B185-148FD37BF375}">
      <dgm:prSet phldrT="[Texto]"/>
      <dgm:spPr/>
      <dgm:t>
        <a:bodyPr/>
        <a:lstStyle/>
        <a:p>
          <a:r>
            <a:rPr lang="es-ES" dirty="0" err="1" smtClean="0"/>
            <a:t>Survey</a:t>
          </a:r>
          <a:r>
            <a:rPr lang="es-ES" dirty="0" smtClean="0"/>
            <a:t> </a:t>
          </a:r>
          <a:r>
            <a:rPr lang="es-ES" dirty="0" err="1" smtClean="0"/>
            <a:t>design</a:t>
          </a:r>
          <a:endParaRPr lang="es-ES" dirty="0"/>
        </a:p>
      </dgm:t>
    </dgm:pt>
    <dgm:pt modelId="{4695EDAD-20B5-B643-8EA4-54D3AB2B5E9E}" type="parTrans" cxnId="{A4F91F64-11CB-0348-B4ED-99D7D20A3DD8}">
      <dgm:prSet/>
      <dgm:spPr/>
      <dgm:t>
        <a:bodyPr/>
        <a:lstStyle/>
        <a:p>
          <a:endParaRPr lang="es-ES"/>
        </a:p>
      </dgm:t>
    </dgm:pt>
    <dgm:pt modelId="{EBFCD89A-82B0-BC4B-AD31-B863EC79CF1E}" type="sibTrans" cxnId="{A4F91F64-11CB-0348-B4ED-99D7D20A3DD8}">
      <dgm:prSet/>
      <dgm:spPr/>
      <dgm:t>
        <a:bodyPr/>
        <a:lstStyle/>
        <a:p>
          <a:endParaRPr lang="es-ES"/>
        </a:p>
      </dgm:t>
    </dgm:pt>
    <dgm:pt modelId="{D2840346-1A96-A749-8590-929DA8D23E46}">
      <dgm:prSet phldrT="[Texto]"/>
      <dgm:spPr/>
      <dgm:t>
        <a:bodyPr/>
        <a:lstStyle/>
        <a:p>
          <a:r>
            <a:rPr lang="es-ES" dirty="0" err="1" smtClean="0"/>
            <a:t>MFIs</a:t>
          </a:r>
          <a:r>
            <a:rPr lang="es-ES" dirty="0" smtClean="0"/>
            <a:t> Responses</a:t>
          </a:r>
          <a:endParaRPr lang="es-ES" dirty="0"/>
        </a:p>
      </dgm:t>
    </dgm:pt>
    <dgm:pt modelId="{41E9FBE9-687B-EA4E-BE76-7E9042E7F806}" type="parTrans" cxnId="{B11ACC6F-A594-7D4A-854B-6B0FC8899114}">
      <dgm:prSet/>
      <dgm:spPr/>
      <dgm:t>
        <a:bodyPr/>
        <a:lstStyle/>
        <a:p>
          <a:endParaRPr lang="es-ES"/>
        </a:p>
      </dgm:t>
    </dgm:pt>
    <dgm:pt modelId="{9C729306-B758-BD4E-9253-51F120337009}" type="sibTrans" cxnId="{B11ACC6F-A594-7D4A-854B-6B0FC8899114}">
      <dgm:prSet/>
      <dgm:spPr/>
      <dgm:t>
        <a:bodyPr/>
        <a:lstStyle/>
        <a:p>
          <a:endParaRPr lang="es-ES"/>
        </a:p>
      </dgm:t>
    </dgm:pt>
    <dgm:pt modelId="{7E8B4737-8F40-6746-93F4-A6F21744801A}">
      <dgm:prSet phldrT="[Texto]"/>
      <dgm:spPr/>
      <dgm:t>
        <a:bodyPr/>
        <a:lstStyle/>
        <a:p>
          <a:r>
            <a:rPr lang="es-ES" dirty="0" err="1" smtClean="0"/>
            <a:t>Follow</a:t>
          </a:r>
          <a:r>
            <a:rPr lang="es-ES" dirty="0" smtClean="0"/>
            <a:t>-up</a:t>
          </a:r>
        </a:p>
        <a:p>
          <a:r>
            <a:rPr lang="es-ES" dirty="0" err="1" smtClean="0"/>
            <a:t>Coordination</a:t>
          </a:r>
          <a:r>
            <a:rPr lang="es-ES" dirty="0" smtClean="0"/>
            <a:t> </a:t>
          </a:r>
          <a:r>
            <a:rPr lang="es-ES" dirty="0" err="1" smtClean="0"/>
            <a:t>with</a:t>
          </a:r>
          <a:r>
            <a:rPr lang="es-ES" dirty="0" smtClean="0"/>
            <a:t> local </a:t>
          </a:r>
          <a:r>
            <a:rPr lang="es-ES" dirty="0" err="1" smtClean="0"/>
            <a:t>researcher</a:t>
          </a:r>
          <a:endParaRPr lang="es-ES" dirty="0" smtClean="0"/>
        </a:p>
        <a:p>
          <a:r>
            <a:rPr lang="es-ES" dirty="0" err="1" smtClean="0"/>
            <a:t>Verify</a:t>
          </a:r>
          <a:r>
            <a:rPr lang="es-ES" dirty="0" smtClean="0"/>
            <a:t> online data </a:t>
          </a:r>
          <a:r>
            <a:rPr lang="es-ES" dirty="0" err="1" smtClean="0"/>
            <a:t>received</a:t>
          </a:r>
          <a:endParaRPr lang="es-ES" dirty="0"/>
        </a:p>
      </dgm:t>
    </dgm:pt>
    <dgm:pt modelId="{7648E965-4DEC-1B44-A6EC-94EE0A92A7D0}" type="parTrans" cxnId="{5512020E-27F3-4341-AF61-35D112E1CE4F}">
      <dgm:prSet/>
      <dgm:spPr/>
      <dgm:t>
        <a:bodyPr/>
        <a:lstStyle/>
        <a:p>
          <a:endParaRPr lang="es-ES"/>
        </a:p>
      </dgm:t>
    </dgm:pt>
    <dgm:pt modelId="{E535E060-6BA3-AD49-8F50-0A6FCF9ABF4A}" type="sibTrans" cxnId="{5512020E-27F3-4341-AF61-35D112E1CE4F}">
      <dgm:prSet/>
      <dgm:spPr/>
      <dgm:t>
        <a:bodyPr/>
        <a:lstStyle/>
        <a:p>
          <a:endParaRPr lang="es-ES"/>
        </a:p>
      </dgm:t>
    </dgm:pt>
    <dgm:pt modelId="{D0EF418A-A170-0849-93B6-0BCA911DE70A}">
      <dgm:prSet phldrT="[Texto]"/>
      <dgm:spPr/>
      <dgm:t>
        <a:bodyPr/>
        <a:lstStyle/>
        <a:p>
          <a:r>
            <a:rPr lang="es-ES" dirty="0" smtClean="0"/>
            <a:t>Interviews + OC 2011</a:t>
          </a:r>
          <a:endParaRPr lang="es-ES" dirty="0"/>
        </a:p>
      </dgm:t>
    </dgm:pt>
    <dgm:pt modelId="{50D77CDF-4F50-C348-96EF-38B31EAC46A8}" type="parTrans" cxnId="{92B38066-229B-D647-A216-E2372C9DE437}">
      <dgm:prSet/>
      <dgm:spPr/>
      <dgm:t>
        <a:bodyPr/>
        <a:lstStyle/>
        <a:p>
          <a:endParaRPr lang="es-ES"/>
        </a:p>
      </dgm:t>
    </dgm:pt>
    <dgm:pt modelId="{01405989-B2AD-5C49-BBDA-0BC2E3504EB6}" type="sibTrans" cxnId="{92B38066-229B-D647-A216-E2372C9DE437}">
      <dgm:prSet/>
      <dgm:spPr/>
      <dgm:t>
        <a:bodyPr/>
        <a:lstStyle/>
        <a:p>
          <a:endParaRPr lang="es-ES"/>
        </a:p>
      </dgm:t>
    </dgm:pt>
    <dgm:pt modelId="{CA03C9F4-9F8D-5848-A4F2-1487C0C5B5F4}">
      <dgm:prSet phldrT="[Texto]"/>
      <dgm:spPr/>
      <dgm:t>
        <a:bodyPr/>
        <a:lstStyle/>
        <a:p>
          <a:r>
            <a:rPr lang="es-ES" dirty="0" err="1" smtClean="0"/>
            <a:t>Tanzanian</a:t>
          </a:r>
          <a:r>
            <a:rPr lang="es-ES" dirty="0" smtClean="0"/>
            <a:t> </a:t>
          </a:r>
          <a:r>
            <a:rPr lang="es-ES" dirty="0" err="1" smtClean="0"/>
            <a:t>Institution</a:t>
          </a:r>
          <a:r>
            <a:rPr lang="es-ES" dirty="0" smtClean="0"/>
            <a:t> </a:t>
          </a:r>
          <a:r>
            <a:rPr lang="es-ES" dirty="0" err="1" smtClean="0"/>
            <a:t>Visit</a:t>
          </a:r>
          <a:endParaRPr lang="es-ES" dirty="0" smtClean="0"/>
        </a:p>
        <a:p>
          <a:r>
            <a:rPr lang="es-ES" dirty="0" smtClean="0"/>
            <a:t>Re-</a:t>
          </a:r>
          <a:r>
            <a:rPr lang="es-ES" dirty="0" err="1" smtClean="0"/>
            <a:t>verified</a:t>
          </a:r>
          <a:r>
            <a:rPr lang="es-ES" dirty="0" smtClean="0"/>
            <a:t> </a:t>
          </a:r>
          <a:r>
            <a:rPr lang="es-ES" dirty="0" err="1" smtClean="0"/>
            <a:t>information</a:t>
          </a:r>
          <a:endParaRPr lang="es-ES" dirty="0" smtClean="0"/>
        </a:p>
        <a:p>
          <a:r>
            <a:rPr lang="en-US" dirty="0" smtClean="0"/>
            <a:t>Obtain detailed OC 2010 &amp; OC second quarter 2011 </a:t>
          </a:r>
        </a:p>
        <a:p>
          <a:endParaRPr lang="es-ES" dirty="0" smtClean="0"/>
        </a:p>
        <a:p>
          <a:endParaRPr lang="es-ES" dirty="0"/>
        </a:p>
      </dgm:t>
    </dgm:pt>
    <dgm:pt modelId="{0154CCB8-D57D-FC4E-A646-8018B00D4B7F}" type="parTrans" cxnId="{65195F47-20E1-9747-95AB-0E92CDEE9597}">
      <dgm:prSet/>
      <dgm:spPr/>
      <dgm:t>
        <a:bodyPr/>
        <a:lstStyle/>
        <a:p>
          <a:endParaRPr lang="es-ES"/>
        </a:p>
      </dgm:t>
    </dgm:pt>
    <dgm:pt modelId="{0F632144-77AF-8E45-AE17-E6F3548F1830}" type="sibTrans" cxnId="{65195F47-20E1-9747-95AB-0E92CDEE9597}">
      <dgm:prSet/>
      <dgm:spPr/>
      <dgm:t>
        <a:bodyPr/>
        <a:lstStyle/>
        <a:p>
          <a:endParaRPr lang="es-ES"/>
        </a:p>
      </dgm:t>
    </dgm:pt>
    <dgm:pt modelId="{D1C41104-4A6B-A64C-BC44-2E797A962542}">
      <dgm:prSet phldrT="[Texto]"/>
      <dgm:spPr/>
      <dgm:t>
        <a:bodyPr/>
        <a:lstStyle/>
        <a:p>
          <a:r>
            <a:rPr lang="es-ES" dirty="0" err="1" smtClean="0"/>
            <a:t>Contact</a:t>
          </a:r>
          <a:r>
            <a:rPr lang="es-ES" dirty="0" smtClean="0"/>
            <a:t> </a:t>
          </a:r>
          <a:r>
            <a:rPr lang="es-ES" dirty="0" err="1" smtClean="0"/>
            <a:t>with</a:t>
          </a:r>
          <a:r>
            <a:rPr lang="es-ES" dirty="0" smtClean="0"/>
            <a:t> </a:t>
          </a:r>
          <a:r>
            <a:rPr lang="es-ES" dirty="0" err="1" smtClean="0"/>
            <a:t>MFIs</a:t>
          </a:r>
          <a:endParaRPr lang="es-ES" dirty="0"/>
        </a:p>
      </dgm:t>
    </dgm:pt>
    <dgm:pt modelId="{C687CC37-87D9-A245-B1FE-5B68CEE4D81F}" type="parTrans" cxnId="{A2A4B358-3AA4-4541-A52E-B58E5E69C3F0}">
      <dgm:prSet/>
      <dgm:spPr/>
      <dgm:t>
        <a:bodyPr/>
        <a:lstStyle/>
        <a:p>
          <a:endParaRPr lang="es-ES"/>
        </a:p>
      </dgm:t>
    </dgm:pt>
    <dgm:pt modelId="{55580F87-08F4-6E47-8349-DB674FCAC7AB}" type="sibTrans" cxnId="{A2A4B358-3AA4-4541-A52E-B58E5E69C3F0}">
      <dgm:prSet/>
      <dgm:spPr/>
      <dgm:t>
        <a:bodyPr/>
        <a:lstStyle/>
        <a:p>
          <a:endParaRPr lang="es-ES"/>
        </a:p>
      </dgm:t>
    </dgm:pt>
    <dgm:pt modelId="{8ACA8194-CDCD-AB42-880E-A6CA947B41B5}">
      <dgm:prSet phldrT="[Texto]"/>
      <dgm:spPr/>
      <dgm:t>
        <a:bodyPr/>
        <a:lstStyle/>
        <a:p>
          <a:r>
            <a:rPr lang="es-ES" dirty="0" err="1" smtClean="0"/>
            <a:t>Literature</a:t>
          </a:r>
          <a:r>
            <a:rPr lang="es-ES" dirty="0" smtClean="0"/>
            <a:t> </a:t>
          </a:r>
          <a:r>
            <a:rPr lang="es-ES" dirty="0" err="1" smtClean="0"/>
            <a:t>review</a:t>
          </a:r>
          <a:endParaRPr lang="es-ES" dirty="0"/>
        </a:p>
      </dgm:t>
    </dgm:pt>
    <dgm:pt modelId="{FAFDDAEB-50C9-2449-A511-427A90DCCFAC}" type="parTrans" cxnId="{43E97738-B916-954C-AF29-9D0CD808997B}">
      <dgm:prSet/>
      <dgm:spPr/>
      <dgm:t>
        <a:bodyPr/>
        <a:lstStyle/>
        <a:p>
          <a:endParaRPr lang="es-ES"/>
        </a:p>
      </dgm:t>
    </dgm:pt>
    <dgm:pt modelId="{ADE2E5E9-A855-A545-84F5-36A60B129D91}" type="sibTrans" cxnId="{43E97738-B916-954C-AF29-9D0CD808997B}">
      <dgm:prSet/>
      <dgm:spPr/>
      <dgm:t>
        <a:bodyPr/>
        <a:lstStyle/>
        <a:p>
          <a:endParaRPr lang="es-ES"/>
        </a:p>
      </dgm:t>
    </dgm:pt>
    <dgm:pt modelId="{F37D4B45-A0BD-9C48-82D7-E0CBB508C145}">
      <dgm:prSet phldrT="[Texto]"/>
      <dgm:spPr/>
      <dgm:t>
        <a:bodyPr/>
        <a:lstStyle/>
        <a:p>
          <a:r>
            <a:rPr lang="es-ES" dirty="0" smtClean="0"/>
            <a:t>Local </a:t>
          </a:r>
          <a:r>
            <a:rPr lang="es-ES" dirty="0" err="1" smtClean="0"/>
            <a:t>researcher</a:t>
          </a:r>
          <a:r>
            <a:rPr lang="es-ES" dirty="0" smtClean="0"/>
            <a:t> </a:t>
          </a:r>
          <a:r>
            <a:rPr lang="es-ES" dirty="0" err="1" smtClean="0"/>
            <a:t>hire</a:t>
          </a:r>
          <a:endParaRPr lang="es-ES" dirty="0"/>
        </a:p>
      </dgm:t>
    </dgm:pt>
    <dgm:pt modelId="{C80F4EBE-386A-1244-AD2E-4C0E30B4E592}" type="parTrans" cxnId="{3F600C58-B31F-3F42-9689-14954EE49057}">
      <dgm:prSet/>
      <dgm:spPr/>
      <dgm:t>
        <a:bodyPr/>
        <a:lstStyle/>
        <a:p>
          <a:endParaRPr lang="es-ES"/>
        </a:p>
      </dgm:t>
    </dgm:pt>
    <dgm:pt modelId="{3AAA18E7-A592-4048-BC57-212294DC6054}" type="sibTrans" cxnId="{3F600C58-B31F-3F42-9689-14954EE49057}">
      <dgm:prSet/>
      <dgm:spPr/>
      <dgm:t>
        <a:bodyPr/>
        <a:lstStyle/>
        <a:p>
          <a:endParaRPr lang="es-ES"/>
        </a:p>
      </dgm:t>
    </dgm:pt>
    <dgm:pt modelId="{DDB2AE22-2342-2C4C-BB49-18A8A4C1C54A}">
      <dgm:prSet phldrT="[Texto]"/>
      <dgm:spPr/>
      <dgm:t>
        <a:bodyPr/>
        <a:lstStyle/>
        <a:p>
          <a:r>
            <a:rPr lang="es-ES" dirty="0" err="1" smtClean="0"/>
            <a:t>Contact</a:t>
          </a:r>
          <a:r>
            <a:rPr lang="es-ES" dirty="0" smtClean="0"/>
            <a:t> </a:t>
          </a:r>
          <a:r>
            <a:rPr lang="es-ES" dirty="0" err="1" smtClean="0"/>
            <a:t>with</a:t>
          </a:r>
          <a:r>
            <a:rPr lang="es-ES" dirty="0" smtClean="0"/>
            <a:t> MNO</a:t>
          </a:r>
          <a:endParaRPr lang="es-ES" dirty="0"/>
        </a:p>
      </dgm:t>
    </dgm:pt>
    <dgm:pt modelId="{E6E069E9-16F5-554E-9B1F-747E30B5D925}" type="parTrans" cxnId="{0318393F-FFF4-374C-AE88-251AAF7D08B7}">
      <dgm:prSet/>
      <dgm:spPr/>
      <dgm:t>
        <a:bodyPr/>
        <a:lstStyle/>
        <a:p>
          <a:endParaRPr lang="es-ES"/>
        </a:p>
      </dgm:t>
    </dgm:pt>
    <dgm:pt modelId="{1468E437-5055-3E45-B0BF-5C2EA30B41B3}" type="sibTrans" cxnId="{0318393F-FFF4-374C-AE88-251AAF7D08B7}">
      <dgm:prSet/>
      <dgm:spPr/>
      <dgm:t>
        <a:bodyPr/>
        <a:lstStyle/>
        <a:p>
          <a:endParaRPr lang="es-ES"/>
        </a:p>
      </dgm:t>
    </dgm:pt>
    <dgm:pt modelId="{23B3F488-BE53-5B40-9EE7-1FCC257A1CB9}" type="pres">
      <dgm:prSet presAssocID="{3DBD81B1-D9DA-E64F-8A9C-946C58CB822C}" presName="Name0" presStyleCnt="0">
        <dgm:presLayoutVars>
          <dgm:chMax val="5"/>
          <dgm:chPref val="5"/>
          <dgm:dir/>
          <dgm:animLvl val="lvl"/>
        </dgm:presLayoutVars>
      </dgm:prSet>
      <dgm:spPr/>
      <dgm:t>
        <a:bodyPr/>
        <a:lstStyle/>
        <a:p>
          <a:endParaRPr lang="es-ES"/>
        </a:p>
      </dgm:t>
    </dgm:pt>
    <dgm:pt modelId="{3AB80436-C2AB-1043-82E7-582F5269B268}" type="pres">
      <dgm:prSet presAssocID="{51BE3BEA-59B2-E64F-99ED-ED12219CD207}" presName="parentText1" presStyleLbl="node1" presStyleIdx="0" presStyleCnt="3" custScaleX="123948" custLinFactNeighborX="4226" custLinFactNeighborY="-772">
        <dgm:presLayoutVars>
          <dgm:chMax/>
          <dgm:chPref val="3"/>
          <dgm:bulletEnabled val="1"/>
        </dgm:presLayoutVars>
      </dgm:prSet>
      <dgm:spPr/>
      <dgm:t>
        <a:bodyPr/>
        <a:lstStyle/>
        <a:p>
          <a:endParaRPr lang="es-ES"/>
        </a:p>
      </dgm:t>
    </dgm:pt>
    <dgm:pt modelId="{07A2C982-B0A1-3F4F-87EB-5354A12FF8EB}" type="pres">
      <dgm:prSet presAssocID="{51BE3BEA-59B2-E64F-99ED-ED12219CD207}" presName="childText1" presStyleLbl="solidAlignAcc1" presStyleIdx="0" presStyleCnt="3" custScaleX="112589" custLinFactNeighborX="-20220" custLinFactNeighborY="-1586">
        <dgm:presLayoutVars>
          <dgm:chMax val="0"/>
          <dgm:chPref val="0"/>
          <dgm:bulletEnabled val="1"/>
        </dgm:presLayoutVars>
      </dgm:prSet>
      <dgm:spPr/>
      <dgm:t>
        <a:bodyPr/>
        <a:lstStyle/>
        <a:p>
          <a:endParaRPr lang="es-ES"/>
        </a:p>
      </dgm:t>
    </dgm:pt>
    <dgm:pt modelId="{FCEC5229-7650-094C-B65C-AE89A390E75B}" type="pres">
      <dgm:prSet presAssocID="{D2840346-1A96-A749-8590-929DA8D23E46}" presName="parentText2" presStyleLbl="node1" presStyleIdx="1" presStyleCnt="3" custScaleX="123948" custLinFactNeighborX="6107" custLinFactNeighborY="-772">
        <dgm:presLayoutVars>
          <dgm:chMax/>
          <dgm:chPref val="3"/>
          <dgm:bulletEnabled val="1"/>
        </dgm:presLayoutVars>
      </dgm:prSet>
      <dgm:spPr/>
      <dgm:t>
        <a:bodyPr/>
        <a:lstStyle/>
        <a:p>
          <a:endParaRPr lang="es-ES"/>
        </a:p>
      </dgm:t>
    </dgm:pt>
    <dgm:pt modelId="{E6EF2FD9-DAC5-9A40-A022-A25A8FD54C8C}" type="pres">
      <dgm:prSet presAssocID="{D2840346-1A96-A749-8590-929DA8D23E46}" presName="childText2" presStyleLbl="solidAlignAcc1" presStyleIdx="1" presStyleCnt="3" custScaleX="110583" custLinFactNeighborX="-7944" custLinFactNeighborY="-1586">
        <dgm:presLayoutVars>
          <dgm:chMax val="0"/>
          <dgm:chPref val="0"/>
          <dgm:bulletEnabled val="1"/>
        </dgm:presLayoutVars>
      </dgm:prSet>
      <dgm:spPr/>
      <dgm:t>
        <a:bodyPr/>
        <a:lstStyle/>
        <a:p>
          <a:endParaRPr lang="es-ES"/>
        </a:p>
      </dgm:t>
    </dgm:pt>
    <dgm:pt modelId="{C864EEC6-AF1F-9C4D-BC7F-4A7B0F9729EC}" type="pres">
      <dgm:prSet presAssocID="{D0EF418A-A170-0849-93B6-0BCA911DE70A}" presName="parentText3" presStyleLbl="node1" presStyleIdx="2" presStyleCnt="3" custScaleX="123948" custLinFactNeighborX="11005" custLinFactNeighborY="-772">
        <dgm:presLayoutVars>
          <dgm:chMax/>
          <dgm:chPref val="3"/>
          <dgm:bulletEnabled val="1"/>
        </dgm:presLayoutVars>
      </dgm:prSet>
      <dgm:spPr/>
      <dgm:t>
        <a:bodyPr/>
        <a:lstStyle/>
        <a:p>
          <a:endParaRPr lang="es-ES"/>
        </a:p>
      </dgm:t>
    </dgm:pt>
    <dgm:pt modelId="{7A91308A-E919-504E-9D8F-01E9FA1F8DA0}" type="pres">
      <dgm:prSet presAssocID="{D0EF418A-A170-0849-93B6-0BCA911DE70A}" presName="childText3" presStyleLbl="solidAlignAcc1" presStyleIdx="2" presStyleCnt="3" custScaleX="130112" custLinFactNeighborX="13718" custLinFactNeighborY="-805">
        <dgm:presLayoutVars>
          <dgm:chMax val="0"/>
          <dgm:chPref val="0"/>
          <dgm:bulletEnabled val="1"/>
        </dgm:presLayoutVars>
      </dgm:prSet>
      <dgm:spPr/>
      <dgm:t>
        <a:bodyPr/>
        <a:lstStyle/>
        <a:p>
          <a:endParaRPr lang="es-ES"/>
        </a:p>
      </dgm:t>
    </dgm:pt>
  </dgm:ptLst>
  <dgm:cxnLst>
    <dgm:cxn modelId="{68D6B244-07B4-6D4F-A916-9B045401404B}" type="presOf" srcId="{DDB2AE22-2342-2C4C-BB49-18A8A4C1C54A}" destId="{07A2C982-B0A1-3F4F-87EB-5354A12FF8EB}" srcOrd="0" destOrd="3" presId="urn:microsoft.com/office/officeart/2009/3/layout/IncreasingArrowsProcess"/>
    <dgm:cxn modelId="{9D059B3B-9517-5E4F-902E-AC66982B21B8}" type="presOf" srcId="{D0EF418A-A170-0849-93B6-0BCA911DE70A}" destId="{C864EEC6-AF1F-9C4D-BC7F-4A7B0F9729EC}" srcOrd="0" destOrd="0" presId="urn:microsoft.com/office/officeart/2009/3/layout/IncreasingArrowsProcess"/>
    <dgm:cxn modelId="{0318393F-FFF4-374C-AE88-251AAF7D08B7}" srcId="{51BE3BEA-59B2-E64F-99ED-ED12219CD207}" destId="{DDB2AE22-2342-2C4C-BB49-18A8A4C1C54A}" srcOrd="3" destOrd="0" parTransId="{E6E069E9-16F5-554E-9B1F-747E30B5D925}" sibTransId="{1468E437-5055-3E45-B0BF-5C2EA30B41B3}"/>
    <dgm:cxn modelId="{1936EF53-2445-0B4C-B0A1-D68BE1201F5F}" type="presOf" srcId="{8ACA8194-CDCD-AB42-880E-A6CA947B41B5}" destId="{07A2C982-B0A1-3F4F-87EB-5354A12FF8EB}" srcOrd="0" destOrd="0" presId="urn:microsoft.com/office/officeart/2009/3/layout/IncreasingArrowsProcess"/>
    <dgm:cxn modelId="{B8EFD6FA-AEE7-0C46-B702-E234D4F994EB}" type="presOf" srcId="{51BE3BEA-59B2-E64F-99ED-ED12219CD207}" destId="{3AB80436-C2AB-1043-82E7-582F5269B268}" srcOrd="0" destOrd="0" presId="urn:microsoft.com/office/officeart/2009/3/layout/IncreasingArrowsProcess"/>
    <dgm:cxn modelId="{E20F195A-5F03-9144-93E0-60CE6BE6077E}" srcId="{3DBD81B1-D9DA-E64F-8A9C-946C58CB822C}" destId="{51BE3BEA-59B2-E64F-99ED-ED12219CD207}" srcOrd="0" destOrd="0" parTransId="{7C538A8F-4FF7-F648-BA8E-E50F3256FC60}" sibTransId="{54630C8A-D2D4-2D4E-9885-58028BB25490}"/>
    <dgm:cxn modelId="{A4F91F64-11CB-0348-B4ED-99D7D20A3DD8}" srcId="{51BE3BEA-59B2-E64F-99ED-ED12219CD207}" destId="{0E5C235A-5E72-CF44-B185-148FD37BF375}" srcOrd="1" destOrd="0" parTransId="{4695EDAD-20B5-B643-8EA4-54D3AB2B5E9E}" sibTransId="{EBFCD89A-82B0-BC4B-AD31-B863EC79CF1E}"/>
    <dgm:cxn modelId="{2A53C823-DDED-D640-922B-5709F6082D67}" type="presOf" srcId="{0E5C235A-5E72-CF44-B185-148FD37BF375}" destId="{07A2C982-B0A1-3F4F-87EB-5354A12FF8EB}" srcOrd="0" destOrd="1" presId="urn:microsoft.com/office/officeart/2009/3/layout/IncreasingArrowsProcess"/>
    <dgm:cxn modelId="{B11ACC6F-A594-7D4A-854B-6B0FC8899114}" srcId="{3DBD81B1-D9DA-E64F-8A9C-946C58CB822C}" destId="{D2840346-1A96-A749-8590-929DA8D23E46}" srcOrd="1" destOrd="0" parTransId="{41E9FBE9-687B-EA4E-BE76-7E9042E7F806}" sibTransId="{9C729306-B758-BD4E-9253-51F120337009}"/>
    <dgm:cxn modelId="{E0760EC3-7DFF-594B-8D0E-335BF3BCE864}" type="presOf" srcId="{D2840346-1A96-A749-8590-929DA8D23E46}" destId="{FCEC5229-7650-094C-B65C-AE89A390E75B}" srcOrd="0" destOrd="0" presId="urn:microsoft.com/office/officeart/2009/3/layout/IncreasingArrowsProcess"/>
    <dgm:cxn modelId="{75615A66-F269-754C-B582-E9121C19114A}" type="presOf" srcId="{F37D4B45-A0BD-9C48-82D7-E0CBB508C145}" destId="{07A2C982-B0A1-3F4F-87EB-5354A12FF8EB}" srcOrd="0" destOrd="4" presId="urn:microsoft.com/office/officeart/2009/3/layout/IncreasingArrowsProcess"/>
    <dgm:cxn modelId="{FFE6ABCC-43B1-3C4B-9677-1C7ADB1DAF65}" type="presOf" srcId="{7E8B4737-8F40-6746-93F4-A6F21744801A}" destId="{E6EF2FD9-DAC5-9A40-A022-A25A8FD54C8C}" srcOrd="0" destOrd="0" presId="urn:microsoft.com/office/officeart/2009/3/layout/IncreasingArrowsProcess"/>
    <dgm:cxn modelId="{A2A4B358-3AA4-4541-A52E-B58E5E69C3F0}" srcId="{51BE3BEA-59B2-E64F-99ED-ED12219CD207}" destId="{D1C41104-4A6B-A64C-BC44-2E797A962542}" srcOrd="2" destOrd="0" parTransId="{C687CC37-87D9-A245-B1FE-5B68CEE4D81F}" sibTransId="{55580F87-08F4-6E47-8349-DB674FCAC7AB}"/>
    <dgm:cxn modelId="{92B38066-229B-D647-A216-E2372C9DE437}" srcId="{3DBD81B1-D9DA-E64F-8A9C-946C58CB822C}" destId="{D0EF418A-A170-0849-93B6-0BCA911DE70A}" srcOrd="2" destOrd="0" parTransId="{50D77CDF-4F50-C348-96EF-38B31EAC46A8}" sibTransId="{01405989-B2AD-5C49-BBDA-0BC2E3504EB6}"/>
    <dgm:cxn modelId="{426E8B44-A112-3F42-BCD3-ED196E4407F9}" type="presOf" srcId="{D1C41104-4A6B-A64C-BC44-2E797A962542}" destId="{07A2C982-B0A1-3F4F-87EB-5354A12FF8EB}" srcOrd="0" destOrd="2" presId="urn:microsoft.com/office/officeart/2009/3/layout/IncreasingArrowsProcess"/>
    <dgm:cxn modelId="{914DB25D-4C52-844C-964D-E69787E159AF}" type="presOf" srcId="{CA03C9F4-9F8D-5848-A4F2-1487C0C5B5F4}" destId="{7A91308A-E919-504E-9D8F-01E9FA1F8DA0}" srcOrd="0" destOrd="0" presId="urn:microsoft.com/office/officeart/2009/3/layout/IncreasingArrowsProcess"/>
    <dgm:cxn modelId="{5512020E-27F3-4341-AF61-35D112E1CE4F}" srcId="{D2840346-1A96-A749-8590-929DA8D23E46}" destId="{7E8B4737-8F40-6746-93F4-A6F21744801A}" srcOrd="0" destOrd="0" parTransId="{7648E965-4DEC-1B44-A6EC-94EE0A92A7D0}" sibTransId="{E535E060-6BA3-AD49-8F50-0A6FCF9ABF4A}"/>
    <dgm:cxn modelId="{1CEEB222-C6DC-3848-8BB7-8D5E0FD28145}" type="presOf" srcId="{3DBD81B1-D9DA-E64F-8A9C-946C58CB822C}" destId="{23B3F488-BE53-5B40-9EE7-1FCC257A1CB9}" srcOrd="0" destOrd="0" presId="urn:microsoft.com/office/officeart/2009/3/layout/IncreasingArrowsProcess"/>
    <dgm:cxn modelId="{43E97738-B916-954C-AF29-9D0CD808997B}" srcId="{51BE3BEA-59B2-E64F-99ED-ED12219CD207}" destId="{8ACA8194-CDCD-AB42-880E-A6CA947B41B5}" srcOrd="0" destOrd="0" parTransId="{FAFDDAEB-50C9-2449-A511-427A90DCCFAC}" sibTransId="{ADE2E5E9-A855-A545-84F5-36A60B129D91}"/>
    <dgm:cxn modelId="{65195F47-20E1-9747-95AB-0E92CDEE9597}" srcId="{D0EF418A-A170-0849-93B6-0BCA911DE70A}" destId="{CA03C9F4-9F8D-5848-A4F2-1487C0C5B5F4}" srcOrd="0" destOrd="0" parTransId="{0154CCB8-D57D-FC4E-A646-8018B00D4B7F}" sibTransId="{0F632144-77AF-8E45-AE17-E6F3548F1830}"/>
    <dgm:cxn modelId="{3F600C58-B31F-3F42-9689-14954EE49057}" srcId="{51BE3BEA-59B2-E64F-99ED-ED12219CD207}" destId="{F37D4B45-A0BD-9C48-82D7-E0CBB508C145}" srcOrd="4" destOrd="0" parTransId="{C80F4EBE-386A-1244-AD2E-4C0E30B4E592}" sibTransId="{3AAA18E7-A592-4048-BC57-212294DC6054}"/>
    <dgm:cxn modelId="{AA196190-9EBE-9C49-8AFF-53FCD95DAA57}" type="presParOf" srcId="{23B3F488-BE53-5B40-9EE7-1FCC257A1CB9}" destId="{3AB80436-C2AB-1043-82E7-582F5269B268}" srcOrd="0" destOrd="0" presId="urn:microsoft.com/office/officeart/2009/3/layout/IncreasingArrowsProcess"/>
    <dgm:cxn modelId="{121CFAC2-C250-704A-B5BB-4DF039A70E3C}" type="presParOf" srcId="{23B3F488-BE53-5B40-9EE7-1FCC257A1CB9}" destId="{07A2C982-B0A1-3F4F-87EB-5354A12FF8EB}" srcOrd="1" destOrd="0" presId="urn:microsoft.com/office/officeart/2009/3/layout/IncreasingArrowsProcess"/>
    <dgm:cxn modelId="{33512266-2DB5-DF47-A7A4-14A20776452A}" type="presParOf" srcId="{23B3F488-BE53-5B40-9EE7-1FCC257A1CB9}" destId="{FCEC5229-7650-094C-B65C-AE89A390E75B}" srcOrd="2" destOrd="0" presId="urn:microsoft.com/office/officeart/2009/3/layout/IncreasingArrowsProcess"/>
    <dgm:cxn modelId="{8818B8BE-40B9-8B4C-9B8B-A633D211B0B9}" type="presParOf" srcId="{23B3F488-BE53-5B40-9EE7-1FCC257A1CB9}" destId="{E6EF2FD9-DAC5-9A40-A022-A25A8FD54C8C}" srcOrd="3" destOrd="0" presId="urn:microsoft.com/office/officeart/2009/3/layout/IncreasingArrowsProcess"/>
    <dgm:cxn modelId="{24ABEAAF-8E6A-6D4F-AE53-F137B5459D23}" type="presParOf" srcId="{23B3F488-BE53-5B40-9EE7-1FCC257A1CB9}" destId="{C864EEC6-AF1F-9C4D-BC7F-4A7B0F9729EC}" srcOrd="4" destOrd="0" presId="urn:microsoft.com/office/officeart/2009/3/layout/IncreasingArrowsProcess"/>
    <dgm:cxn modelId="{35E6E879-E832-B145-93C8-37C7C0398B09}" type="presParOf" srcId="{23B3F488-BE53-5B40-9EE7-1FCC257A1CB9}" destId="{7A91308A-E919-504E-9D8F-01E9FA1F8DA0}" srcOrd="5" destOrd="0" presId="urn:microsoft.com/office/officeart/2009/3/layout/IncreasingArrows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EFE37F-0B0C-1645-8667-5459B957A1B5}" type="doc">
      <dgm:prSet loTypeId="urn:microsoft.com/office/officeart/2005/8/layout/hierarchy6" loCatId="" qsTypeId="urn:microsoft.com/office/officeart/2005/8/quickstyle/simple4" qsCatId="simple" csTypeId="urn:microsoft.com/office/officeart/2005/8/colors/accent1_2" csCatId="accent1" phldr="1"/>
      <dgm:spPr/>
      <dgm:t>
        <a:bodyPr/>
        <a:lstStyle/>
        <a:p>
          <a:endParaRPr lang="es-ES"/>
        </a:p>
      </dgm:t>
    </dgm:pt>
    <dgm:pt modelId="{B6698F7F-3D02-CC4D-88E5-B1985B6EEE49}">
      <dgm:prSet phldrT="[Texto]" custT="1"/>
      <dgm:spPr/>
      <dgm:t>
        <a:bodyPr/>
        <a:lstStyle/>
        <a:p>
          <a:r>
            <a:rPr lang="es-ES" sz="1600" dirty="0" err="1" smtClean="0"/>
            <a:t>Tanzanian</a:t>
          </a:r>
          <a:r>
            <a:rPr lang="es-ES" sz="1600" dirty="0" smtClean="0"/>
            <a:t> </a:t>
          </a:r>
          <a:r>
            <a:rPr lang="es-ES" sz="1600" dirty="0" err="1" smtClean="0"/>
            <a:t>MFIs</a:t>
          </a:r>
          <a:endParaRPr lang="es-ES" sz="1600" dirty="0"/>
        </a:p>
      </dgm:t>
    </dgm:pt>
    <dgm:pt modelId="{38146714-FD98-CB41-B846-7ED6B0621577}" type="parTrans" cxnId="{41FCAF17-01D3-A041-8658-B6B914F2A148}">
      <dgm:prSet/>
      <dgm:spPr/>
      <dgm:t>
        <a:bodyPr/>
        <a:lstStyle/>
        <a:p>
          <a:endParaRPr lang="es-ES" sz="1600"/>
        </a:p>
      </dgm:t>
    </dgm:pt>
    <dgm:pt modelId="{CEEB50C5-BBE7-5D42-80AD-7D1B408E4BDF}" type="sibTrans" cxnId="{41FCAF17-01D3-A041-8658-B6B914F2A148}">
      <dgm:prSet/>
      <dgm:spPr/>
      <dgm:t>
        <a:bodyPr/>
        <a:lstStyle/>
        <a:p>
          <a:endParaRPr lang="es-ES" sz="1600"/>
        </a:p>
      </dgm:t>
    </dgm:pt>
    <dgm:pt modelId="{7C884E9A-F3E2-9145-B52B-E73ECED44431}">
      <dgm:prSet phldrT="[Texto]" custT="1"/>
      <dgm:spPr/>
      <dgm:t>
        <a:bodyPr/>
        <a:lstStyle/>
        <a:p>
          <a:r>
            <a:rPr lang="es-ES" sz="1600" dirty="0" err="1" smtClean="0"/>
            <a:t>Tigo</a:t>
          </a:r>
          <a:endParaRPr lang="es-ES" sz="1600" dirty="0"/>
        </a:p>
      </dgm:t>
    </dgm:pt>
    <dgm:pt modelId="{DE0238B1-FA99-D04C-8E97-BC42CFA8A9C8}" type="parTrans" cxnId="{74664E82-94C5-3E46-8D8F-6C5627C958FC}">
      <dgm:prSet/>
      <dgm:spPr/>
      <dgm:t>
        <a:bodyPr/>
        <a:lstStyle/>
        <a:p>
          <a:endParaRPr lang="es-ES" sz="1600"/>
        </a:p>
      </dgm:t>
    </dgm:pt>
    <dgm:pt modelId="{7F4F2E04-74C6-FE4E-92E5-8BB2F14CEF81}" type="sibTrans" cxnId="{74664E82-94C5-3E46-8D8F-6C5627C958FC}">
      <dgm:prSet/>
      <dgm:spPr/>
      <dgm:t>
        <a:bodyPr/>
        <a:lstStyle/>
        <a:p>
          <a:endParaRPr lang="es-ES" sz="1600"/>
        </a:p>
      </dgm:t>
    </dgm:pt>
    <dgm:pt modelId="{CA5B1410-9962-BD45-8C39-5F13248DE41C}">
      <dgm:prSet phldrT="[Texto]" custT="1"/>
      <dgm:spPr/>
      <dgm:t>
        <a:bodyPr/>
        <a:lstStyle/>
        <a:p>
          <a:r>
            <a:rPr lang="es-ES" sz="1600" dirty="0" smtClean="0"/>
            <a:t>37 </a:t>
          </a:r>
          <a:r>
            <a:rPr lang="es-ES" sz="1600" dirty="0" err="1" smtClean="0"/>
            <a:t>Institutions</a:t>
          </a:r>
          <a:endParaRPr lang="es-ES" sz="1600" dirty="0" smtClean="0"/>
        </a:p>
      </dgm:t>
    </dgm:pt>
    <dgm:pt modelId="{268CA3CB-EC8D-124A-AE3B-2541DECFA8EE}" type="parTrans" cxnId="{5F4F5F11-F6C4-A749-B150-1300288595AD}">
      <dgm:prSet/>
      <dgm:spPr/>
      <dgm:t>
        <a:bodyPr/>
        <a:lstStyle/>
        <a:p>
          <a:endParaRPr lang="es-ES" sz="1600"/>
        </a:p>
      </dgm:t>
    </dgm:pt>
    <dgm:pt modelId="{54FCF795-2F9D-6B4C-B94D-398BAEDB78AC}" type="sibTrans" cxnId="{5F4F5F11-F6C4-A749-B150-1300288595AD}">
      <dgm:prSet/>
      <dgm:spPr/>
      <dgm:t>
        <a:bodyPr/>
        <a:lstStyle/>
        <a:p>
          <a:endParaRPr lang="es-ES" sz="1600"/>
        </a:p>
      </dgm:t>
    </dgm:pt>
    <dgm:pt modelId="{611F24E6-386A-124B-8B58-2951ECF296DD}">
      <dgm:prSet phldrT="[Texto]" custT="1"/>
      <dgm:spPr/>
      <dgm:t>
        <a:bodyPr/>
        <a:lstStyle/>
        <a:p>
          <a:r>
            <a:rPr lang="es-ES" sz="1600" dirty="0" err="1" smtClean="0"/>
            <a:t>Zantel</a:t>
          </a:r>
          <a:endParaRPr lang="es-ES" sz="1600" dirty="0"/>
        </a:p>
      </dgm:t>
    </dgm:pt>
    <dgm:pt modelId="{7AE48386-22B2-454C-9D50-301AA821A766}" type="parTrans" cxnId="{B811CD5F-05EA-0B45-B4FC-3E9E1D733D14}">
      <dgm:prSet/>
      <dgm:spPr/>
      <dgm:t>
        <a:bodyPr/>
        <a:lstStyle/>
        <a:p>
          <a:endParaRPr lang="es-ES" sz="1600"/>
        </a:p>
      </dgm:t>
    </dgm:pt>
    <dgm:pt modelId="{FB093E85-0D72-4D4E-B5D4-AE15D59CC89B}" type="sibTrans" cxnId="{B811CD5F-05EA-0B45-B4FC-3E9E1D733D14}">
      <dgm:prSet/>
      <dgm:spPr/>
      <dgm:t>
        <a:bodyPr/>
        <a:lstStyle/>
        <a:p>
          <a:endParaRPr lang="es-ES" sz="1600"/>
        </a:p>
      </dgm:t>
    </dgm:pt>
    <dgm:pt modelId="{515F1015-9F6D-CD45-A03A-4659DA63DC11}">
      <dgm:prSet phldrT="[Texto]" custT="1"/>
      <dgm:spPr/>
      <dgm:t>
        <a:bodyPr/>
        <a:lstStyle/>
        <a:p>
          <a:r>
            <a:rPr lang="es-ES" sz="1600" dirty="0" smtClean="0"/>
            <a:t> </a:t>
          </a:r>
          <a:r>
            <a:rPr lang="es-ES" sz="1600" dirty="0" err="1" smtClean="0"/>
            <a:t>MFIs</a:t>
          </a:r>
          <a:endParaRPr lang="es-ES" sz="1600" dirty="0"/>
        </a:p>
      </dgm:t>
    </dgm:pt>
    <dgm:pt modelId="{63A9DC8B-49F6-514E-BDC1-160A1A418DB6}" type="parTrans" cxnId="{D2087D1C-2061-ED48-B9A6-ACB24CB6C845}">
      <dgm:prSet/>
      <dgm:spPr/>
      <dgm:t>
        <a:bodyPr/>
        <a:lstStyle/>
        <a:p>
          <a:endParaRPr lang="es-ES" sz="1600"/>
        </a:p>
      </dgm:t>
    </dgm:pt>
    <dgm:pt modelId="{16F7F83F-1A4D-7E47-AE4B-37127FEEAAC2}" type="sibTrans" cxnId="{D2087D1C-2061-ED48-B9A6-ACB24CB6C845}">
      <dgm:prSet/>
      <dgm:spPr/>
      <dgm:t>
        <a:bodyPr/>
        <a:lstStyle/>
        <a:p>
          <a:endParaRPr lang="es-ES" sz="1600"/>
        </a:p>
      </dgm:t>
    </dgm:pt>
    <dgm:pt modelId="{7F4838C4-5C14-1E4E-B088-3A97F35FBF9A}">
      <dgm:prSet phldrT="[Texto]" custT="1"/>
      <dgm:spPr/>
      <dgm:t>
        <a:bodyPr/>
        <a:lstStyle/>
        <a:p>
          <a:r>
            <a:rPr lang="es-ES" sz="1600" dirty="0" err="1" smtClean="0"/>
            <a:t>Airtel</a:t>
          </a:r>
          <a:r>
            <a:rPr lang="es-ES" sz="1600" dirty="0" smtClean="0"/>
            <a:t> (</a:t>
          </a:r>
          <a:r>
            <a:rPr lang="es-ES" sz="1600" dirty="0" err="1" smtClean="0"/>
            <a:t>Zain</a:t>
          </a:r>
          <a:r>
            <a:rPr lang="es-ES" sz="1600" dirty="0" smtClean="0"/>
            <a:t>)</a:t>
          </a:r>
          <a:endParaRPr lang="es-ES" sz="1600" dirty="0"/>
        </a:p>
      </dgm:t>
    </dgm:pt>
    <dgm:pt modelId="{3BA38FEE-2727-DB47-8138-E72B26708ED4}" type="parTrans" cxnId="{F2F77888-AC37-C140-B575-A1A92D2035E7}">
      <dgm:prSet/>
      <dgm:spPr/>
      <dgm:t>
        <a:bodyPr/>
        <a:lstStyle/>
        <a:p>
          <a:endParaRPr lang="es-ES" sz="1600"/>
        </a:p>
      </dgm:t>
    </dgm:pt>
    <dgm:pt modelId="{226B4ED2-7D28-1C4B-B9C7-57DCA4D5ED82}" type="sibTrans" cxnId="{F2F77888-AC37-C140-B575-A1A92D2035E7}">
      <dgm:prSet/>
      <dgm:spPr/>
      <dgm:t>
        <a:bodyPr/>
        <a:lstStyle/>
        <a:p>
          <a:endParaRPr lang="es-ES" sz="1600"/>
        </a:p>
      </dgm:t>
    </dgm:pt>
    <dgm:pt modelId="{B00B67B0-3C8B-444D-8144-FC34382BD15B}">
      <dgm:prSet phldrT="[Texto]" custT="1"/>
      <dgm:spPr/>
      <dgm:t>
        <a:bodyPr/>
        <a:lstStyle/>
        <a:p>
          <a:r>
            <a:rPr lang="es-ES" sz="1600" dirty="0" err="1" smtClean="0"/>
            <a:t>Vodacom</a:t>
          </a:r>
          <a:endParaRPr lang="es-ES" sz="1600" dirty="0"/>
        </a:p>
      </dgm:t>
    </dgm:pt>
    <dgm:pt modelId="{B0EBF21A-CCCB-9847-8DA2-200E8510A00D}" type="parTrans" cxnId="{9E53F5D3-1A3B-504C-B78E-EE84E37502B0}">
      <dgm:prSet/>
      <dgm:spPr/>
      <dgm:t>
        <a:bodyPr/>
        <a:lstStyle/>
        <a:p>
          <a:endParaRPr lang="es-ES" sz="1600"/>
        </a:p>
      </dgm:t>
    </dgm:pt>
    <dgm:pt modelId="{B7A0A4F8-89EB-8947-B234-3BE21632CBCE}" type="sibTrans" cxnId="{9E53F5D3-1A3B-504C-B78E-EE84E37502B0}">
      <dgm:prSet/>
      <dgm:spPr/>
      <dgm:t>
        <a:bodyPr/>
        <a:lstStyle/>
        <a:p>
          <a:endParaRPr lang="es-ES" sz="1600"/>
        </a:p>
      </dgm:t>
    </dgm:pt>
    <dgm:pt modelId="{2705481F-07EC-AD42-B43C-1577430A4B98}">
      <dgm:prSet phldrT="[Texto]" custT="1"/>
      <dgm:spPr/>
      <dgm:t>
        <a:bodyPr/>
        <a:lstStyle/>
        <a:p>
          <a:r>
            <a:rPr lang="es-ES" sz="1600" dirty="0" err="1" smtClean="0"/>
            <a:t>Our</a:t>
          </a:r>
          <a:r>
            <a:rPr lang="es-ES" sz="1600" dirty="0" smtClean="0"/>
            <a:t> </a:t>
          </a:r>
          <a:r>
            <a:rPr lang="es-ES" sz="1600" dirty="0" err="1" smtClean="0"/>
            <a:t>population</a:t>
          </a:r>
          <a:r>
            <a:rPr lang="es-ES" sz="1600" dirty="0" smtClean="0"/>
            <a:t>:</a:t>
          </a:r>
          <a:endParaRPr lang="es-ES" sz="1600" dirty="0"/>
        </a:p>
      </dgm:t>
    </dgm:pt>
    <dgm:pt modelId="{276F7141-86CC-C247-B11D-25F5EDD1FC6B}" type="sibTrans" cxnId="{49C4164B-8033-1840-860D-1FEEC258CD63}">
      <dgm:prSet/>
      <dgm:spPr/>
      <dgm:t>
        <a:bodyPr/>
        <a:lstStyle/>
        <a:p>
          <a:endParaRPr lang="es-ES" sz="1600"/>
        </a:p>
      </dgm:t>
    </dgm:pt>
    <dgm:pt modelId="{A1FC8B78-F334-A343-A9DC-E7B8147E09BD}" type="parTrans" cxnId="{49C4164B-8033-1840-860D-1FEEC258CD63}">
      <dgm:prSet/>
      <dgm:spPr/>
      <dgm:t>
        <a:bodyPr/>
        <a:lstStyle/>
        <a:p>
          <a:endParaRPr lang="es-ES" sz="1600"/>
        </a:p>
      </dgm:t>
    </dgm:pt>
    <dgm:pt modelId="{5F460911-6CF3-F046-899F-B6BDE2694FBF}">
      <dgm:prSet phldrT="[Texto]" custT="1"/>
      <dgm:spPr/>
      <dgm:t>
        <a:bodyPr/>
        <a:lstStyle/>
        <a:p>
          <a:r>
            <a:rPr lang="es-ES" sz="1600" dirty="0" err="1" smtClean="0"/>
            <a:t>MFIs</a:t>
          </a:r>
          <a:r>
            <a:rPr lang="es-ES" sz="1600" dirty="0" smtClean="0"/>
            <a:t> </a:t>
          </a:r>
          <a:r>
            <a:rPr lang="es-ES" sz="1600" dirty="0" err="1" smtClean="0"/>
            <a:t>Tigo</a:t>
          </a:r>
          <a:r>
            <a:rPr lang="es-ES" sz="1600" dirty="0" smtClean="0"/>
            <a:t> </a:t>
          </a:r>
          <a:r>
            <a:rPr lang="es-ES" sz="1600" dirty="0" err="1" smtClean="0"/>
            <a:t>clients</a:t>
          </a:r>
          <a:endParaRPr lang="es-ES" sz="1600" dirty="0"/>
        </a:p>
      </dgm:t>
    </dgm:pt>
    <dgm:pt modelId="{6C3D2227-2377-4A43-937A-D228681CC4DA}" type="parTrans" cxnId="{BEF27932-B373-E14F-BC4D-F54212621A85}">
      <dgm:prSet/>
      <dgm:spPr/>
      <dgm:t>
        <a:bodyPr/>
        <a:lstStyle/>
        <a:p>
          <a:endParaRPr lang="es-ES" sz="1600"/>
        </a:p>
      </dgm:t>
    </dgm:pt>
    <dgm:pt modelId="{31A86FF0-6F3E-FC44-A19E-F17225262B99}" type="sibTrans" cxnId="{BEF27932-B373-E14F-BC4D-F54212621A85}">
      <dgm:prSet/>
      <dgm:spPr/>
      <dgm:t>
        <a:bodyPr/>
        <a:lstStyle/>
        <a:p>
          <a:endParaRPr lang="es-ES" sz="1600"/>
        </a:p>
      </dgm:t>
    </dgm:pt>
    <dgm:pt modelId="{10AF47E3-745B-F24D-A804-BE310117C224}">
      <dgm:prSet phldrT="[Texto]" custT="1"/>
      <dgm:spPr/>
      <dgm:t>
        <a:bodyPr/>
        <a:lstStyle/>
        <a:p>
          <a:r>
            <a:rPr lang="es-ES" sz="1600" smtClean="0"/>
            <a:t>4 MNOs</a:t>
          </a:r>
          <a:endParaRPr lang="es-ES" sz="1600" dirty="0"/>
        </a:p>
      </dgm:t>
    </dgm:pt>
    <dgm:pt modelId="{27E4C3C5-4B3B-1F4F-89A5-14C3A05712F4}" type="sibTrans" cxnId="{FC97DEB3-9C28-4644-83E2-2A1AF9F39F2D}">
      <dgm:prSet/>
      <dgm:spPr/>
      <dgm:t>
        <a:bodyPr/>
        <a:lstStyle/>
        <a:p>
          <a:endParaRPr lang="es-ES" sz="1600"/>
        </a:p>
      </dgm:t>
    </dgm:pt>
    <dgm:pt modelId="{9AA1B45B-E9EB-B148-BE30-E09ED838E50F}" type="parTrans" cxnId="{FC97DEB3-9C28-4644-83E2-2A1AF9F39F2D}">
      <dgm:prSet/>
      <dgm:spPr/>
      <dgm:t>
        <a:bodyPr/>
        <a:lstStyle/>
        <a:p>
          <a:endParaRPr lang="es-ES" sz="1600"/>
        </a:p>
      </dgm:t>
    </dgm:pt>
    <dgm:pt modelId="{EB801236-B335-446C-BBDF-17AB57885D9D}">
      <dgm:prSet phldrT="[Texto]" custT="1"/>
      <dgm:spPr/>
      <dgm:t>
        <a:bodyPr/>
        <a:lstStyle/>
        <a:p>
          <a:r>
            <a:rPr lang="es-ES" sz="1600" dirty="0" err="1" smtClean="0"/>
            <a:t>Our</a:t>
          </a:r>
          <a:r>
            <a:rPr lang="es-ES" sz="1600" dirty="0" smtClean="0"/>
            <a:t> </a:t>
          </a:r>
          <a:r>
            <a:rPr lang="es-ES" sz="1600" dirty="0" err="1" smtClean="0"/>
            <a:t>sample</a:t>
          </a:r>
          <a:r>
            <a:rPr lang="es-ES" sz="1600" dirty="0" smtClean="0"/>
            <a:t>:</a:t>
          </a:r>
          <a:endParaRPr lang="es-ES" sz="1600" dirty="0"/>
        </a:p>
      </dgm:t>
    </dgm:pt>
    <dgm:pt modelId="{1EED649B-E955-4654-B7CD-845EEF4D9A9B}" type="parTrans" cxnId="{65F593E4-A1F7-4694-AAF8-817DE91E96D1}">
      <dgm:prSet/>
      <dgm:spPr/>
      <dgm:t>
        <a:bodyPr/>
        <a:lstStyle/>
        <a:p>
          <a:endParaRPr lang="en-US" sz="1600"/>
        </a:p>
      </dgm:t>
    </dgm:pt>
    <dgm:pt modelId="{1AD7B30F-1C5E-4497-B59C-379BC1B71847}" type="sibTrans" cxnId="{65F593E4-A1F7-4694-AAF8-817DE91E96D1}">
      <dgm:prSet/>
      <dgm:spPr/>
      <dgm:t>
        <a:bodyPr/>
        <a:lstStyle/>
        <a:p>
          <a:endParaRPr lang="en-US" sz="1600"/>
        </a:p>
      </dgm:t>
    </dgm:pt>
    <dgm:pt modelId="{F5252C04-EC6B-5943-B08B-93020301FCEE}" type="pres">
      <dgm:prSet presAssocID="{21EFE37F-0B0C-1645-8667-5459B957A1B5}" presName="mainComposite" presStyleCnt="0">
        <dgm:presLayoutVars>
          <dgm:chPref val="1"/>
          <dgm:dir/>
          <dgm:animOne val="branch"/>
          <dgm:animLvl val="lvl"/>
          <dgm:resizeHandles val="exact"/>
        </dgm:presLayoutVars>
      </dgm:prSet>
      <dgm:spPr/>
      <dgm:t>
        <a:bodyPr/>
        <a:lstStyle/>
        <a:p>
          <a:endParaRPr lang="es-ES"/>
        </a:p>
      </dgm:t>
    </dgm:pt>
    <dgm:pt modelId="{18E91B61-40AF-9A41-AA0C-2D9361B2A7FE}" type="pres">
      <dgm:prSet presAssocID="{21EFE37F-0B0C-1645-8667-5459B957A1B5}" presName="hierFlow" presStyleCnt="0"/>
      <dgm:spPr/>
    </dgm:pt>
    <dgm:pt modelId="{E14F680E-DE1A-754E-AB18-71B29EB044AB}" type="pres">
      <dgm:prSet presAssocID="{21EFE37F-0B0C-1645-8667-5459B957A1B5}" presName="firstBuf" presStyleCnt="0"/>
      <dgm:spPr/>
    </dgm:pt>
    <dgm:pt modelId="{B8EE3F9D-F7F1-FC47-9A14-3FBB866364A6}" type="pres">
      <dgm:prSet presAssocID="{21EFE37F-0B0C-1645-8667-5459B957A1B5}" presName="hierChild1" presStyleCnt="0">
        <dgm:presLayoutVars>
          <dgm:chPref val="1"/>
          <dgm:animOne val="branch"/>
          <dgm:animLvl val="lvl"/>
        </dgm:presLayoutVars>
      </dgm:prSet>
      <dgm:spPr/>
    </dgm:pt>
    <dgm:pt modelId="{AC009AAC-42D6-9F4D-A7DE-C7FBF673D146}" type="pres">
      <dgm:prSet presAssocID="{B6698F7F-3D02-CC4D-88E5-B1985B6EEE49}" presName="Name14" presStyleCnt="0"/>
      <dgm:spPr/>
    </dgm:pt>
    <dgm:pt modelId="{3F0256AA-1755-E845-B738-1D5C4A230DAA}" type="pres">
      <dgm:prSet presAssocID="{B6698F7F-3D02-CC4D-88E5-B1985B6EEE49}" presName="level1Shape" presStyleLbl="node0" presStyleIdx="0" presStyleCnt="1" custScaleX="124224">
        <dgm:presLayoutVars>
          <dgm:chPref val="3"/>
        </dgm:presLayoutVars>
      </dgm:prSet>
      <dgm:spPr/>
      <dgm:t>
        <a:bodyPr/>
        <a:lstStyle/>
        <a:p>
          <a:endParaRPr lang="es-ES"/>
        </a:p>
      </dgm:t>
    </dgm:pt>
    <dgm:pt modelId="{3B478E9C-F8D9-6E46-BFC7-E86301090B14}" type="pres">
      <dgm:prSet presAssocID="{B6698F7F-3D02-CC4D-88E5-B1985B6EEE49}" presName="hierChild2" presStyleCnt="0"/>
      <dgm:spPr/>
    </dgm:pt>
    <dgm:pt modelId="{E8B5F9EA-2C6B-B242-A0A0-8E236DA709C2}" type="pres">
      <dgm:prSet presAssocID="{DE0238B1-FA99-D04C-8E97-BC42CFA8A9C8}" presName="Name19" presStyleLbl="parChTrans1D2" presStyleIdx="0" presStyleCnt="4"/>
      <dgm:spPr/>
      <dgm:t>
        <a:bodyPr/>
        <a:lstStyle/>
        <a:p>
          <a:endParaRPr lang="es-ES"/>
        </a:p>
      </dgm:t>
    </dgm:pt>
    <dgm:pt modelId="{3301F8F8-5EE3-E34B-97DD-D3D8F789562A}" type="pres">
      <dgm:prSet presAssocID="{7C884E9A-F3E2-9145-B52B-E73ECED44431}" presName="Name21" presStyleCnt="0"/>
      <dgm:spPr/>
    </dgm:pt>
    <dgm:pt modelId="{92E22805-AD02-AE41-ADB6-2D436962C278}" type="pres">
      <dgm:prSet presAssocID="{7C884E9A-F3E2-9145-B52B-E73ECED44431}" presName="level2Shape" presStyleLbl="node2" presStyleIdx="0" presStyleCnt="4"/>
      <dgm:spPr/>
      <dgm:t>
        <a:bodyPr/>
        <a:lstStyle/>
        <a:p>
          <a:endParaRPr lang="es-ES"/>
        </a:p>
      </dgm:t>
    </dgm:pt>
    <dgm:pt modelId="{D2409125-1F4B-5C43-A2D8-800E9769C94E}" type="pres">
      <dgm:prSet presAssocID="{7C884E9A-F3E2-9145-B52B-E73ECED44431}" presName="hierChild3" presStyleCnt="0"/>
      <dgm:spPr/>
    </dgm:pt>
    <dgm:pt modelId="{65837933-F0C3-2E44-A7F9-98FA4548DFCE}" type="pres">
      <dgm:prSet presAssocID="{6C3D2227-2377-4A43-937A-D228681CC4DA}" presName="Name19" presStyleLbl="parChTrans1D3" presStyleIdx="0" presStyleCnt="1"/>
      <dgm:spPr/>
      <dgm:t>
        <a:bodyPr/>
        <a:lstStyle/>
        <a:p>
          <a:endParaRPr lang="es-ES"/>
        </a:p>
      </dgm:t>
    </dgm:pt>
    <dgm:pt modelId="{D4CA2931-5FA4-F247-BEED-2200663535FF}" type="pres">
      <dgm:prSet presAssocID="{5F460911-6CF3-F046-899F-B6BDE2694FBF}" presName="Name21" presStyleCnt="0"/>
      <dgm:spPr/>
    </dgm:pt>
    <dgm:pt modelId="{8A15C72B-E140-C848-A791-0A9F63DCDD6B}" type="pres">
      <dgm:prSet presAssocID="{5F460911-6CF3-F046-899F-B6BDE2694FBF}" presName="level2Shape" presStyleLbl="node3" presStyleIdx="0" presStyleCnt="1" custScaleX="198456"/>
      <dgm:spPr/>
      <dgm:t>
        <a:bodyPr/>
        <a:lstStyle/>
        <a:p>
          <a:endParaRPr lang="es-ES"/>
        </a:p>
      </dgm:t>
    </dgm:pt>
    <dgm:pt modelId="{6A136227-EE3C-B846-9768-E11D309F6D4D}" type="pres">
      <dgm:prSet presAssocID="{5F460911-6CF3-F046-899F-B6BDE2694FBF}" presName="hierChild3" presStyleCnt="0"/>
      <dgm:spPr/>
    </dgm:pt>
    <dgm:pt modelId="{545CABA0-76B4-7D43-8BE5-2B19D5CFCEA0}" type="pres">
      <dgm:prSet presAssocID="{268CA3CB-EC8D-124A-AE3B-2541DECFA8EE}" presName="Name19" presStyleLbl="parChTrans1D4" presStyleIdx="0" presStyleCnt="1"/>
      <dgm:spPr/>
      <dgm:t>
        <a:bodyPr/>
        <a:lstStyle/>
        <a:p>
          <a:endParaRPr lang="es-ES"/>
        </a:p>
      </dgm:t>
    </dgm:pt>
    <dgm:pt modelId="{475245E3-CE75-F543-A9CE-65FED5A2B0E2}" type="pres">
      <dgm:prSet presAssocID="{CA5B1410-9962-BD45-8C39-5F13248DE41C}" presName="Name21" presStyleCnt="0"/>
      <dgm:spPr/>
    </dgm:pt>
    <dgm:pt modelId="{60F33C34-3D58-354C-8E75-D1E6F3372693}" type="pres">
      <dgm:prSet presAssocID="{CA5B1410-9962-BD45-8C39-5F13248DE41C}" presName="level2Shape" presStyleLbl="node4" presStyleIdx="0" presStyleCnt="1" custScaleX="196000"/>
      <dgm:spPr/>
      <dgm:t>
        <a:bodyPr/>
        <a:lstStyle/>
        <a:p>
          <a:endParaRPr lang="es-ES"/>
        </a:p>
      </dgm:t>
    </dgm:pt>
    <dgm:pt modelId="{2F69C01F-9892-164C-89F0-D9E9E72A62FE}" type="pres">
      <dgm:prSet presAssocID="{CA5B1410-9962-BD45-8C39-5F13248DE41C}" presName="hierChild3" presStyleCnt="0"/>
      <dgm:spPr/>
    </dgm:pt>
    <dgm:pt modelId="{A60B1C61-FA7B-504D-B4C1-5AB3608B17D7}" type="pres">
      <dgm:prSet presAssocID="{7AE48386-22B2-454C-9D50-301AA821A766}" presName="Name19" presStyleLbl="parChTrans1D2" presStyleIdx="1" presStyleCnt="4"/>
      <dgm:spPr/>
      <dgm:t>
        <a:bodyPr/>
        <a:lstStyle/>
        <a:p>
          <a:endParaRPr lang="es-ES"/>
        </a:p>
      </dgm:t>
    </dgm:pt>
    <dgm:pt modelId="{89FDDA3E-460E-CA44-B98C-1A567D4F7A66}" type="pres">
      <dgm:prSet presAssocID="{611F24E6-386A-124B-8B58-2951ECF296DD}" presName="Name21" presStyleCnt="0"/>
      <dgm:spPr/>
    </dgm:pt>
    <dgm:pt modelId="{D4783D1B-379B-064C-91F8-0B2644283C3B}" type="pres">
      <dgm:prSet presAssocID="{611F24E6-386A-124B-8B58-2951ECF296DD}" presName="level2Shape" presStyleLbl="node2" presStyleIdx="1" presStyleCnt="4"/>
      <dgm:spPr/>
      <dgm:t>
        <a:bodyPr/>
        <a:lstStyle/>
        <a:p>
          <a:endParaRPr lang="es-ES"/>
        </a:p>
      </dgm:t>
    </dgm:pt>
    <dgm:pt modelId="{9C69554D-A316-BB40-9271-6D19771DF086}" type="pres">
      <dgm:prSet presAssocID="{611F24E6-386A-124B-8B58-2951ECF296DD}" presName="hierChild3" presStyleCnt="0"/>
      <dgm:spPr/>
    </dgm:pt>
    <dgm:pt modelId="{7527960F-7EAF-6543-A619-0977FA42DFF5}" type="pres">
      <dgm:prSet presAssocID="{3BA38FEE-2727-DB47-8138-E72B26708ED4}" presName="Name19" presStyleLbl="parChTrans1D2" presStyleIdx="2" presStyleCnt="4"/>
      <dgm:spPr/>
      <dgm:t>
        <a:bodyPr/>
        <a:lstStyle/>
        <a:p>
          <a:endParaRPr lang="es-ES"/>
        </a:p>
      </dgm:t>
    </dgm:pt>
    <dgm:pt modelId="{48A4E271-2ABE-364A-B88A-9B4022C57382}" type="pres">
      <dgm:prSet presAssocID="{7F4838C4-5C14-1E4E-B088-3A97F35FBF9A}" presName="Name21" presStyleCnt="0"/>
      <dgm:spPr/>
    </dgm:pt>
    <dgm:pt modelId="{3384F402-246D-7D4E-90D9-8664442FA0E9}" type="pres">
      <dgm:prSet presAssocID="{7F4838C4-5C14-1E4E-B088-3A97F35FBF9A}" presName="level2Shape" presStyleLbl="node2" presStyleIdx="2" presStyleCnt="4"/>
      <dgm:spPr/>
      <dgm:t>
        <a:bodyPr/>
        <a:lstStyle/>
        <a:p>
          <a:endParaRPr lang="es-ES"/>
        </a:p>
      </dgm:t>
    </dgm:pt>
    <dgm:pt modelId="{1F4F0494-052F-7040-A46F-DC483E1D4ED5}" type="pres">
      <dgm:prSet presAssocID="{7F4838C4-5C14-1E4E-B088-3A97F35FBF9A}" presName="hierChild3" presStyleCnt="0"/>
      <dgm:spPr/>
    </dgm:pt>
    <dgm:pt modelId="{D49B930B-EE3F-9E47-B457-276A9E1DB593}" type="pres">
      <dgm:prSet presAssocID="{B0EBF21A-CCCB-9847-8DA2-200E8510A00D}" presName="Name19" presStyleLbl="parChTrans1D2" presStyleIdx="3" presStyleCnt="4"/>
      <dgm:spPr/>
      <dgm:t>
        <a:bodyPr/>
        <a:lstStyle/>
        <a:p>
          <a:endParaRPr lang="es-ES"/>
        </a:p>
      </dgm:t>
    </dgm:pt>
    <dgm:pt modelId="{00371FD2-6C7E-5C42-A016-85BC7064B7FD}" type="pres">
      <dgm:prSet presAssocID="{B00B67B0-3C8B-444D-8144-FC34382BD15B}" presName="Name21" presStyleCnt="0"/>
      <dgm:spPr/>
    </dgm:pt>
    <dgm:pt modelId="{F178D73A-BC9B-B045-BDCB-B02E96AC7D11}" type="pres">
      <dgm:prSet presAssocID="{B00B67B0-3C8B-444D-8144-FC34382BD15B}" presName="level2Shape" presStyleLbl="node2" presStyleIdx="3" presStyleCnt="4" custScaleX="142676"/>
      <dgm:spPr/>
      <dgm:t>
        <a:bodyPr/>
        <a:lstStyle/>
        <a:p>
          <a:endParaRPr lang="es-ES"/>
        </a:p>
      </dgm:t>
    </dgm:pt>
    <dgm:pt modelId="{E484B10B-9901-2945-823C-A414D63DE888}" type="pres">
      <dgm:prSet presAssocID="{B00B67B0-3C8B-444D-8144-FC34382BD15B}" presName="hierChild3" presStyleCnt="0"/>
      <dgm:spPr/>
    </dgm:pt>
    <dgm:pt modelId="{48DE3661-D649-C440-A985-3548F6A95AFF}" type="pres">
      <dgm:prSet presAssocID="{21EFE37F-0B0C-1645-8667-5459B957A1B5}" presName="bgShapesFlow" presStyleCnt="0"/>
      <dgm:spPr/>
    </dgm:pt>
    <dgm:pt modelId="{3874914B-930A-B04F-B261-1B643BDC4F4D}" type="pres">
      <dgm:prSet presAssocID="{515F1015-9F6D-CD45-A03A-4659DA63DC11}" presName="rectComp" presStyleCnt="0"/>
      <dgm:spPr/>
    </dgm:pt>
    <dgm:pt modelId="{83240EA8-8C5C-CB4E-AB7C-3A7D6A7D87D8}" type="pres">
      <dgm:prSet presAssocID="{515F1015-9F6D-CD45-A03A-4659DA63DC11}" presName="bgRect" presStyleLbl="bgShp" presStyleIdx="0" presStyleCnt="4" custLinFactNeighborY="2026"/>
      <dgm:spPr/>
      <dgm:t>
        <a:bodyPr/>
        <a:lstStyle/>
        <a:p>
          <a:endParaRPr lang="es-ES"/>
        </a:p>
      </dgm:t>
    </dgm:pt>
    <dgm:pt modelId="{66E9E336-BA5F-8946-9C64-D4D6994FC343}" type="pres">
      <dgm:prSet presAssocID="{515F1015-9F6D-CD45-A03A-4659DA63DC11}" presName="bgRectTx" presStyleLbl="bgShp" presStyleIdx="0" presStyleCnt="4">
        <dgm:presLayoutVars>
          <dgm:bulletEnabled val="1"/>
        </dgm:presLayoutVars>
      </dgm:prSet>
      <dgm:spPr/>
      <dgm:t>
        <a:bodyPr/>
        <a:lstStyle/>
        <a:p>
          <a:endParaRPr lang="es-ES"/>
        </a:p>
      </dgm:t>
    </dgm:pt>
    <dgm:pt modelId="{228D1C49-CCB0-0A42-A0B0-3641054EA6BE}" type="pres">
      <dgm:prSet presAssocID="{515F1015-9F6D-CD45-A03A-4659DA63DC11}" presName="spComp" presStyleCnt="0"/>
      <dgm:spPr/>
    </dgm:pt>
    <dgm:pt modelId="{83BA7736-B893-5F44-A5D6-FD2D906B288E}" type="pres">
      <dgm:prSet presAssocID="{515F1015-9F6D-CD45-A03A-4659DA63DC11}" presName="vSp" presStyleCnt="0"/>
      <dgm:spPr/>
    </dgm:pt>
    <dgm:pt modelId="{7BC92F1E-F1E9-1041-BEC9-EEECD0CE9C6E}" type="pres">
      <dgm:prSet presAssocID="{10AF47E3-745B-F24D-A804-BE310117C224}" presName="rectComp" presStyleCnt="0"/>
      <dgm:spPr/>
    </dgm:pt>
    <dgm:pt modelId="{7C81F8C8-CF42-F64C-AA6D-7C4D257602FE}" type="pres">
      <dgm:prSet presAssocID="{10AF47E3-745B-F24D-A804-BE310117C224}" presName="bgRect" presStyleLbl="bgShp" presStyleIdx="1" presStyleCnt="4"/>
      <dgm:spPr/>
      <dgm:t>
        <a:bodyPr/>
        <a:lstStyle/>
        <a:p>
          <a:endParaRPr lang="es-ES"/>
        </a:p>
      </dgm:t>
    </dgm:pt>
    <dgm:pt modelId="{967BE92A-703A-794C-8E51-8563F0F8D77F}" type="pres">
      <dgm:prSet presAssocID="{10AF47E3-745B-F24D-A804-BE310117C224}" presName="bgRectTx" presStyleLbl="bgShp" presStyleIdx="1" presStyleCnt="4">
        <dgm:presLayoutVars>
          <dgm:bulletEnabled val="1"/>
        </dgm:presLayoutVars>
      </dgm:prSet>
      <dgm:spPr/>
      <dgm:t>
        <a:bodyPr/>
        <a:lstStyle/>
        <a:p>
          <a:endParaRPr lang="es-ES"/>
        </a:p>
      </dgm:t>
    </dgm:pt>
    <dgm:pt modelId="{DAB4059C-55A0-B849-8EFE-AC33B861A421}" type="pres">
      <dgm:prSet presAssocID="{10AF47E3-745B-F24D-A804-BE310117C224}" presName="spComp" presStyleCnt="0"/>
      <dgm:spPr/>
    </dgm:pt>
    <dgm:pt modelId="{39B142F2-2AD9-8445-99AC-58C3C464D70F}" type="pres">
      <dgm:prSet presAssocID="{10AF47E3-745B-F24D-A804-BE310117C224}" presName="vSp" presStyleCnt="0"/>
      <dgm:spPr/>
    </dgm:pt>
    <dgm:pt modelId="{5A31D705-B46D-7145-AE15-6B2349E81008}" type="pres">
      <dgm:prSet presAssocID="{2705481F-07EC-AD42-B43C-1577430A4B98}" presName="rectComp" presStyleCnt="0"/>
      <dgm:spPr/>
    </dgm:pt>
    <dgm:pt modelId="{3843EE50-5A50-C740-9C1A-DF633E70B6C2}" type="pres">
      <dgm:prSet presAssocID="{2705481F-07EC-AD42-B43C-1577430A4B98}" presName="bgRect" presStyleLbl="bgShp" presStyleIdx="2" presStyleCnt="4" custScaleY="85871"/>
      <dgm:spPr/>
      <dgm:t>
        <a:bodyPr/>
        <a:lstStyle/>
        <a:p>
          <a:endParaRPr lang="es-ES"/>
        </a:p>
      </dgm:t>
    </dgm:pt>
    <dgm:pt modelId="{3918A1FB-1ABA-344D-BB4E-012955EC07A0}" type="pres">
      <dgm:prSet presAssocID="{2705481F-07EC-AD42-B43C-1577430A4B98}" presName="bgRectTx" presStyleLbl="bgShp" presStyleIdx="2" presStyleCnt="4">
        <dgm:presLayoutVars>
          <dgm:bulletEnabled val="1"/>
        </dgm:presLayoutVars>
      </dgm:prSet>
      <dgm:spPr/>
      <dgm:t>
        <a:bodyPr/>
        <a:lstStyle/>
        <a:p>
          <a:endParaRPr lang="es-ES"/>
        </a:p>
      </dgm:t>
    </dgm:pt>
    <dgm:pt modelId="{68B2B02C-184B-7649-9CEA-730F64EC5771}" type="pres">
      <dgm:prSet presAssocID="{2705481F-07EC-AD42-B43C-1577430A4B98}" presName="spComp" presStyleCnt="0"/>
      <dgm:spPr/>
    </dgm:pt>
    <dgm:pt modelId="{3554998C-3C46-C64E-8D58-FFEBC778A197}" type="pres">
      <dgm:prSet presAssocID="{2705481F-07EC-AD42-B43C-1577430A4B98}" presName="vSp" presStyleCnt="0"/>
      <dgm:spPr/>
    </dgm:pt>
    <dgm:pt modelId="{7B086C61-EB6E-4606-AF3A-B955488B6CBE}" type="pres">
      <dgm:prSet presAssocID="{EB801236-B335-446C-BBDF-17AB57885D9D}" presName="rectComp" presStyleCnt="0"/>
      <dgm:spPr/>
    </dgm:pt>
    <dgm:pt modelId="{BDBDCF76-8A15-41F5-B02C-1F4C1C5EEB5D}" type="pres">
      <dgm:prSet presAssocID="{EB801236-B335-446C-BBDF-17AB57885D9D}" presName="bgRect" presStyleLbl="bgShp" presStyleIdx="3" presStyleCnt="4" custScaleY="85871" custLinFactNeighborY="19635"/>
      <dgm:spPr/>
      <dgm:t>
        <a:bodyPr/>
        <a:lstStyle/>
        <a:p>
          <a:endParaRPr lang="en-US"/>
        </a:p>
      </dgm:t>
    </dgm:pt>
    <dgm:pt modelId="{DB5A5BFB-F7AE-4053-BE13-6CCEC67B301F}" type="pres">
      <dgm:prSet presAssocID="{EB801236-B335-446C-BBDF-17AB57885D9D}" presName="bgRectTx" presStyleLbl="bgShp" presStyleIdx="3" presStyleCnt="4">
        <dgm:presLayoutVars>
          <dgm:bulletEnabled val="1"/>
        </dgm:presLayoutVars>
      </dgm:prSet>
      <dgm:spPr/>
      <dgm:t>
        <a:bodyPr/>
        <a:lstStyle/>
        <a:p>
          <a:endParaRPr lang="en-US"/>
        </a:p>
      </dgm:t>
    </dgm:pt>
  </dgm:ptLst>
  <dgm:cxnLst>
    <dgm:cxn modelId="{FC97DEB3-9C28-4644-83E2-2A1AF9F39F2D}" srcId="{21EFE37F-0B0C-1645-8667-5459B957A1B5}" destId="{10AF47E3-745B-F24D-A804-BE310117C224}" srcOrd="2" destOrd="0" parTransId="{9AA1B45B-E9EB-B148-BE30-E09ED838E50F}" sibTransId="{27E4C3C5-4B3B-1F4F-89A5-14C3A05712F4}"/>
    <dgm:cxn modelId="{B220C293-5073-4792-AA3F-F6763A9513A2}" type="presOf" srcId="{EB801236-B335-446C-BBDF-17AB57885D9D}" destId="{BDBDCF76-8A15-41F5-B02C-1F4C1C5EEB5D}" srcOrd="0" destOrd="0" presId="urn:microsoft.com/office/officeart/2005/8/layout/hierarchy6"/>
    <dgm:cxn modelId="{D5A304F9-9169-594D-AD64-4EF3216D2CCD}" type="presOf" srcId="{5F460911-6CF3-F046-899F-B6BDE2694FBF}" destId="{8A15C72B-E140-C848-A791-0A9F63DCDD6B}" srcOrd="0" destOrd="0" presId="urn:microsoft.com/office/officeart/2005/8/layout/hierarchy6"/>
    <dgm:cxn modelId="{5F4F5F11-F6C4-A749-B150-1300288595AD}" srcId="{5F460911-6CF3-F046-899F-B6BDE2694FBF}" destId="{CA5B1410-9962-BD45-8C39-5F13248DE41C}" srcOrd="0" destOrd="0" parTransId="{268CA3CB-EC8D-124A-AE3B-2541DECFA8EE}" sibTransId="{54FCF795-2F9D-6B4C-B94D-398BAEDB78AC}"/>
    <dgm:cxn modelId="{1C453AEA-1B3C-AD47-B7CD-AE83E1CA1CD4}" type="presOf" srcId="{7AE48386-22B2-454C-9D50-301AA821A766}" destId="{A60B1C61-FA7B-504D-B4C1-5AB3608B17D7}" srcOrd="0" destOrd="0" presId="urn:microsoft.com/office/officeart/2005/8/layout/hierarchy6"/>
    <dgm:cxn modelId="{6C782D11-96A6-1D4F-9750-FA90BF8A52B7}" type="presOf" srcId="{7C884E9A-F3E2-9145-B52B-E73ECED44431}" destId="{92E22805-AD02-AE41-ADB6-2D436962C278}" srcOrd="0" destOrd="0" presId="urn:microsoft.com/office/officeart/2005/8/layout/hierarchy6"/>
    <dgm:cxn modelId="{AB42B25F-15E2-C146-B68B-FC6B84A00339}" type="presOf" srcId="{10AF47E3-745B-F24D-A804-BE310117C224}" destId="{7C81F8C8-CF42-F64C-AA6D-7C4D257602FE}" srcOrd="0" destOrd="0" presId="urn:microsoft.com/office/officeart/2005/8/layout/hierarchy6"/>
    <dgm:cxn modelId="{AEA8A18D-3907-6948-A4E0-EAB3FC59745C}" type="presOf" srcId="{6C3D2227-2377-4A43-937A-D228681CC4DA}" destId="{65837933-F0C3-2E44-A7F9-98FA4548DFCE}" srcOrd="0" destOrd="0" presId="urn:microsoft.com/office/officeart/2005/8/layout/hierarchy6"/>
    <dgm:cxn modelId="{F2F77888-AC37-C140-B575-A1A92D2035E7}" srcId="{B6698F7F-3D02-CC4D-88E5-B1985B6EEE49}" destId="{7F4838C4-5C14-1E4E-B088-3A97F35FBF9A}" srcOrd="2" destOrd="0" parTransId="{3BA38FEE-2727-DB47-8138-E72B26708ED4}" sibTransId="{226B4ED2-7D28-1C4B-B9C7-57DCA4D5ED82}"/>
    <dgm:cxn modelId="{59347C88-6B82-E548-8464-BFCC3EC41DCE}" type="presOf" srcId="{B0EBF21A-CCCB-9847-8DA2-200E8510A00D}" destId="{D49B930B-EE3F-9E47-B457-276A9E1DB593}" srcOrd="0" destOrd="0" presId="urn:microsoft.com/office/officeart/2005/8/layout/hierarchy6"/>
    <dgm:cxn modelId="{41FCAF17-01D3-A041-8658-B6B914F2A148}" srcId="{21EFE37F-0B0C-1645-8667-5459B957A1B5}" destId="{B6698F7F-3D02-CC4D-88E5-B1985B6EEE49}" srcOrd="0" destOrd="0" parTransId="{38146714-FD98-CB41-B846-7ED6B0621577}" sibTransId="{CEEB50C5-BBE7-5D42-80AD-7D1B408E4BDF}"/>
    <dgm:cxn modelId="{EB49A6CD-F460-4761-AC5A-B216087EF268}" type="presOf" srcId="{EB801236-B335-446C-BBDF-17AB57885D9D}" destId="{DB5A5BFB-F7AE-4053-BE13-6CCEC67B301F}" srcOrd="1" destOrd="0" presId="urn:microsoft.com/office/officeart/2005/8/layout/hierarchy6"/>
    <dgm:cxn modelId="{C71D509D-C8CC-664C-907A-73880ABE40D6}" type="presOf" srcId="{2705481F-07EC-AD42-B43C-1577430A4B98}" destId="{3918A1FB-1ABA-344D-BB4E-012955EC07A0}" srcOrd="1" destOrd="0" presId="urn:microsoft.com/office/officeart/2005/8/layout/hierarchy6"/>
    <dgm:cxn modelId="{0F94A7DA-733E-3647-99C8-463BBAD69627}" type="presOf" srcId="{2705481F-07EC-AD42-B43C-1577430A4B98}" destId="{3843EE50-5A50-C740-9C1A-DF633E70B6C2}" srcOrd="0" destOrd="0" presId="urn:microsoft.com/office/officeart/2005/8/layout/hierarchy6"/>
    <dgm:cxn modelId="{B811CD5F-05EA-0B45-B4FC-3E9E1D733D14}" srcId="{B6698F7F-3D02-CC4D-88E5-B1985B6EEE49}" destId="{611F24E6-386A-124B-8B58-2951ECF296DD}" srcOrd="1" destOrd="0" parTransId="{7AE48386-22B2-454C-9D50-301AA821A766}" sibTransId="{FB093E85-0D72-4D4E-B5D4-AE15D59CC89B}"/>
    <dgm:cxn modelId="{CE80CD45-A9ED-3843-A9EB-E9D9B4BCFC8C}" type="presOf" srcId="{DE0238B1-FA99-D04C-8E97-BC42CFA8A9C8}" destId="{E8B5F9EA-2C6B-B242-A0A0-8E236DA709C2}" srcOrd="0" destOrd="0" presId="urn:microsoft.com/office/officeart/2005/8/layout/hierarchy6"/>
    <dgm:cxn modelId="{D7489F73-0EB6-0240-9917-0D3F86FA62B0}" type="presOf" srcId="{515F1015-9F6D-CD45-A03A-4659DA63DC11}" destId="{66E9E336-BA5F-8946-9C64-D4D6994FC343}" srcOrd="1" destOrd="0" presId="urn:microsoft.com/office/officeart/2005/8/layout/hierarchy6"/>
    <dgm:cxn modelId="{10C83190-1598-144F-9805-8ADE824BBC49}" type="presOf" srcId="{21EFE37F-0B0C-1645-8667-5459B957A1B5}" destId="{F5252C04-EC6B-5943-B08B-93020301FCEE}" srcOrd="0" destOrd="0" presId="urn:microsoft.com/office/officeart/2005/8/layout/hierarchy6"/>
    <dgm:cxn modelId="{359A599C-A815-694B-91D5-8B2804364421}" type="presOf" srcId="{268CA3CB-EC8D-124A-AE3B-2541DECFA8EE}" destId="{545CABA0-76B4-7D43-8BE5-2B19D5CFCEA0}" srcOrd="0" destOrd="0" presId="urn:microsoft.com/office/officeart/2005/8/layout/hierarchy6"/>
    <dgm:cxn modelId="{D2087D1C-2061-ED48-B9A6-ACB24CB6C845}" srcId="{21EFE37F-0B0C-1645-8667-5459B957A1B5}" destId="{515F1015-9F6D-CD45-A03A-4659DA63DC11}" srcOrd="1" destOrd="0" parTransId="{63A9DC8B-49F6-514E-BDC1-160A1A418DB6}" sibTransId="{16F7F83F-1A4D-7E47-AE4B-37127FEEAAC2}"/>
    <dgm:cxn modelId="{8448C4EE-D470-1B4A-AB19-6D7FC9441DFB}" type="presOf" srcId="{515F1015-9F6D-CD45-A03A-4659DA63DC11}" destId="{83240EA8-8C5C-CB4E-AB7C-3A7D6A7D87D8}" srcOrd="0" destOrd="0" presId="urn:microsoft.com/office/officeart/2005/8/layout/hierarchy6"/>
    <dgm:cxn modelId="{C16E992D-A70F-DB4F-AA6A-F10DEC1AA6DE}" type="presOf" srcId="{10AF47E3-745B-F24D-A804-BE310117C224}" destId="{967BE92A-703A-794C-8E51-8563F0F8D77F}" srcOrd="1" destOrd="0" presId="urn:microsoft.com/office/officeart/2005/8/layout/hierarchy6"/>
    <dgm:cxn modelId="{4ABEC391-0622-6B45-BBF7-FF57DD525DD2}" type="presOf" srcId="{CA5B1410-9962-BD45-8C39-5F13248DE41C}" destId="{60F33C34-3D58-354C-8E75-D1E6F3372693}" srcOrd="0" destOrd="0" presId="urn:microsoft.com/office/officeart/2005/8/layout/hierarchy6"/>
    <dgm:cxn modelId="{9E53F5D3-1A3B-504C-B78E-EE84E37502B0}" srcId="{B6698F7F-3D02-CC4D-88E5-B1985B6EEE49}" destId="{B00B67B0-3C8B-444D-8144-FC34382BD15B}" srcOrd="3" destOrd="0" parTransId="{B0EBF21A-CCCB-9847-8DA2-200E8510A00D}" sibTransId="{B7A0A4F8-89EB-8947-B234-3BE21632CBCE}"/>
    <dgm:cxn modelId="{883B6FD4-EDE3-A442-A2CB-93D3A3FD4AF3}" type="presOf" srcId="{611F24E6-386A-124B-8B58-2951ECF296DD}" destId="{D4783D1B-379B-064C-91F8-0B2644283C3B}" srcOrd="0" destOrd="0" presId="urn:microsoft.com/office/officeart/2005/8/layout/hierarchy6"/>
    <dgm:cxn modelId="{65F593E4-A1F7-4694-AAF8-817DE91E96D1}" srcId="{21EFE37F-0B0C-1645-8667-5459B957A1B5}" destId="{EB801236-B335-446C-BBDF-17AB57885D9D}" srcOrd="4" destOrd="0" parTransId="{1EED649B-E955-4654-B7CD-845EEF4D9A9B}" sibTransId="{1AD7B30F-1C5E-4497-B59C-379BC1B71847}"/>
    <dgm:cxn modelId="{BE80CA07-372A-4942-9F2A-9590D317E28D}" type="presOf" srcId="{B6698F7F-3D02-CC4D-88E5-B1985B6EEE49}" destId="{3F0256AA-1755-E845-B738-1D5C4A230DAA}" srcOrd="0" destOrd="0" presId="urn:microsoft.com/office/officeart/2005/8/layout/hierarchy6"/>
    <dgm:cxn modelId="{E94799EA-7808-F844-895C-2B5A5A07F066}" type="presOf" srcId="{3BA38FEE-2727-DB47-8138-E72B26708ED4}" destId="{7527960F-7EAF-6543-A619-0977FA42DFF5}" srcOrd="0" destOrd="0" presId="urn:microsoft.com/office/officeart/2005/8/layout/hierarchy6"/>
    <dgm:cxn modelId="{BEF27932-B373-E14F-BC4D-F54212621A85}" srcId="{7C884E9A-F3E2-9145-B52B-E73ECED44431}" destId="{5F460911-6CF3-F046-899F-B6BDE2694FBF}" srcOrd="0" destOrd="0" parTransId="{6C3D2227-2377-4A43-937A-D228681CC4DA}" sibTransId="{31A86FF0-6F3E-FC44-A19E-F17225262B99}"/>
    <dgm:cxn modelId="{B75009D1-BB39-F342-AAB6-0ECF14630AFB}" type="presOf" srcId="{B00B67B0-3C8B-444D-8144-FC34382BD15B}" destId="{F178D73A-BC9B-B045-BDCB-B02E96AC7D11}" srcOrd="0" destOrd="0" presId="urn:microsoft.com/office/officeart/2005/8/layout/hierarchy6"/>
    <dgm:cxn modelId="{74664E82-94C5-3E46-8D8F-6C5627C958FC}" srcId="{B6698F7F-3D02-CC4D-88E5-B1985B6EEE49}" destId="{7C884E9A-F3E2-9145-B52B-E73ECED44431}" srcOrd="0" destOrd="0" parTransId="{DE0238B1-FA99-D04C-8E97-BC42CFA8A9C8}" sibTransId="{7F4F2E04-74C6-FE4E-92E5-8BB2F14CEF81}"/>
    <dgm:cxn modelId="{49C4164B-8033-1840-860D-1FEEC258CD63}" srcId="{21EFE37F-0B0C-1645-8667-5459B957A1B5}" destId="{2705481F-07EC-AD42-B43C-1577430A4B98}" srcOrd="3" destOrd="0" parTransId="{A1FC8B78-F334-A343-A9DC-E7B8147E09BD}" sibTransId="{276F7141-86CC-C247-B11D-25F5EDD1FC6B}"/>
    <dgm:cxn modelId="{F66F764C-B076-B948-AFB1-77AF7748499E}" type="presOf" srcId="{7F4838C4-5C14-1E4E-B088-3A97F35FBF9A}" destId="{3384F402-246D-7D4E-90D9-8664442FA0E9}" srcOrd="0" destOrd="0" presId="urn:microsoft.com/office/officeart/2005/8/layout/hierarchy6"/>
    <dgm:cxn modelId="{7CAB712E-2306-9248-A24C-72AED96F34E5}" type="presParOf" srcId="{F5252C04-EC6B-5943-B08B-93020301FCEE}" destId="{18E91B61-40AF-9A41-AA0C-2D9361B2A7FE}" srcOrd="0" destOrd="0" presId="urn:microsoft.com/office/officeart/2005/8/layout/hierarchy6"/>
    <dgm:cxn modelId="{D33626FD-E227-B344-9243-C0F86B9A47AD}" type="presParOf" srcId="{18E91B61-40AF-9A41-AA0C-2D9361B2A7FE}" destId="{E14F680E-DE1A-754E-AB18-71B29EB044AB}" srcOrd="0" destOrd="0" presId="urn:microsoft.com/office/officeart/2005/8/layout/hierarchy6"/>
    <dgm:cxn modelId="{3AE8581A-A955-9944-9AE6-0AED0D60D489}" type="presParOf" srcId="{18E91B61-40AF-9A41-AA0C-2D9361B2A7FE}" destId="{B8EE3F9D-F7F1-FC47-9A14-3FBB866364A6}" srcOrd="1" destOrd="0" presId="urn:microsoft.com/office/officeart/2005/8/layout/hierarchy6"/>
    <dgm:cxn modelId="{5500DF0B-BFCF-EF41-9066-54AA1E7834AF}" type="presParOf" srcId="{B8EE3F9D-F7F1-FC47-9A14-3FBB866364A6}" destId="{AC009AAC-42D6-9F4D-A7DE-C7FBF673D146}" srcOrd="0" destOrd="0" presId="urn:microsoft.com/office/officeart/2005/8/layout/hierarchy6"/>
    <dgm:cxn modelId="{CAC1A686-94FA-AD44-A491-65E57CEBC2D0}" type="presParOf" srcId="{AC009AAC-42D6-9F4D-A7DE-C7FBF673D146}" destId="{3F0256AA-1755-E845-B738-1D5C4A230DAA}" srcOrd="0" destOrd="0" presId="urn:microsoft.com/office/officeart/2005/8/layout/hierarchy6"/>
    <dgm:cxn modelId="{C16A5E1B-6C30-344B-A038-A7C8D977CB84}" type="presParOf" srcId="{AC009AAC-42D6-9F4D-A7DE-C7FBF673D146}" destId="{3B478E9C-F8D9-6E46-BFC7-E86301090B14}" srcOrd="1" destOrd="0" presId="urn:microsoft.com/office/officeart/2005/8/layout/hierarchy6"/>
    <dgm:cxn modelId="{B4089CF0-3E72-8540-B89B-EAF911401534}" type="presParOf" srcId="{3B478E9C-F8D9-6E46-BFC7-E86301090B14}" destId="{E8B5F9EA-2C6B-B242-A0A0-8E236DA709C2}" srcOrd="0" destOrd="0" presId="urn:microsoft.com/office/officeart/2005/8/layout/hierarchy6"/>
    <dgm:cxn modelId="{F1D1F216-8A2E-5B4E-B6A6-17063C3EA882}" type="presParOf" srcId="{3B478E9C-F8D9-6E46-BFC7-E86301090B14}" destId="{3301F8F8-5EE3-E34B-97DD-D3D8F789562A}" srcOrd="1" destOrd="0" presId="urn:microsoft.com/office/officeart/2005/8/layout/hierarchy6"/>
    <dgm:cxn modelId="{DCC39C67-418C-EC49-923F-B1A951980E49}" type="presParOf" srcId="{3301F8F8-5EE3-E34B-97DD-D3D8F789562A}" destId="{92E22805-AD02-AE41-ADB6-2D436962C278}" srcOrd="0" destOrd="0" presId="urn:microsoft.com/office/officeart/2005/8/layout/hierarchy6"/>
    <dgm:cxn modelId="{42A57536-C679-D142-8133-0EFFB81CC86E}" type="presParOf" srcId="{3301F8F8-5EE3-E34B-97DD-D3D8F789562A}" destId="{D2409125-1F4B-5C43-A2D8-800E9769C94E}" srcOrd="1" destOrd="0" presId="urn:microsoft.com/office/officeart/2005/8/layout/hierarchy6"/>
    <dgm:cxn modelId="{BAEDCFF6-DAD8-1042-9219-F374064B5050}" type="presParOf" srcId="{D2409125-1F4B-5C43-A2D8-800E9769C94E}" destId="{65837933-F0C3-2E44-A7F9-98FA4548DFCE}" srcOrd="0" destOrd="0" presId="urn:microsoft.com/office/officeart/2005/8/layout/hierarchy6"/>
    <dgm:cxn modelId="{0D3C35B4-7ED8-154A-AE99-8B8F66C357C7}" type="presParOf" srcId="{D2409125-1F4B-5C43-A2D8-800E9769C94E}" destId="{D4CA2931-5FA4-F247-BEED-2200663535FF}" srcOrd="1" destOrd="0" presId="urn:microsoft.com/office/officeart/2005/8/layout/hierarchy6"/>
    <dgm:cxn modelId="{9CA78C74-2C0C-3E46-B993-C7D85721B3B5}" type="presParOf" srcId="{D4CA2931-5FA4-F247-BEED-2200663535FF}" destId="{8A15C72B-E140-C848-A791-0A9F63DCDD6B}" srcOrd="0" destOrd="0" presId="urn:microsoft.com/office/officeart/2005/8/layout/hierarchy6"/>
    <dgm:cxn modelId="{29A83A91-8590-D54E-AB3C-A84532E336ED}" type="presParOf" srcId="{D4CA2931-5FA4-F247-BEED-2200663535FF}" destId="{6A136227-EE3C-B846-9768-E11D309F6D4D}" srcOrd="1" destOrd="0" presId="urn:microsoft.com/office/officeart/2005/8/layout/hierarchy6"/>
    <dgm:cxn modelId="{C886EBA7-A165-E040-87B9-C9C520854C56}" type="presParOf" srcId="{6A136227-EE3C-B846-9768-E11D309F6D4D}" destId="{545CABA0-76B4-7D43-8BE5-2B19D5CFCEA0}" srcOrd="0" destOrd="0" presId="urn:microsoft.com/office/officeart/2005/8/layout/hierarchy6"/>
    <dgm:cxn modelId="{F8545F8E-2057-0B46-B0A7-2D1652B0A19C}" type="presParOf" srcId="{6A136227-EE3C-B846-9768-E11D309F6D4D}" destId="{475245E3-CE75-F543-A9CE-65FED5A2B0E2}" srcOrd="1" destOrd="0" presId="urn:microsoft.com/office/officeart/2005/8/layout/hierarchy6"/>
    <dgm:cxn modelId="{26F16CE0-3095-DB45-82C0-325F76E3E3CD}" type="presParOf" srcId="{475245E3-CE75-F543-A9CE-65FED5A2B0E2}" destId="{60F33C34-3D58-354C-8E75-D1E6F3372693}" srcOrd="0" destOrd="0" presId="urn:microsoft.com/office/officeart/2005/8/layout/hierarchy6"/>
    <dgm:cxn modelId="{CC13991F-817B-2347-95AC-0EE98146A2BB}" type="presParOf" srcId="{475245E3-CE75-F543-A9CE-65FED5A2B0E2}" destId="{2F69C01F-9892-164C-89F0-D9E9E72A62FE}" srcOrd="1" destOrd="0" presId="urn:microsoft.com/office/officeart/2005/8/layout/hierarchy6"/>
    <dgm:cxn modelId="{D5F46D3B-1250-DB46-AC1D-5B18D9025180}" type="presParOf" srcId="{3B478E9C-F8D9-6E46-BFC7-E86301090B14}" destId="{A60B1C61-FA7B-504D-B4C1-5AB3608B17D7}" srcOrd="2" destOrd="0" presId="urn:microsoft.com/office/officeart/2005/8/layout/hierarchy6"/>
    <dgm:cxn modelId="{5244E3A2-41C3-C844-ADA8-8A105155856E}" type="presParOf" srcId="{3B478E9C-F8D9-6E46-BFC7-E86301090B14}" destId="{89FDDA3E-460E-CA44-B98C-1A567D4F7A66}" srcOrd="3" destOrd="0" presId="urn:microsoft.com/office/officeart/2005/8/layout/hierarchy6"/>
    <dgm:cxn modelId="{E91D1AF2-FCDB-FF4D-9FC3-11DC634D33B3}" type="presParOf" srcId="{89FDDA3E-460E-CA44-B98C-1A567D4F7A66}" destId="{D4783D1B-379B-064C-91F8-0B2644283C3B}" srcOrd="0" destOrd="0" presId="urn:microsoft.com/office/officeart/2005/8/layout/hierarchy6"/>
    <dgm:cxn modelId="{D105CD92-AD8E-1B44-92E2-D2B7775549FF}" type="presParOf" srcId="{89FDDA3E-460E-CA44-B98C-1A567D4F7A66}" destId="{9C69554D-A316-BB40-9271-6D19771DF086}" srcOrd="1" destOrd="0" presId="urn:microsoft.com/office/officeart/2005/8/layout/hierarchy6"/>
    <dgm:cxn modelId="{90837104-C525-F54A-9BF0-24A89AAB2CEA}" type="presParOf" srcId="{3B478E9C-F8D9-6E46-BFC7-E86301090B14}" destId="{7527960F-7EAF-6543-A619-0977FA42DFF5}" srcOrd="4" destOrd="0" presId="urn:microsoft.com/office/officeart/2005/8/layout/hierarchy6"/>
    <dgm:cxn modelId="{8C5EE2FE-C349-E043-94A5-B31E7100E7EC}" type="presParOf" srcId="{3B478E9C-F8D9-6E46-BFC7-E86301090B14}" destId="{48A4E271-2ABE-364A-B88A-9B4022C57382}" srcOrd="5" destOrd="0" presId="urn:microsoft.com/office/officeart/2005/8/layout/hierarchy6"/>
    <dgm:cxn modelId="{4AFDBA01-36C8-764B-90D5-527320566E22}" type="presParOf" srcId="{48A4E271-2ABE-364A-B88A-9B4022C57382}" destId="{3384F402-246D-7D4E-90D9-8664442FA0E9}" srcOrd="0" destOrd="0" presId="urn:microsoft.com/office/officeart/2005/8/layout/hierarchy6"/>
    <dgm:cxn modelId="{A9476AF5-326A-1442-95E2-C0A9B01A5950}" type="presParOf" srcId="{48A4E271-2ABE-364A-B88A-9B4022C57382}" destId="{1F4F0494-052F-7040-A46F-DC483E1D4ED5}" srcOrd="1" destOrd="0" presId="urn:microsoft.com/office/officeart/2005/8/layout/hierarchy6"/>
    <dgm:cxn modelId="{A27C8EA3-FAF1-A24F-8E97-113B073AD94F}" type="presParOf" srcId="{3B478E9C-F8D9-6E46-BFC7-E86301090B14}" destId="{D49B930B-EE3F-9E47-B457-276A9E1DB593}" srcOrd="6" destOrd="0" presId="urn:microsoft.com/office/officeart/2005/8/layout/hierarchy6"/>
    <dgm:cxn modelId="{E0A7F94B-96F0-9244-AA2F-CC00393221C7}" type="presParOf" srcId="{3B478E9C-F8D9-6E46-BFC7-E86301090B14}" destId="{00371FD2-6C7E-5C42-A016-85BC7064B7FD}" srcOrd="7" destOrd="0" presId="urn:microsoft.com/office/officeart/2005/8/layout/hierarchy6"/>
    <dgm:cxn modelId="{3B94767C-4ECC-454A-A871-F0944974778D}" type="presParOf" srcId="{00371FD2-6C7E-5C42-A016-85BC7064B7FD}" destId="{F178D73A-BC9B-B045-BDCB-B02E96AC7D11}" srcOrd="0" destOrd="0" presId="urn:microsoft.com/office/officeart/2005/8/layout/hierarchy6"/>
    <dgm:cxn modelId="{AD9A2BF7-BE59-9C4B-A9B0-5B62E8314E0A}" type="presParOf" srcId="{00371FD2-6C7E-5C42-A016-85BC7064B7FD}" destId="{E484B10B-9901-2945-823C-A414D63DE888}" srcOrd="1" destOrd="0" presId="urn:microsoft.com/office/officeart/2005/8/layout/hierarchy6"/>
    <dgm:cxn modelId="{01F932F8-9BF7-C341-ABC3-F8B9F407BE31}" type="presParOf" srcId="{F5252C04-EC6B-5943-B08B-93020301FCEE}" destId="{48DE3661-D649-C440-A985-3548F6A95AFF}" srcOrd="1" destOrd="0" presId="urn:microsoft.com/office/officeart/2005/8/layout/hierarchy6"/>
    <dgm:cxn modelId="{11B9BBEB-FA02-4B47-B5CB-1269339B03A0}" type="presParOf" srcId="{48DE3661-D649-C440-A985-3548F6A95AFF}" destId="{3874914B-930A-B04F-B261-1B643BDC4F4D}" srcOrd="0" destOrd="0" presId="urn:microsoft.com/office/officeart/2005/8/layout/hierarchy6"/>
    <dgm:cxn modelId="{0C6F76A2-C2E2-3C40-886B-FECD289E8482}" type="presParOf" srcId="{3874914B-930A-B04F-B261-1B643BDC4F4D}" destId="{83240EA8-8C5C-CB4E-AB7C-3A7D6A7D87D8}" srcOrd="0" destOrd="0" presId="urn:microsoft.com/office/officeart/2005/8/layout/hierarchy6"/>
    <dgm:cxn modelId="{3F37ABCE-DF8D-0E49-9F55-6643F50DF1D3}" type="presParOf" srcId="{3874914B-930A-B04F-B261-1B643BDC4F4D}" destId="{66E9E336-BA5F-8946-9C64-D4D6994FC343}" srcOrd="1" destOrd="0" presId="urn:microsoft.com/office/officeart/2005/8/layout/hierarchy6"/>
    <dgm:cxn modelId="{C7CA8087-05F1-D64C-B1C3-3CC9907A5314}" type="presParOf" srcId="{48DE3661-D649-C440-A985-3548F6A95AFF}" destId="{228D1C49-CCB0-0A42-A0B0-3641054EA6BE}" srcOrd="1" destOrd="0" presId="urn:microsoft.com/office/officeart/2005/8/layout/hierarchy6"/>
    <dgm:cxn modelId="{A73CA769-875B-4344-B13D-6D39C0E8132E}" type="presParOf" srcId="{228D1C49-CCB0-0A42-A0B0-3641054EA6BE}" destId="{83BA7736-B893-5F44-A5D6-FD2D906B288E}" srcOrd="0" destOrd="0" presId="urn:microsoft.com/office/officeart/2005/8/layout/hierarchy6"/>
    <dgm:cxn modelId="{6586AD62-5D7D-B74C-9DC9-29CD4B83DB69}" type="presParOf" srcId="{48DE3661-D649-C440-A985-3548F6A95AFF}" destId="{7BC92F1E-F1E9-1041-BEC9-EEECD0CE9C6E}" srcOrd="2" destOrd="0" presId="urn:microsoft.com/office/officeart/2005/8/layout/hierarchy6"/>
    <dgm:cxn modelId="{03087A62-A665-CB49-A443-0125E23E6B1A}" type="presParOf" srcId="{7BC92F1E-F1E9-1041-BEC9-EEECD0CE9C6E}" destId="{7C81F8C8-CF42-F64C-AA6D-7C4D257602FE}" srcOrd="0" destOrd="0" presId="urn:microsoft.com/office/officeart/2005/8/layout/hierarchy6"/>
    <dgm:cxn modelId="{777B9964-B555-664B-98AA-83536BBBE3B9}" type="presParOf" srcId="{7BC92F1E-F1E9-1041-BEC9-EEECD0CE9C6E}" destId="{967BE92A-703A-794C-8E51-8563F0F8D77F}" srcOrd="1" destOrd="0" presId="urn:microsoft.com/office/officeart/2005/8/layout/hierarchy6"/>
    <dgm:cxn modelId="{B87DB48E-834D-0343-856F-703C3E6469B1}" type="presParOf" srcId="{48DE3661-D649-C440-A985-3548F6A95AFF}" destId="{DAB4059C-55A0-B849-8EFE-AC33B861A421}" srcOrd="3" destOrd="0" presId="urn:microsoft.com/office/officeart/2005/8/layout/hierarchy6"/>
    <dgm:cxn modelId="{C8E374E1-EB4B-5F43-950E-3C8444284AF3}" type="presParOf" srcId="{DAB4059C-55A0-B849-8EFE-AC33B861A421}" destId="{39B142F2-2AD9-8445-99AC-58C3C464D70F}" srcOrd="0" destOrd="0" presId="urn:microsoft.com/office/officeart/2005/8/layout/hierarchy6"/>
    <dgm:cxn modelId="{D7D574CB-179D-764D-8BC5-AC0028E7108F}" type="presParOf" srcId="{48DE3661-D649-C440-A985-3548F6A95AFF}" destId="{5A31D705-B46D-7145-AE15-6B2349E81008}" srcOrd="4" destOrd="0" presId="urn:microsoft.com/office/officeart/2005/8/layout/hierarchy6"/>
    <dgm:cxn modelId="{52A234BE-2E05-2A40-A5D6-215A79C4FFD8}" type="presParOf" srcId="{5A31D705-B46D-7145-AE15-6B2349E81008}" destId="{3843EE50-5A50-C740-9C1A-DF633E70B6C2}" srcOrd="0" destOrd="0" presId="urn:microsoft.com/office/officeart/2005/8/layout/hierarchy6"/>
    <dgm:cxn modelId="{A89B8ADF-C569-904C-9893-57BB73EAD035}" type="presParOf" srcId="{5A31D705-B46D-7145-AE15-6B2349E81008}" destId="{3918A1FB-1ABA-344D-BB4E-012955EC07A0}" srcOrd="1" destOrd="0" presId="urn:microsoft.com/office/officeart/2005/8/layout/hierarchy6"/>
    <dgm:cxn modelId="{ECBEC8FE-A48B-4D55-AA00-22B5D7248A26}" type="presParOf" srcId="{48DE3661-D649-C440-A985-3548F6A95AFF}" destId="{68B2B02C-184B-7649-9CEA-730F64EC5771}" srcOrd="5" destOrd="0" presId="urn:microsoft.com/office/officeart/2005/8/layout/hierarchy6"/>
    <dgm:cxn modelId="{311681B0-D3D2-43CB-BB06-D00838E04392}" type="presParOf" srcId="{68B2B02C-184B-7649-9CEA-730F64EC5771}" destId="{3554998C-3C46-C64E-8D58-FFEBC778A197}" srcOrd="0" destOrd="0" presId="urn:microsoft.com/office/officeart/2005/8/layout/hierarchy6"/>
    <dgm:cxn modelId="{7E53B562-8961-42BE-A152-401812B24672}" type="presParOf" srcId="{48DE3661-D649-C440-A985-3548F6A95AFF}" destId="{7B086C61-EB6E-4606-AF3A-B955488B6CBE}" srcOrd="6" destOrd="0" presId="urn:microsoft.com/office/officeart/2005/8/layout/hierarchy6"/>
    <dgm:cxn modelId="{D5246E77-DB07-45BF-A247-D1D23FAC33DB}" type="presParOf" srcId="{7B086C61-EB6E-4606-AF3A-B955488B6CBE}" destId="{BDBDCF76-8A15-41F5-B02C-1F4C1C5EEB5D}" srcOrd="0" destOrd="0" presId="urn:microsoft.com/office/officeart/2005/8/layout/hierarchy6"/>
    <dgm:cxn modelId="{FC81AA9D-F6A0-4781-BB4D-E0F9B3A2A306}" type="presParOf" srcId="{7B086C61-EB6E-4606-AF3A-B955488B6CBE}" destId="{DB5A5BFB-F7AE-4053-BE13-6CCEC67B301F}"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B80436-C2AB-1043-82E7-582F5269B268}">
      <dsp:nvSpPr>
        <dsp:cNvPr id="0" name=""/>
        <dsp:cNvSpPr/>
      </dsp:nvSpPr>
      <dsp:spPr>
        <a:xfrm>
          <a:off x="-195405" y="2"/>
          <a:ext cx="7478167" cy="878679"/>
        </a:xfrm>
        <a:prstGeom prst="rightArrow">
          <a:avLst>
            <a:gd name="adj1" fmla="val 50000"/>
            <a:gd name="adj2" fmla="val 50000"/>
          </a:avLst>
        </a:prstGeom>
        <a:blipFill rotWithShape="0">
          <a:blip xmlns:r="http://schemas.openxmlformats.org/officeDocument/2006/relationships" r:embed="rId1">
            <a:duotone>
              <a:schemeClr val="accent1">
                <a:hueOff val="0"/>
                <a:satOff val="0"/>
                <a:lumOff val="0"/>
                <a:alphaOff val="0"/>
                <a:shade val="10000"/>
                <a:satMod val="150000"/>
              </a:schemeClr>
              <a:schemeClr val="accent1">
                <a:hueOff val="0"/>
                <a:satOff val="0"/>
                <a:lumOff val="0"/>
                <a:alphaOff val="0"/>
                <a:tint val="90000"/>
                <a:satMod val="300000"/>
              </a:schemeClr>
            </a:duotone>
          </a:blip>
          <a:stretch/>
        </a:blipFill>
        <a:ln>
          <a:noFill/>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254000" bIns="139490" numCol="1" spcCol="1270" anchor="ctr" anchorCtr="0">
          <a:noAutofit/>
        </a:bodyPr>
        <a:lstStyle/>
        <a:p>
          <a:pPr lvl="0" algn="l" defTabSz="711200">
            <a:lnSpc>
              <a:spcPct val="90000"/>
            </a:lnSpc>
            <a:spcBef>
              <a:spcPct val="0"/>
            </a:spcBef>
            <a:spcAft>
              <a:spcPct val="35000"/>
            </a:spcAft>
          </a:pPr>
          <a:r>
            <a:rPr lang="es-ES" sz="1600" kern="1200" dirty="0" smtClean="0"/>
            <a:t>On-line </a:t>
          </a:r>
          <a:r>
            <a:rPr lang="es-ES" sz="1600" kern="1200" dirty="0" err="1" smtClean="0"/>
            <a:t>survey</a:t>
          </a:r>
          <a:r>
            <a:rPr lang="es-ES" sz="1600" kern="1200" dirty="0" smtClean="0"/>
            <a:t> + OC 2010</a:t>
          </a:r>
          <a:endParaRPr lang="es-ES" sz="1600" kern="1200" dirty="0"/>
        </a:p>
      </dsp:txBody>
      <dsp:txXfrm>
        <a:off x="-195405" y="2"/>
        <a:ext cx="7478167" cy="878679"/>
      </dsp:txXfrm>
    </dsp:sp>
    <dsp:sp modelId="{07A2C982-B0A1-3F4F-87EB-5354A12FF8EB}">
      <dsp:nvSpPr>
        <dsp:cNvPr id="0" name=""/>
        <dsp:cNvSpPr/>
      </dsp:nvSpPr>
      <dsp:spPr>
        <a:xfrm>
          <a:off x="34314" y="657529"/>
          <a:ext cx="2092196" cy="1692661"/>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kern="1200" dirty="0" err="1" smtClean="0"/>
            <a:t>Literature</a:t>
          </a:r>
          <a:r>
            <a:rPr lang="es-ES" sz="1300" kern="1200" dirty="0" smtClean="0"/>
            <a:t> </a:t>
          </a:r>
          <a:r>
            <a:rPr lang="es-ES" sz="1300" kern="1200" dirty="0" err="1" smtClean="0"/>
            <a:t>review</a:t>
          </a:r>
          <a:endParaRPr lang="es-ES" sz="1300" kern="1200" dirty="0"/>
        </a:p>
        <a:p>
          <a:pPr lvl="0" algn="l" defTabSz="577850">
            <a:lnSpc>
              <a:spcPct val="90000"/>
            </a:lnSpc>
            <a:spcBef>
              <a:spcPct val="0"/>
            </a:spcBef>
            <a:spcAft>
              <a:spcPct val="35000"/>
            </a:spcAft>
          </a:pPr>
          <a:r>
            <a:rPr lang="es-ES" sz="1300" kern="1200" dirty="0" err="1" smtClean="0"/>
            <a:t>Survey</a:t>
          </a:r>
          <a:r>
            <a:rPr lang="es-ES" sz="1300" kern="1200" dirty="0" smtClean="0"/>
            <a:t> </a:t>
          </a:r>
          <a:r>
            <a:rPr lang="es-ES" sz="1300" kern="1200" dirty="0" err="1" smtClean="0"/>
            <a:t>design</a:t>
          </a:r>
          <a:endParaRPr lang="es-ES" sz="1300" kern="1200" dirty="0"/>
        </a:p>
        <a:p>
          <a:pPr lvl="0" algn="l" defTabSz="577850">
            <a:lnSpc>
              <a:spcPct val="90000"/>
            </a:lnSpc>
            <a:spcBef>
              <a:spcPct val="0"/>
            </a:spcBef>
            <a:spcAft>
              <a:spcPct val="35000"/>
            </a:spcAft>
          </a:pPr>
          <a:r>
            <a:rPr lang="es-ES" sz="1300" kern="1200" dirty="0" err="1" smtClean="0"/>
            <a:t>Contact</a:t>
          </a:r>
          <a:r>
            <a:rPr lang="es-ES" sz="1300" kern="1200" dirty="0" smtClean="0"/>
            <a:t> </a:t>
          </a:r>
          <a:r>
            <a:rPr lang="es-ES" sz="1300" kern="1200" dirty="0" err="1" smtClean="0"/>
            <a:t>with</a:t>
          </a:r>
          <a:r>
            <a:rPr lang="es-ES" sz="1300" kern="1200" dirty="0" smtClean="0"/>
            <a:t> </a:t>
          </a:r>
          <a:r>
            <a:rPr lang="es-ES" sz="1300" kern="1200" dirty="0" err="1" smtClean="0"/>
            <a:t>MFIs</a:t>
          </a:r>
          <a:endParaRPr lang="es-ES" sz="1300" kern="1200" dirty="0"/>
        </a:p>
        <a:p>
          <a:pPr lvl="0" algn="l" defTabSz="577850">
            <a:lnSpc>
              <a:spcPct val="90000"/>
            </a:lnSpc>
            <a:spcBef>
              <a:spcPct val="0"/>
            </a:spcBef>
            <a:spcAft>
              <a:spcPct val="35000"/>
            </a:spcAft>
          </a:pPr>
          <a:r>
            <a:rPr lang="es-ES" sz="1300" kern="1200" dirty="0" err="1" smtClean="0"/>
            <a:t>Contact</a:t>
          </a:r>
          <a:r>
            <a:rPr lang="es-ES" sz="1300" kern="1200" dirty="0" smtClean="0"/>
            <a:t> </a:t>
          </a:r>
          <a:r>
            <a:rPr lang="es-ES" sz="1300" kern="1200" dirty="0" err="1" smtClean="0"/>
            <a:t>with</a:t>
          </a:r>
          <a:r>
            <a:rPr lang="es-ES" sz="1300" kern="1200" dirty="0" smtClean="0"/>
            <a:t> MNO</a:t>
          </a:r>
          <a:endParaRPr lang="es-ES" sz="1300" kern="1200" dirty="0"/>
        </a:p>
        <a:p>
          <a:pPr lvl="0" algn="l" defTabSz="577850">
            <a:lnSpc>
              <a:spcPct val="90000"/>
            </a:lnSpc>
            <a:spcBef>
              <a:spcPct val="0"/>
            </a:spcBef>
            <a:spcAft>
              <a:spcPct val="35000"/>
            </a:spcAft>
          </a:pPr>
          <a:r>
            <a:rPr lang="es-ES" sz="1300" kern="1200" dirty="0" smtClean="0"/>
            <a:t>Local </a:t>
          </a:r>
          <a:r>
            <a:rPr lang="es-ES" sz="1300" kern="1200" dirty="0" err="1" smtClean="0"/>
            <a:t>researcher</a:t>
          </a:r>
          <a:r>
            <a:rPr lang="es-ES" sz="1300" kern="1200" dirty="0" smtClean="0"/>
            <a:t> </a:t>
          </a:r>
          <a:r>
            <a:rPr lang="es-ES" sz="1300" kern="1200" dirty="0" err="1" smtClean="0"/>
            <a:t>hire</a:t>
          </a:r>
          <a:endParaRPr lang="es-ES" sz="1300" kern="1200" dirty="0"/>
        </a:p>
      </dsp:txBody>
      <dsp:txXfrm>
        <a:off x="34314" y="657529"/>
        <a:ext cx="2092196" cy="1692661"/>
      </dsp:txXfrm>
    </dsp:sp>
    <dsp:sp modelId="{FCEC5229-7650-094C-B65C-AE89A390E75B}">
      <dsp:nvSpPr>
        <dsp:cNvPr id="0" name=""/>
        <dsp:cNvSpPr/>
      </dsp:nvSpPr>
      <dsp:spPr>
        <a:xfrm>
          <a:off x="1912463" y="292895"/>
          <a:ext cx="5174892" cy="878679"/>
        </a:xfrm>
        <a:prstGeom prst="rightArrow">
          <a:avLst>
            <a:gd name="adj1" fmla="val 50000"/>
            <a:gd name="adj2" fmla="val 50000"/>
          </a:avLst>
        </a:prstGeom>
        <a:blipFill rotWithShape="0">
          <a:blip xmlns:r="http://schemas.openxmlformats.org/officeDocument/2006/relationships" r:embed="rId1">
            <a:duotone>
              <a:schemeClr val="accent1">
                <a:hueOff val="0"/>
                <a:satOff val="0"/>
                <a:lumOff val="0"/>
                <a:alphaOff val="0"/>
                <a:shade val="10000"/>
                <a:satMod val="150000"/>
              </a:schemeClr>
              <a:schemeClr val="accent1">
                <a:hueOff val="0"/>
                <a:satOff val="0"/>
                <a:lumOff val="0"/>
                <a:alphaOff val="0"/>
                <a:tint val="90000"/>
                <a:satMod val="300000"/>
              </a:schemeClr>
            </a:duotone>
          </a:blip>
          <a:stretch/>
        </a:blipFill>
        <a:ln>
          <a:noFill/>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254000" bIns="139490" numCol="1" spcCol="1270" anchor="ctr" anchorCtr="0">
          <a:noAutofit/>
        </a:bodyPr>
        <a:lstStyle/>
        <a:p>
          <a:pPr lvl="0" algn="l" defTabSz="711200">
            <a:lnSpc>
              <a:spcPct val="90000"/>
            </a:lnSpc>
            <a:spcBef>
              <a:spcPct val="0"/>
            </a:spcBef>
            <a:spcAft>
              <a:spcPct val="35000"/>
            </a:spcAft>
          </a:pPr>
          <a:r>
            <a:rPr lang="es-ES" sz="1600" kern="1200" dirty="0" err="1" smtClean="0"/>
            <a:t>MFIs</a:t>
          </a:r>
          <a:r>
            <a:rPr lang="es-ES" sz="1600" kern="1200" dirty="0" smtClean="0"/>
            <a:t> Responses</a:t>
          </a:r>
          <a:endParaRPr lang="es-ES" sz="1600" kern="1200" dirty="0"/>
        </a:p>
      </dsp:txBody>
      <dsp:txXfrm>
        <a:off x="1912463" y="292895"/>
        <a:ext cx="5174892" cy="878679"/>
      </dsp:txXfrm>
    </dsp:sp>
    <dsp:sp modelId="{E6EF2FD9-DAC5-9A40-A022-A25A8FD54C8C}">
      <dsp:nvSpPr>
        <dsp:cNvPr id="0" name=""/>
        <dsp:cNvSpPr/>
      </dsp:nvSpPr>
      <dsp:spPr>
        <a:xfrm>
          <a:off x="2139332" y="950422"/>
          <a:ext cx="2054919" cy="1692661"/>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kern="1200" dirty="0" err="1" smtClean="0"/>
            <a:t>Follow</a:t>
          </a:r>
          <a:r>
            <a:rPr lang="es-ES" sz="1300" kern="1200" dirty="0" smtClean="0"/>
            <a:t>-up</a:t>
          </a:r>
        </a:p>
        <a:p>
          <a:pPr lvl="0" algn="l" defTabSz="577850">
            <a:lnSpc>
              <a:spcPct val="90000"/>
            </a:lnSpc>
            <a:spcBef>
              <a:spcPct val="0"/>
            </a:spcBef>
            <a:spcAft>
              <a:spcPct val="35000"/>
            </a:spcAft>
          </a:pPr>
          <a:r>
            <a:rPr lang="es-ES" sz="1300" kern="1200" dirty="0" err="1" smtClean="0"/>
            <a:t>Coordination</a:t>
          </a:r>
          <a:r>
            <a:rPr lang="es-ES" sz="1300" kern="1200" dirty="0" smtClean="0"/>
            <a:t> </a:t>
          </a:r>
          <a:r>
            <a:rPr lang="es-ES" sz="1300" kern="1200" dirty="0" err="1" smtClean="0"/>
            <a:t>with</a:t>
          </a:r>
          <a:r>
            <a:rPr lang="es-ES" sz="1300" kern="1200" dirty="0" smtClean="0"/>
            <a:t> local </a:t>
          </a:r>
          <a:r>
            <a:rPr lang="es-ES" sz="1300" kern="1200" dirty="0" err="1" smtClean="0"/>
            <a:t>researcher</a:t>
          </a:r>
          <a:endParaRPr lang="es-ES" sz="1300" kern="1200" dirty="0" smtClean="0"/>
        </a:p>
        <a:p>
          <a:pPr lvl="0" algn="l" defTabSz="577850">
            <a:lnSpc>
              <a:spcPct val="90000"/>
            </a:lnSpc>
            <a:spcBef>
              <a:spcPct val="0"/>
            </a:spcBef>
            <a:spcAft>
              <a:spcPct val="35000"/>
            </a:spcAft>
          </a:pPr>
          <a:r>
            <a:rPr lang="es-ES" sz="1300" kern="1200" dirty="0" err="1" smtClean="0"/>
            <a:t>Verify</a:t>
          </a:r>
          <a:r>
            <a:rPr lang="es-ES" sz="1300" kern="1200" dirty="0" smtClean="0"/>
            <a:t> online data </a:t>
          </a:r>
          <a:r>
            <a:rPr lang="es-ES" sz="1300" kern="1200" dirty="0" err="1" smtClean="0"/>
            <a:t>received</a:t>
          </a:r>
          <a:endParaRPr lang="es-ES" sz="1300" kern="1200" dirty="0"/>
        </a:p>
      </dsp:txBody>
      <dsp:txXfrm>
        <a:off x="2139332" y="950422"/>
        <a:ext cx="2054919" cy="1692661"/>
      </dsp:txXfrm>
    </dsp:sp>
    <dsp:sp modelId="{C864EEC6-AF1F-9C4D-BC7F-4A7B0F9729EC}">
      <dsp:nvSpPr>
        <dsp:cNvPr id="0" name=""/>
        <dsp:cNvSpPr/>
      </dsp:nvSpPr>
      <dsp:spPr>
        <a:xfrm>
          <a:off x="4215739" y="585788"/>
          <a:ext cx="2871616" cy="878679"/>
        </a:xfrm>
        <a:prstGeom prst="rightArrow">
          <a:avLst>
            <a:gd name="adj1" fmla="val 50000"/>
            <a:gd name="adj2" fmla="val 50000"/>
          </a:avLst>
        </a:prstGeom>
        <a:blipFill rotWithShape="0">
          <a:blip xmlns:r="http://schemas.openxmlformats.org/officeDocument/2006/relationships" r:embed="rId1">
            <a:duotone>
              <a:schemeClr val="accent1">
                <a:hueOff val="0"/>
                <a:satOff val="0"/>
                <a:lumOff val="0"/>
                <a:alphaOff val="0"/>
                <a:shade val="10000"/>
                <a:satMod val="150000"/>
              </a:schemeClr>
              <a:schemeClr val="accent1">
                <a:hueOff val="0"/>
                <a:satOff val="0"/>
                <a:lumOff val="0"/>
                <a:alphaOff val="0"/>
                <a:tint val="90000"/>
                <a:satMod val="300000"/>
              </a:schemeClr>
            </a:duotone>
          </a:blip>
          <a:stretch/>
        </a:blipFill>
        <a:ln>
          <a:noFill/>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254000" bIns="139490" numCol="1" spcCol="1270" anchor="ctr" anchorCtr="0">
          <a:noAutofit/>
        </a:bodyPr>
        <a:lstStyle/>
        <a:p>
          <a:pPr lvl="0" algn="l" defTabSz="711200">
            <a:lnSpc>
              <a:spcPct val="90000"/>
            </a:lnSpc>
            <a:spcBef>
              <a:spcPct val="0"/>
            </a:spcBef>
            <a:spcAft>
              <a:spcPct val="35000"/>
            </a:spcAft>
          </a:pPr>
          <a:r>
            <a:rPr lang="es-ES" sz="1600" kern="1200" dirty="0" smtClean="0"/>
            <a:t>Interviews + OC 2011</a:t>
          </a:r>
          <a:endParaRPr lang="es-ES" sz="1600" kern="1200" dirty="0"/>
        </a:p>
      </dsp:txBody>
      <dsp:txXfrm>
        <a:off x="4215739" y="585788"/>
        <a:ext cx="2871616" cy="878679"/>
      </dsp:txXfrm>
    </dsp:sp>
    <dsp:sp modelId="{7A91308A-E919-504E-9D8F-01E9FA1F8DA0}">
      <dsp:nvSpPr>
        <dsp:cNvPr id="0" name=""/>
        <dsp:cNvSpPr/>
      </dsp:nvSpPr>
      <dsp:spPr>
        <a:xfrm>
          <a:off x="4218678" y="1256734"/>
          <a:ext cx="2417818" cy="1667888"/>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kern="1200" dirty="0" err="1" smtClean="0"/>
            <a:t>Tanzanian</a:t>
          </a:r>
          <a:r>
            <a:rPr lang="es-ES" sz="1300" kern="1200" dirty="0" smtClean="0"/>
            <a:t> </a:t>
          </a:r>
          <a:r>
            <a:rPr lang="es-ES" sz="1300" kern="1200" dirty="0" err="1" smtClean="0"/>
            <a:t>Institution</a:t>
          </a:r>
          <a:r>
            <a:rPr lang="es-ES" sz="1300" kern="1200" dirty="0" smtClean="0"/>
            <a:t> </a:t>
          </a:r>
          <a:r>
            <a:rPr lang="es-ES" sz="1300" kern="1200" dirty="0" err="1" smtClean="0"/>
            <a:t>Visit</a:t>
          </a:r>
          <a:endParaRPr lang="es-ES" sz="1300" kern="1200" dirty="0" smtClean="0"/>
        </a:p>
        <a:p>
          <a:pPr lvl="0" algn="l" defTabSz="577850">
            <a:lnSpc>
              <a:spcPct val="90000"/>
            </a:lnSpc>
            <a:spcBef>
              <a:spcPct val="0"/>
            </a:spcBef>
            <a:spcAft>
              <a:spcPct val="35000"/>
            </a:spcAft>
          </a:pPr>
          <a:r>
            <a:rPr lang="es-ES" sz="1300" kern="1200" dirty="0" smtClean="0"/>
            <a:t>Re-</a:t>
          </a:r>
          <a:r>
            <a:rPr lang="es-ES" sz="1300" kern="1200" dirty="0" err="1" smtClean="0"/>
            <a:t>verified</a:t>
          </a:r>
          <a:r>
            <a:rPr lang="es-ES" sz="1300" kern="1200" dirty="0" smtClean="0"/>
            <a:t> </a:t>
          </a:r>
          <a:r>
            <a:rPr lang="es-ES" sz="1300" kern="1200" dirty="0" err="1" smtClean="0"/>
            <a:t>information</a:t>
          </a:r>
          <a:endParaRPr lang="es-ES" sz="1300" kern="1200" dirty="0" smtClean="0"/>
        </a:p>
        <a:p>
          <a:pPr lvl="0" algn="l" defTabSz="577850">
            <a:lnSpc>
              <a:spcPct val="90000"/>
            </a:lnSpc>
            <a:spcBef>
              <a:spcPct val="0"/>
            </a:spcBef>
            <a:spcAft>
              <a:spcPct val="35000"/>
            </a:spcAft>
          </a:pPr>
          <a:r>
            <a:rPr lang="en-US" sz="1300" kern="1200" dirty="0" smtClean="0"/>
            <a:t>Obtain detailed OC 2010 &amp; OC second quarter 2011 </a:t>
          </a:r>
        </a:p>
        <a:p>
          <a:pPr lvl="0" algn="l" defTabSz="577850">
            <a:lnSpc>
              <a:spcPct val="90000"/>
            </a:lnSpc>
            <a:spcBef>
              <a:spcPct val="0"/>
            </a:spcBef>
            <a:spcAft>
              <a:spcPct val="35000"/>
            </a:spcAft>
          </a:pPr>
          <a:endParaRPr lang="es-ES" sz="1300" kern="1200" dirty="0" smtClean="0"/>
        </a:p>
        <a:p>
          <a:pPr lvl="0" algn="l" defTabSz="577850">
            <a:lnSpc>
              <a:spcPct val="90000"/>
            </a:lnSpc>
            <a:spcBef>
              <a:spcPct val="0"/>
            </a:spcBef>
            <a:spcAft>
              <a:spcPct val="35000"/>
            </a:spcAft>
          </a:pPr>
          <a:endParaRPr lang="es-ES" sz="1300" kern="1200" dirty="0"/>
        </a:p>
      </dsp:txBody>
      <dsp:txXfrm>
        <a:off x="4218678" y="1256734"/>
        <a:ext cx="2417818" cy="166788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BDCF76-8A15-41F5-B02C-1F4C1C5EEB5D}">
      <dsp:nvSpPr>
        <dsp:cNvPr id="0" name=""/>
        <dsp:cNvSpPr/>
      </dsp:nvSpPr>
      <dsp:spPr>
        <a:xfrm>
          <a:off x="0" y="3385693"/>
          <a:ext cx="7571166" cy="607604"/>
        </a:xfrm>
        <a:prstGeom prst="roundRect">
          <a:avLst>
            <a:gd name="adj" fmla="val 10000"/>
          </a:avLst>
        </a:prstGeom>
        <a:solidFill>
          <a:schemeClr val="accent1">
            <a:tint val="40000"/>
            <a:hueOff val="0"/>
            <a:satOff val="0"/>
            <a:lumOff val="0"/>
            <a:alphaOff val="0"/>
          </a:schemeClr>
        </a:solidFill>
        <a:ln>
          <a:noFill/>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err="1" smtClean="0"/>
            <a:t>Our</a:t>
          </a:r>
          <a:r>
            <a:rPr lang="es-ES" sz="1600" kern="1200" dirty="0" smtClean="0"/>
            <a:t> </a:t>
          </a:r>
          <a:r>
            <a:rPr lang="es-ES" sz="1600" kern="1200" dirty="0" err="1" smtClean="0"/>
            <a:t>sample</a:t>
          </a:r>
          <a:r>
            <a:rPr lang="es-ES" sz="1600" kern="1200" dirty="0" smtClean="0"/>
            <a:t>:</a:t>
          </a:r>
          <a:endParaRPr lang="es-ES" sz="1600" kern="1200" dirty="0"/>
        </a:p>
      </dsp:txBody>
      <dsp:txXfrm>
        <a:off x="0" y="3385693"/>
        <a:ext cx="2271349" cy="607604"/>
      </dsp:txXfrm>
    </dsp:sp>
    <dsp:sp modelId="{3843EE50-5A50-C740-9C1A-DF633E70B6C2}">
      <dsp:nvSpPr>
        <dsp:cNvPr id="0" name=""/>
        <dsp:cNvSpPr/>
      </dsp:nvSpPr>
      <dsp:spPr>
        <a:xfrm>
          <a:off x="0" y="2521225"/>
          <a:ext cx="7571166" cy="607604"/>
        </a:xfrm>
        <a:prstGeom prst="roundRect">
          <a:avLst>
            <a:gd name="adj" fmla="val 10000"/>
          </a:avLst>
        </a:prstGeom>
        <a:solidFill>
          <a:schemeClr val="accent1">
            <a:tint val="40000"/>
            <a:hueOff val="0"/>
            <a:satOff val="0"/>
            <a:lumOff val="0"/>
            <a:alphaOff val="0"/>
          </a:schemeClr>
        </a:solidFill>
        <a:ln>
          <a:noFill/>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err="1" smtClean="0"/>
            <a:t>Our</a:t>
          </a:r>
          <a:r>
            <a:rPr lang="es-ES" sz="1600" kern="1200" dirty="0" smtClean="0"/>
            <a:t> </a:t>
          </a:r>
          <a:r>
            <a:rPr lang="es-ES" sz="1600" kern="1200" dirty="0" err="1" smtClean="0"/>
            <a:t>population</a:t>
          </a:r>
          <a:r>
            <a:rPr lang="es-ES" sz="1600" kern="1200" dirty="0" smtClean="0"/>
            <a:t>:</a:t>
          </a:r>
          <a:endParaRPr lang="es-ES" sz="1600" kern="1200" dirty="0"/>
        </a:p>
      </dsp:txBody>
      <dsp:txXfrm>
        <a:off x="0" y="2521225"/>
        <a:ext cx="2271349" cy="607604"/>
      </dsp:txXfrm>
    </dsp:sp>
    <dsp:sp modelId="{7C81F8C8-CF42-F64C-AA6D-7C4D257602FE}">
      <dsp:nvSpPr>
        <dsp:cNvPr id="0" name=""/>
        <dsp:cNvSpPr/>
      </dsp:nvSpPr>
      <dsp:spPr>
        <a:xfrm>
          <a:off x="0" y="1695716"/>
          <a:ext cx="7571166" cy="707578"/>
        </a:xfrm>
        <a:prstGeom prst="roundRect">
          <a:avLst>
            <a:gd name="adj" fmla="val 10000"/>
          </a:avLst>
        </a:prstGeom>
        <a:solidFill>
          <a:schemeClr val="accent1">
            <a:tint val="40000"/>
            <a:hueOff val="0"/>
            <a:satOff val="0"/>
            <a:lumOff val="0"/>
            <a:alphaOff val="0"/>
          </a:schemeClr>
        </a:solidFill>
        <a:ln>
          <a:noFill/>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smtClean="0"/>
            <a:t>4 MNOs</a:t>
          </a:r>
          <a:endParaRPr lang="es-ES" sz="1600" kern="1200" dirty="0"/>
        </a:p>
      </dsp:txBody>
      <dsp:txXfrm>
        <a:off x="0" y="1695716"/>
        <a:ext cx="2271349" cy="707578"/>
      </dsp:txXfrm>
    </dsp:sp>
    <dsp:sp modelId="{83240EA8-8C5C-CB4E-AB7C-3A7D6A7D87D8}">
      <dsp:nvSpPr>
        <dsp:cNvPr id="0" name=""/>
        <dsp:cNvSpPr/>
      </dsp:nvSpPr>
      <dsp:spPr>
        <a:xfrm>
          <a:off x="0" y="884543"/>
          <a:ext cx="7571166" cy="707578"/>
        </a:xfrm>
        <a:prstGeom prst="roundRect">
          <a:avLst>
            <a:gd name="adj" fmla="val 10000"/>
          </a:avLst>
        </a:prstGeom>
        <a:solidFill>
          <a:schemeClr val="accent1">
            <a:tint val="40000"/>
            <a:hueOff val="0"/>
            <a:satOff val="0"/>
            <a:lumOff val="0"/>
            <a:alphaOff val="0"/>
          </a:schemeClr>
        </a:solidFill>
        <a:ln>
          <a:noFill/>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 </a:t>
          </a:r>
          <a:r>
            <a:rPr lang="es-ES" sz="1600" kern="1200" dirty="0" err="1" smtClean="0"/>
            <a:t>MFIs</a:t>
          </a:r>
          <a:endParaRPr lang="es-ES" sz="1600" kern="1200" dirty="0"/>
        </a:p>
      </dsp:txBody>
      <dsp:txXfrm>
        <a:off x="0" y="884543"/>
        <a:ext cx="2271349" cy="707578"/>
      </dsp:txXfrm>
    </dsp:sp>
    <dsp:sp modelId="{3F0256AA-1755-E845-B738-1D5C4A230DAA}">
      <dsp:nvSpPr>
        <dsp:cNvPr id="0" name=""/>
        <dsp:cNvSpPr/>
      </dsp:nvSpPr>
      <dsp:spPr>
        <a:xfrm>
          <a:off x="4513886" y="929173"/>
          <a:ext cx="1098728" cy="58964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50000"/>
              </a:schemeClr>
              <a:schemeClr val="accent1">
                <a:hueOff val="0"/>
                <a:satOff val="0"/>
                <a:lumOff val="0"/>
                <a:alphaOff val="0"/>
                <a:tint val="90000"/>
                <a:satMod val="300000"/>
              </a:schemeClr>
            </a:duotone>
          </a:blip>
          <a:stretch/>
        </a:blipFill>
        <a:ln>
          <a:noFill/>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err="1" smtClean="0"/>
            <a:t>Tanzanian</a:t>
          </a:r>
          <a:r>
            <a:rPr lang="es-ES" sz="1600" kern="1200" dirty="0" smtClean="0"/>
            <a:t> </a:t>
          </a:r>
          <a:r>
            <a:rPr lang="es-ES" sz="1600" kern="1200" dirty="0" err="1" smtClean="0"/>
            <a:t>MFIs</a:t>
          </a:r>
          <a:endParaRPr lang="es-ES" sz="1600" kern="1200" dirty="0"/>
        </a:p>
      </dsp:txBody>
      <dsp:txXfrm>
        <a:off x="4513886" y="929173"/>
        <a:ext cx="1098728" cy="589648"/>
      </dsp:txXfrm>
    </dsp:sp>
    <dsp:sp modelId="{E8B5F9EA-2C6B-B242-A0A0-8E236DA709C2}">
      <dsp:nvSpPr>
        <dsp:cNvPr id="0" name=""/>
        <dsp:cNvSpPr/>
      </dsp:nvSpPr>
      <dsp:spPr>
        <a:xfrm>
          <a:off x="3149798" y="1518822"/>
          <a:ext cx="1913452" cy="235859"/>
        </a:xfrm>
        <a:custGeom>
          <a:avLst/>
          <a:gdLst/>
          <a:ahLst/>
          <a:cxnLst/>
          <a:rect l="0" t="0" r="0" b="0"/>
          <a:pathLst>
            <a:path>
              <a:moveTo>
                <a:pt x="1913452" y="0"/>
              </a:moveTo>
              <a:lnTo>
                <a:pt x="1913452" y="117929"/>
              </a:lnTo>
              <a:lnTo>
                <a:pt x="0" y="117929"/>
              </a:lnTo>
              <a:lnTo>
                <a:pt x="0" y="235859"/>
              </a:lnTo>
            </a:path>
          </a:pathLst>
        </a:custGeom>
        <a:noFill/>
        <a:ln w="15875" cap="flat" cmpd="sng" algn="ctr">
          <a:solidFill>
            <a:schemeClr val="accent1">
              <a:shade val="60000"/>
              <a:hueOff val="0"/>
              <a:satOff val="0"/>
              <a:lumOff val="0"/>
              <a:alphaOff val="0"/>
            </a:schemeClr>
          </a:solidFill>
          <a:prstDash val="solid"/>
          <a:miter/>
        </a:ln>
        <a:effectLst/>
      </dsp:spPr>
      <dsp:style>
        <a:lnRef idx="1">
          <a:scrgbClr r="0" g="0" b="0"/>
        </a:lnRef>
        <a:fillRef idx="0">
          <a:scrgbClr r="0" g="0" b="0"/>
        </a:fillRef>
        <a:effectRef idx="0">
          <a:scrgbClr r="0" g="0" b="0"/>
        </a:effectRef>
        <a:fontRef idx="minor"/>
      </dsp:style>
    </dsp:sp>
    <dsp:sp modelId="{92E22805-AD02-AE41-ADB6-2D436962C278}">
      <dsp:nvSpPr>
        <dsp:cNvPr id="0" name=""/>
        <dsp:cNvSpPr/>
      </dsp:nvSpPr>
      <dsp:spPr>
        <a:xfrm>
          <a:off x="2707561" y="1754681"/>
          <a:ext cx="884473" cy="58964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50000"/>
              </a:schemeClr>
              <a:schemeClr val="accent1">
                <a:hueOff val="0"/>
                <a:satOff val="0"/>
                <a:lumOff val="0"/>
                <a:alphaOff val="0"/>
                <a:tint val="90000"/>
                <a:satMod val="300000"/>
              </a:schemeClr>
            </a:duotone>
          </a:blip>
          <a:stretch/>
        </a:blipFill>
        <a:ln>
          <a:noFill/>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err="1" smtClean="0"/>
            <a:t>Tigo</a:t>
          </a:r>
          <a:endParaRPr lang="es-ES" sz="1600" kern="1200" dirty="0"/>
        </a:p>
      </dsp:txBody>
      <dsp:txXfrm>
        <a:off x="2707561" y="1754681"/>
        <a:ext cx="884473" cy="589648"/>
      </dsp:txXfrm>
    </dsp:sp>
    <dsp:sp modelId="{65837933-F0C3-2E44-A7F9-98FA4548DFCE}">
      <dsp:nvSpPr>
        <dsp:cNvPr id="0" name=""/>
        <dsp:cNvSpPr/>
      </dsp:nvSpPr>
      <dsp:spPr>
        <a:xfrm>
          <a:off x="3104078" y="2344330"/>
          <a:ext cx="91440" cy="235859"/>
        </a:xfrm>
        <a:custGeom>
          <a:avLst/>
          <a:gdLst/>
          <a:ahLst/>
          <a:cxnLst/>
          <a:rect l="0" t="0" r="0" b="0"/>
          <a:pathLst>
            <a:path>
              <a:moveTo>
                <a:pt x="45720" y="0"/>
              </a:moveTo>
              <a:lnTo>
                <a:pt x="45720" y="235859"/>
              </a:lnTo>
            </a:path>
          </a:pathLst>
        </a:custGeom>
        <a:noFill/>
        <a:ln w="15875" cap="flat" cmpd="sng" algn="ctr">
          <a:solidFill>
            <a:schemeClr val="accent1">
              <a:shade val="80000"/>
              <a:hueOff val="0"/>
              <a:satOff val="0"/>
              <a:lumOff val="0"/>
              <a:alphaOff val="0"/>
            </a:schemeClr>
          </a:solidFill>
          <a:prstDash val="solid"/>
          <a:miter/>
        </a:ln>
        <a:effectLst/>
      </dsp:spPr>
      <dsp:style>
        <a:lnRef idx="1">
          <a:scrgbClr r="0" g="0" b="0"/>
        </a:lnRef>
        <a:fillRef idx="0">
          <a:scrgbClr r="0" g="0" b="0"/>
        </a:fillRef>
        <a:effectRef idx="0">
          <a:scrgbClr r="0" g="0" b="0"/>
        </a:effectRef>
        <a:fontRef idx="minor"/>
      </dsp:style>
    </dsp:sp>
    <dsp:sp modelId="{8A15C72B-E140-C848-A791-0A9F63DCDD6B}">
      <dsp:nvSpPr>
        <dsp:cNvPr id="0" name=""/>
        <dsp:cNvSpPr/>
      </dsp:nvSpPr>
      <dsp:spPr>
        <a:xfrm>
          <a:off x="2272153" y="2580190"/>
          <a:ext cx="1755290" cy="58964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50000"/>
              </a:schemeClr>
              <a:schemeClr val="accent1">
                <a:hueOff val="0"/>
                <a:satOff val="0"/>
                <a:lumOff val="0"/>
                <a:alphaOff val="0"/>
                <a:tint val="90000"/>
                <a:satMod val="300000"/>
              </a:schemeClr>
            </a:duotone>
          </a:blip>
          <a:stretch/>
        </a:blipFill>
        <a:ln>
          <a:noFill/>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err="1" smtClean="0"/>
            <a:t>MFIs</a:t>
          </a:r>
          <a:r>
            <a:rPr lang="es-ES" sz="1600" kern="1200" dirty="0" smtClean="0"/>
            <a:t> </a:t>
          </a:r>
          <a:r>
            <a:rPr lang="es-ES" sz="1600" kern="1200" dirty="0" err="1" smtClean="0"/>
            <a:t>Tigo</a:t>
          </a:r>
          <a:r>
            <a:rPr lang="es-ES" sz="1600" kern="1200" dirty="0" smtClean="0"/>
            <a:t> </a:t>
          </a:r>
          <a:r>
            <a:rPr lang="es-ES" sz="1600" kern="1200" dirty="0" err="1" smtClean="0"/>
            <a:t>clients</a:t>
          </a:r>
          <a:endParaRPr lang="es-ES" sz="1600" kern="1200" dirty="0"/>
        </a:p>
      </dsp:txBody>
      <dsp:txXfrm>
        <a:off x="2272153" y="2580190"/>
        <a:ext cx="1755290" cy="589648"/>
      </dsp:txXfrm>
    </dsp:sp>
    <dsp:sp modelId="{545CABA0-76B4-7D43-8BE5-2B19D5CFCEA0}">
      <dsp:nvSpPr>
        <dsp:cNvPr id="0" name=""/>
        <dsp:cNvSpPr/>
      </dsp:nvSpPr>
      <dsp:spPr>
        <a:xfrm>
          <a:off x="3104078" y="3169839"/>
          <a:ext cx="91440" cy="235859"/>
        </a:xfrm>
        <a:custGeom>
          <a:avLst/>
          <a:gdLst/>
          <a:ahLst/>
          <a:cxnLst/>
          <a:rect l="0" t="0" r="0" b="0"/>
          <a:pathLst>
            <a:path>
              <a:moveTo>
                <a:pt x="45720" y="0"/>
              </a:moveTo>
              <a:lnTo>
                <a:pt x="45720" y="235859"/>
              </a:lnTo>
            </a:path>
          </a:pathLst>
        </a:custGeom>
        <a:noFill/>
        <a:ln w="15875" cap="flat" cmpd="sng" algn="ctr">
          <a:solidFill>
            <a:schemeClr val="accent1">
              <a:shade val="80000"/>
              <a:hueOff val="0"/>
              <a:satOff val="0"/>
              <a:lumOff val="0"/>
              <a:alphaOff val="0"/>
            </a:schemeClr>
          </a:solidFill>
          <a:prstDash val="solid"/>
          <a:miter/>
        </a:ln>
        <a:effectLst/>
      </dsp:spPr>
      <dsp:style>
        <a:lnRef idx="1">
          <a:scrgbClr r="0" g="0" b="0"/>
        </a:lnRef>
        <a:fillRef idx="0">
          <a:scrgbClr r="0" g="0" b="0"/>
        </a:fillRef>
        <a:effectRef idx="0">
          <a:scrgbClr r="0" g="0" b="0"/>
        </a:effectRef>
        <a:fontRef idx="minor"/>
      </dsp:style>
    </dsp:sp>
    <dsp:sp modelId="{60F33C34-3D58-354C-8E75-D1E6F3372693}">
      <dsp:nvSpPr>
        <dsp:cNvPr id="0" name=""/>
        <dsp:cNvSpPr/>
      </dsp:nvSpPr>
      <dsp:spPr>
        <a:xfrm>
          <a:off x="2283014" y="3405698"/>
          <a:ext cx="1733567" cy="58964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50000"/>
              </a:schemeClr>
              <a:schemeClr val="accent1">
                <a:hueOff val="0"/>
                <a:satOff val="0"/>
                <a:lumOff val="0"/>
                <a:alphaOff val="0"/>
                <a:tint val="90000"/>
                <a:satMod val="300000"/>
              </a:schemeClr>
            </a:duotone>
          </a:blip>
          <a:stretch/>
        </a:blipFill>
        <a:ln>
          <a:noFill/>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37 </a:t>
          </a:r>
          <a:r>
            <a:rPr lang="es-ES" sz="1600" kern="1200" dirty="0" err="1" smtClean="0"/>
            <a:t>Institutions</a:t>
          </a:r>
          <a:endParaRPr lang="es-ES" sz="1600" kern="1200" dirty="0" smtClean="0"/>
        </a:p>
      </dsp:txBody>
      <dsp:txXfrm>
        <a:off x="2283014" y="3405698"/>
        <a:ext cx="1733567" cy="589648"/>
      </dsp:txXfrm>
    </dsp:sp>
    <dsp:sp modelId="{A60B1C61-FA7B-504D-B4C1-5AB3608B17D7}">
      <dsp:nvSpPr>
        <dsp:cNvPr id="0" name=""/>
        <dsp:cNvSpPr/>
      </dsp:nvSpPr>
      <dsp:spPr>
        <a:xfrm>
          <a:off x="4299613" y="1518822"/>
          <a:ext cx="763636" cy="235859"/>
        </a:xfrm>
        <a:custGeom>
          <a:avLst/>
          <a:gdLst/>
          <a:ahLst/>
          <a:cxnLst/>
          <a:rect l="0" t="0" r="0" b="0"/>
          <a:pathLst>
            <a:path>
              <a:moveTo>
                <a:pt x="763636" y="0"/>
              </a:moveTo>
              <a:lnTo>
                <a:pt x="763636" y="117929"/>
              </a:lnTo>
              <a:lnTo>
                <a:pt x="0" y="117929"/>
              </a:lnTo>
              <a:lnTo>
                <a:pt x="0" y="235859"/>
              </a:lnTo>
            </a:path>
          </a:pathLst>
        </a:custGeom>
        <a:noFill/>
        <a:ln w="15875" cap="flat" cmpd="sng" algn="ctr">
          <a:solidFill>
            <a:schemeClr val="accent1">
              <a:shade val="60000"/>
              <a:hueOff val="0"/>
              <a:satOff val="0"/>
              <a:lumOff val="0"/>
              <a:alphaOff val="0"/>
            </a:schemeClr>
          </a:solidFill>
          <a:prstDash val="solid"/>
          <a:miter/>
        </a:ln>
        <a:effectLst/>
      </dsp:spPr>
      <dsp:style>
        <a:lnRef idx="1">
          <a:scrgbClr r="0" g="0" b="0"/>
        </a:lnRef>
        <a:fillRef idx="0">
          <a:scrgbClr r="0" g="0" b="0"/>
        </a:fillRef>
        <a:effectRef idx="0">
          <a:scrgbClr r="0" g="0" b="0"/>
        </a:effectRef>
        <a:fontRef idx="minor"/>
      </dsp:style>
    </dsp:sp>
    <dsp:sp modelId="{D4783D1B-379B-064C-91F8-0B2644283C3B}">
      <dsp:nvSpPr>
        <dsp:cNvPr id="0" name=""/>
        <dsp:cNvSpPr/>
      </dsp:nvSpPr>
      <dsp:spPr>
        <a:xfrm>
          <a:off x="3857377" y="1754681"/>
          <a:ext cx="884473" cy="58964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50000"/>
              </a:schemeClr>
              <a:schemeClr val="accent1">
                <a:hueOff val="0"/>
                <a:satOff val="0"/>
                <a:lumOff val="0"/>
                <a:alphaOff val="0"/>
                <a:tint val="90000"/>
                <a:satMod val="300000"/>
              </a:schemeClr>
            </a:duotone>
          </a:blip>
          <a:stretch/>
        </a:blipFill>
        <a:ln>
          <a:noFill/>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err="1" smtClean="0"/>
            <a:t>Zantel</a:t>
          </a:r>
          <a:endParaRPr lang="es-ES" sz="1600" kern="1200" dirty="0"/>
        </a:p>
      </dsp:txBody>
      <dsp:txXfrm>
        <a:off x="3857377" y="1754681"/>
        <a:ext cx="884473" cy="589648"/>
      </dsp:txXfrm>
    </dsp:sp>
    <dsp:sp modelId="{7527960F-7EAF-6543-A619-0977FA42DFF5}">
      <dsp:nvSpPr>
        <dsp:cNvPr id="0" name=""/>
        <dsp:cNvSpPr/>
      </dsp:nvSpPr>
      <dsp:spPr>
        <a:xfrm>
          <a:off x="5063250" y="1518822"/>
          <a:ext cx="386178" cy="235859"/>
        </a:xfrm>
        <a:custGeom>
          <a:avLst/>
          <a:gdLst/>
          <a:ahLst/>
          <a:cxnLst/>
          <a:rect l="0" t="0" r="0" b="0"/>
          <a:pathLst>
            <a:path>
              <a:moveTo>
                <a:pt x="0" y="0"/>
              </a:moveTo>
              <a:lnTo>
                <a:pt x="0" y="117929"/>
              </a:lnTo>
              <a:lnTo>
                <a:pt x="386178" y="117929"/>
              </a:lnTo>
              <a:lnTo>
                <a:pt x="386178" y="235859"/>
              </a:lnTo>
            </a:path>
          </a:pathLst>
        </a:custGeom>
        <a:noFill/>
        <a:ln w="15875" cap="flat" cmpd="sng" algn="ctr">
          <a:solidFill>
            <a:schemeClr val="accent1">
              <a:shade val="60000"/>
              <a:hueOff val="0"/>
              <a:satOff val="0"/>
              <a:lumOff val="0"/>
              <a:alphaOff val="0"/>
            </a:schemeClr>
          </a:solidFill>
          <a:prstDash val="solid"/>
          <a:miter/>
        </a:ln>
        <a:effectLst/>
      </dsp:spPr>
      <dsp:style>
        <a:lnRef idx="1">
          <a:scrgbClr r="0" g="0" b="0"/>
        </a:lnRef>
        <a:fillRef idx="0">
          <a:scrgbClr r="0" g="0" b="0"/>
        </a:fillRef>
        <a:effectRef idx="0">
          <a:scrgbClr r="0" g="0" b="0"/>
        </a:effectRef>
        <a:fontRef idx="minor"/>
      </dsp:style>
    </dsp:sp>
    <dsp:sp modelId="{3384F402-246D-7D4E-90D9-8664442FA0E9}">
      <dsp:nvSpPr>
        <dsp:cNvPr id="0" name=""/>
        <dsp:cNvSpPr/>
      </dsp:nvSpPr>
      <dsp:spPr>
        <a:xfrm>
          <a:off x="5007192" y="1754681"/>
          <a:ext cx="884473" cy="58964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50000"/>
              </a:schemeClr>
              <a:schemeClr val="accent1">
                <a:hueOff val="0"/>
                <a:satOff val="0"/>
                <a:lumOff val="0"/>
                <a:alphaOff val="0"/>
                <a:tint val="90000"/>
                <a:satMod val="300000"/>
              </a:schemeClr>
            </a:duotone>
          </a:blip>
          <a:stretch/>
        </a:blipFill>
        <a:ln>
          <a:noFill/>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err="1" smtClean="0"/>
            <a:t>Airtel</a:t>
          </a:r>
          <a:r>
            <a:rPr lang="es-ES" sz="1600" kern="1200" dirty="0" smtClean="0"/>
            <a:t> (</a:t>
          </a:r>
          <a:r>
            <a:rPr lang="es-ES" sz="1600" kern="1200" dirty="0" err="1" smtClean="0"/>
            <a:t>Zain</a:t>
          </a:r>
          <a:r>
            <a:rPr lang="es-ES" sz="1600" kern="1200" dirty="0" smtClean="0"/>
            <a:t>)</a:t>
          </a:r>
          <a:endParaRPr lang="es-ES" sz="1600" kern="1200" dirty="0"/>
        </a:p>
      </dsp:txBody>
      <dsp:txXfrm>
        <a:off x="5007192" y="1754681"/>
        <a:ext cx="884473" cy="589648"/>
      </dsp:txXfrm>
    </dsp:sp>
    <dsp:sp modelId="{D49B930B-EE3F-9E47-B457-276A9E1DB593}">
      <dsp:nvSpPr>
        <dsp:cNvPr id="0" name=""/>
        <dsp:cNvSpPr/>
      </dsp:nvSpPr>
      <dsp:spPr>
        <a:xfrm>
          <a:off x="5063250" y="1518822"/>
          <a:ext cx="1724723" cy="235859"/>
        </a:xfrm>
        <a:custGeom>
          <a:avLst/>
          <a:gdLst/>
          <a:ahLst/>
          <a:cxnLst/>
          <a:rect l="0" t="0" r="0" b="0"/>
          <a:pathLst>
            <a:path>
              <a:moveTo>
                <a:pt x="0" y="0"/>
              </a:moveTo>
              <a:lnTo>
                <a:pt x="0" y="117929"/>
              </a:lnTo>
              <a:lnTo>
                <a:pt x="1724723" y="117929"/>
              </a:lnTo>
              <a:lnTo>
                <a:pt x="1724723" y="235859"/>
              </a:lnTo>
            </a:path>
          </a:pathLst>
        </a:custGeom>
        <a:noFill/>
        <a:ln w="15875" cap="flat" cmpd="sng" algn="ctr">
          <a:solidFill>
            <a:schemeClr val="accent1">
              <a:shade val="60000"/>
              <a:hueOff val="0"/>
              <a:satOff val="0"/>
              <a:lumOff val="0"/>
              <a:alphaOff val="0"/>
            </a:schemeClr>
          </a:solidFill>
          <a:prstDash val="solid"/>
          <a:miter/>
        </a:ln>
        <a:effectLst/>
      </dsp:spPr>
      <dsp:style>
        <a:lnRef idx="1">
          <a:scrgbClr r="0" g="0" b="0"/>
        </a:lnRef>
        <a:fillRef idx="0">
          <a:scrgbClr r="0" g="0" b="0"/>
        </a:fillRef>
        <a:effectRef idx="0">
          <a:scrgbClr r="0" g="0" b="0"/>
        </a:effectRef>
        <a:fontRef idx="minor"/>
      </dsp:style>
    </dsp:sp>
    <dsp:sp modelId="{F178D73A-BC9B-B045-BDCB-B02E96AC7D11}">
      <dsp:nvSpPr>
        <dsp:cNvPr id="0" name=""/>
        <dsp:cNvSpPr/>
      </dsp:nvSpPr>
      <dsp:spPr>
        <a:xfrm>
          <a:off x="6157007" y="1754681"/>
          <a:ext cx="1261931" cy="58964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50000"/>
              </a:schemeClr>
              <a:schemeClr val="accent1">
                <a:hueOff val="0"/>
                <a:satOff val="0"/>
                <a:lumOff val="0"/>
                <a:alphaOff val="0"/>
                <a:tint val="90000"/>
                <a:satMod val="300000"/>
              </a:schemeClr>
            </a:duotone>
          </a:blip>
          <a:stretch/>
        </a:blipFill>
        <a:ln>
          <a:noFill/>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err="1" smtClean="0"/>
            <a:t>Vodacom</a:t>
          </a:r>
          <a:endParaRPr lang="es-ES" sz="1600" kern="1200" dirty="0"/>
        </a:p>
      </dsp:txBody>
      <dsp:txXfrm>
        <a:off x="6157007" y="1754681"/>
        <a:ext cx="1261931" cy="58964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jpeg"/></Relationships>
</file>

<file path=ppt/drawings/drawing1.xml><?xml version="1.0" encoding="utf-8"?>
<c:userShapes xmlns:c="http://schemas.openxmlformats.org/drawingml/2006/chart">
  <cdr:relSizeAnchor xmlns:cdr="http://schemas.openxmlformats.org/drawingml/2006/chartDrawing">
    <cdr:from>
      <cdr:x>0.13678</cdr:x>
      <cdr:y>0.16284</cdr:y>
    </cdr:from>
    <cdr:to>
      <cdr:x>0.28209</cdr:x>
      <cdr:y>0.24486</cdr:y>
    </cdr:to>
    <cdr:sp macro="" textlink="">
      <cdr:nvSpPr>
        <cdr:cNvPr id="8" name="Llamada ovalada 22"/>
        <cdr:cNvSpPr/>
      </cdr:nvSpPr>
      <cdr:spPr>
        <a:xfrm xmlns:a="http://schemas.openxmlformats.org/drawingml/2006/main">
          <a:off x="1036035" y="909884"/>
          <a:ext cx="1100668" cy="458317"/>
        </a:xfrm>
        <a:prstGeom xmlns:a="http://schemas.openxmlformats.org/drawingml/2006/main" prst="wedgeEllipseCallout">
          <a:avLst>
            <a:gd name="adj1" fmla="val 48604"/>
            <a:gd name="adj2" fmla="val 70253"/>
          </a:avLst>
        </a:prstGeom>
        <a:blipFill xmlns:a="http://schemas.openxmlformats.org/drawingml/2006/main" dpi="0" rotWithShape="1">
          <a:blip xmlns:r="http://schemas.openxmlformats.org/officeDocument/2006/relationships" r:embed="rId1" cstate="print">
            <a:alphaModFix amt="59000"/>
            <a:duotone>
              <a:schemeClr val="accent4">
                <a:shade val="10000"/>
                <a:satMod val="150000"/>
              </a:schemeClr>
              <a:schemeClr val="accent4">
                <a:tint val="90000"/>
                <a:satMod val="300000"/>
              </a:schemeClr>
            </a:duotone>
          </a:blip>
          <a:srcRect/>
          <a:stretch>
            <a:fillRect/>
          </a:stretch>
        </a:blipFill>
      </cdr:spPr>
      <cdr:style>
        <a:lnRef xmlns:a="http://schemas.openxmlformats.org/drawingml/2006/main" idx="0">
          <a:schemeClr val="accent4"/>
        </a:lnRef>
        <a:fillRef xmlns:a="http://schemas.openxmlformats.org/drawingml/2006/main" idx="3">
          <a:schemeClr val="accent4"/>
        </a:fillRef>
        <a:effectRef xmlns:a="http://schemas.openxmlformats.org/drawingml/2006/main" idx="3">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s-ES" dirty="0" smtClean="0"/>
            <a:t>3,815</a:t>
          </a:r>
        </a:p>
        <a:p xmlns:a="http://schemas.openxmlformats.org/drawingml/2006/main">
          <a:pPr algn="ctr"/>
          <a:r>
            <a:rPr lang="es-ES" sz="1000" dirty="0" err="1" smtClean="0"/>
            <a:t>MuCB</a:t>
          </a:r>
          <a:endParaRPr lang="es-ES" sz="1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3F72FC-8949-DF45-B6BF-A182C44A384F}" type="datetimeFigureOut">
              <a:rPr lang="es-ES" smtClean="0"/>
              <a:pPr/>
              <a:t>07/12/2011</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858E7-7C24-8043-BC51-0CD6F2E7D1BE}" type="slidenum">
              <a:rPr lang="es-ES" smtClean="0"/>
              <a:pPr/>
              <a:t>‹Nº›</a:t>
            </a:fld>
            <a:endParaRPr lang="es-ES"/>
          </a:p>
        </p:txBody>
      </p:sp>
    </p:spTree>
    <p:extLst>
      <p:ext uri="{BB962C8B-B14F-4D97-AF65-F5344CB8AC3E}">
        <p14:creationId xmlns:p14="http://schemas.microsoft.com/office/powerpoint/2010/main" xmlns="" val="3290688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ixmarket.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04858E7-7C24-8043-BC51-0CD6F2E7D1BE}" type="slidenum">
              <a:rPr lang="es-ES" smtClean="0"/>
              <a:pPr/>
              <a:t>1</a:t>
            </a:fld>
            <a:endParaRPr lang="es-ES"/>
          </a:p>
        </p:txBody>
      </p:sp>
    </p:spTree>
    <p:extLst>
      <p:ext uri="{BB962C8B-B14F-4D97-AF65-F5344CB8AC3E}">
        <p14:creationId xmlns:p14="http://schemas.microsoft.com/office/powerpoint/2010/main" xmlns="" val="2152113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smtClean="0">
                <a:solidFill>
                  <a:srgbClr val="FF0000"/>
                </a:solidFill>
              </a:rPr>
              <a:t>NO MOBILE BANKING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 important challenge was the lack of full implementation of mobile banking in the participating microfinance institutions. Due to a variety of constraints, the MFIs had, at the time of the field visit, begun implementing mobile banking as an agent - for clients of the institution to send and receive money with the MFI collecting a commission for these transactions, but not for the disbursal and collection loans.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Only</a:t>
            </a:r>
            <a:r>
              <a:rPr lang="en-US" baseline="0" dirty="0" smtClean="0"/>
              <a:t> agents in Tanzania. Just only 1 institution with disbursal/collection loans: </a:t>
            </a:r>
            <a:r>
              <a:rPr lang="en-US" baseline="0" dirty="0" err="1" smtClean="0"/>
              <a:t>Tujijenge</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Two pilots: USAWA and </a:t>
            </a:r>
            <a:r>
              <a:rPr lang="en-US" baseline="0" dirty="0" err="1" smtClean="0"/>
              <a:t>Josefo</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s-ES" dirty="0"/>
          </a:p>
        </p:txBody>
      </p:sp>
      <p:sp>
        <p:nvSpPr>
          <p:cNvPr id="4" name="Marcador de número de diapositiva 3"/>
          <p:cNvSpPr>
            <a:spLocks noGrp="1"/>
          </p:cNvSpPr>
          <p:nvPr>
            <p:ph type="sldNum" sz="quarter" idx="10"/>
          </p:nvPr>
        </p:nvSpPr>
        <p:spPr/>
        <p:txBody>
          <a:bodyPr/>
          <a:lstStyle/>
          <a:p>
            <a:fld id="{F04858E7-7C24-8043-BC51-0CD6F2E7D1BE}" type="slidenum">
              <a:rPr lang="es-ES" smtClean="0"/>
              <a:pPr/>
              <a:t>10</a:t>
            </a:fld>
            <a:endParaRPr lang="es-ES"/>
          </a:p>
        </p:txBody>
      </p:sp>
    </p:spTree>
    <p:extLst>
      <p:ext uri="{BB962C8B-B14F-4D97-AF65-F5344CB8AC3E}">
        <p14:creationId xmlns:p14="http://schemas.microsoft.com/office/powerpoint/2010/main" xmlns="" val="3200448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04858E7-7C24-8043-BC51-0CD6F2E7D1BE}" type="slidenum">
              <a:rPr lang="es-ES" smtClean="0"/>
              <a:pPr/>
              <a:t>11</a:t>
            </a:fld>
            <a:endParaRPr lang="es-ES"/>
          </a:p>
        </p:txBody>
      </p:sp>
    </p:spTree>
    <p:extLst>
      <p:ext uri="{BB962C8B-B14F-4D97-AF65-F5344CB8AC3E}">
        <p14:creationId xmlns:p14="http://schemas.microsoft.com/office/powerpoint/2010/main" xmlns="" val="1947917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impact does mobile banking have on the operational cost structure of microfinance institutions?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study set out to measure the impact that mobile phone banking services had on microfinance institutions across Tanzania.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algn="just"/>
            <a:r>
              <a:rPr lang="en-US" sz="1200" dirty="0" smtClean="0"/>
              <a:t>Operating expenses represented 62 percent of charges to borrowers, 23% of financial expenses, 10% of profits, and 5% of the losses from defaults according to a study of the MIX in 2006 involving 1003 MFIs in 84 countries (Gonzalez, 2007).</a:t>
            </a:r>
          </a:p>
          <a:p>
            <a:pPr algn="just"/>
            <a:r>
              <a:rPr lang="en-US" sz="1200" dirty="0" smtClean="0"/>
              <a:t>“We believe branchless banking can offer basic banking services to customers at a cost of at least 50 percent less than what it would cost to serve them through traditional channels” observes </a:t>
            </a:r>
            <a:r>
              <a:rPr lang="en-US" sz="1200" dirty="0" err="1" smtClean="0"/>
              <a:t>Ivatury</a:t>
            </a:r>
            <a:r>
              <a:rPr lang="en-US" sz="1200" dirty="0" smtClean="0"/>
              <a:t> and Mas (2008).</a:t>
            </a:r>
          </a:p>
          <a:p>
            <a:pPr algn="just"/>
            <a:r>
              <a:rPr lang="en-US" sz="1200" dirty="0" smtClean="0"/>
              <a:t> “On the part of the institution, there are significant savings since the bank will not have to field as much loan officers to make actual collections of payments” (Jimenez and Roman, 2005: p6)</a:t>
            </a:r>
          </a:p>
          <a:p>
            <a:pPr algn="just"/>
            <a:r>
              <a:rPr lang="en-US" sz="1200" b="1" dirty="0" smtClean="0"/>
              <a:t>GONZALEZ (2007):</a:t>
            </a:r>
            <a:r>
              <a:rPr lang="en-US" sz="1200" dirty="0" smtClean="0"/>
              <a:t> “Efficiency Drivers of Microfinance Institutions (MFIs): The Case of Operating Costs”, </a:t>
            </a:r>
            <a:r>
              <a:rPr lang="en-US" sz="1200" i="1" dirty="0" err="1" smtClean="0"/>
              <a:t>MicroBanking</a:t>
            </a:r>
            <a:r>
              <a:rPr lang="en-US" sz="1200" i="1" dirty="0" smtClean="0"/>
              <a:t> Bulletin</a:t>
            </a:r>
            <a:r>
              <a:rPr lang="en-US" sz="1200" dirty="0" smtClean="0"/>
              <a:t>, Issue 15. </a:t>
            </a:r>
          </a:p>
          <a:p>
            <a:pPr algn="just"/>
            <a:r>
              <a:rPr lang="en-US" sz="1200" b="1" dirty="0" smtClean="0"/>
              <a:t>IVATURY and MAS (2008):</a:t>
            </a:r>
            <a:r>
              <a:rPr lang="en-US" sz="1200" dirty="0" smtClean="0"/>
              <a:t> </a:t>
            </a:r>
            <a:r>
              <a:rPr lang="en-US" sz="1200" i="1" dirty="0" smtClean="0"/>
              <a:t>The Early Experience with Branchless Banking,</a:t>
            </a:r>
            <a:r>
              <a:rPr lang="en-US" sz="1200" dirty="0" smtClean="0"/>
              <a:t> CGAP Focus Note 46, Washington D.C., USA. </a:t>
            </a:r>
          </a:p>
          <a:p>
            <a:pPr algn="just"/>
            <a:r>
              <a:rPr lang="en-US" sz="1200" b="1" dirty="0" smtClean="0"/>
              <a:t>JIMENEZ and ROMAN (2005):</a:t>
            </a:r>
            <a:r>
              <a:rPr lang="en-US" sz="1200" dirty="0" smtClean="0"/>
              <a:t> “Case Study on the Philippines. Electronic Banking: </a:t>
            </a:r>
            <a:r>
              <a:rPr lang="en-US" sz="1200" i="1" dirty="0" smtClean="0"/>
              <a:t>Delivering Microfinance Services to the Poor</a:t>
            </a:r>
            <a:r>
              <a:rPr lang="en-US" sz="1200" dirty="0" smtClean="0"/>
              <a:t> in the Philippines”</a:t>
            </a:r>
          </a:p>
          <a:p>
            <a:pPr algn="just"/>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Marcador de número de diapositiva 3"/>
          <p:cNvSpPr>
            <a:spLocks noGrp="1"/>
          </p:cNvSpPr>
          <p:nvPr>
            <p:ph type="sldNum" sz="quarter" idx="10"/>
          </p:nvPr>
        </p:nvSpPr>
        <p:spPr/>
        <p:txBody>
          <a:bodyPr/>
          <a:lstStyle/>
          <a:p>
            <a:fld id="{F04858E7-7C24-8043-BC51-0CD6F2E7D1BE}" type="slidenum">
              <a:rPr lang="es-ES" smtClean="0"/>
              <a:pPr/>
              <a:t>2</a:t>
            </a:fld>
            <a:endParaRPr lang="es-ES"/>
          </a:p>
        </p:txBody>
      </p:sp>
    </p:spTree>
    <p:extLst>
      <p:ext uri="{BB962C8B-B14F-4D97-AF65-F5344CB8AC3E}">
        <p14:creationId xmlns:p14="http://schemas.microsoft.com/office/powerpoint/2010/main" xmlns="" val="3561763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METHODOLOGY</a:t>
            </a:r>
          </a:p>
          <a:p>
            <a:pPr algn="just"/>
            <a:r>
              <a:rPr lang="en-US" dirty="0" smtClean="0"/>
              <a:t>January to March 2011: Online survey designed for MFIs to gather introductory information and basic ratios, like those commonly reported to the MIX Market (</a:t>
            </a:r>
            <a:r>
              <a:rPr lang="en-US" dirty="0" smtClean="0">
                <a:hlinkClick r:id="rId3"/>
              </a:rPr>
              <a:t>www.mixmarket.org</a:t>
            </a:r>
            <a:r>
              <a:rPr lang="en-US" dirty="0" smtClean="0"/>
              <a:t>) </a:t>
            </a:r>
          </a:p>
          <a:p>
            <a:pPr algn="just"/>
            <a:r>
              <a:rPr lang="en-US" dirty="0" smtClean="0"/>
              <a:t>April to June 2011: Participating microfinance institutions (MFIs) completed an introductory online survey for institutional information.</a:t>
            </a:r>
          </a:p>
          <a:p>
            <a:pPr algn="just"/>
            <a:r>
              <a:rPr lang="en-US" dirty="0" smtClean="0"/>
              <a:t>July 2011: An Excel spreadsheet was sent to capture detailed operational cost information for year ending 2010 for each MFI. </a:t>
            </a:r>
          </a:p>
          <a:p>
            <a:pPr algn="just"/>
            <a:r>
              <a:rPr lang="en-US" dirty="0" smtClean="0"/>
              <a:t>August/September 2011 (Field Visit): The information received by the institutions was verified in person. At the same time, the Excel spreadsheet was filled out to capture operational cost information for the second quarter of 2011 to view any preliminary changes that may have been as a result of the implementation of mobile </a:t>
            </a:r>
          </a:p>
        </p:txBody>
      </p:sp>
      <p:sp>
        <p:nvSpPr>
          <p:cNvPr id="4" name="Marcador de número de diapositiva 3"/>
          <p:cNvSpPr>
            <a:spLocks noGrp="1"/>
          </p:cNvSpPr>
          <p:nvPr>
            <p:ph type="sldNum" sz="quarter" idx="10"/>
          </p:nvPr>
        </p:nvSpPr>
        <p:spPr/>
        <p:txBody>
          <a:bodyPr/>
          <a:lstStyle/>
          <a:p>
            <a:fld id="{F04858E7-7C24-8043-BC51-0CD6F2E7D1BE}" type="slidenum">
              <a:rPr lang="es-ES" smtClean="0"/>
              <a:pPr/>
              <a:t>3</a:t>
            </a:fld>
            <a:endParaRPr lang="es-ES"/>
          </a:p>
        </p:txBody>
      </p:sp>
    </p:spTree>
    <p:extLst>
      <p:ext uri="{BB962C8B-B14F-4D97-AF65-F5344CB8AC3E}">
        <p14:creationId xmlns:p14="http://schemas.microsoft.com/office/powerpoint/2010/main" xmlns="" val="3337466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CHALLENGES (MNOs)</a:t>
            </a:r>
          </a:p>
          <a:p>
            <a:pPr algn="just"/>
            <a:r>
              <a:rPr lang="en-US" dirty="0" smtClean="0"/>
              <a:t>The other three Mobile Network Operators (MNOs) in Tanzania were contacted and invited to participate in the research. </a:t>
            </a:r>
          </a:p>
          <a:p>
            <a:pPr algn="just"/>
            <a:r>
              <a:rPr lang="en-US" dirty="0" err="1" smtClean="0"/>
              <a:t>Zantel</a:t>
            </a:r>
            <a:r>
              <a:rPr lang="en-US" dirty="0" smtClean="0"/>
              <a:t> was not currently work with microfinance institutions. </a:t>
            </a:r>
          </a:p>
          <a:p>
            <a:pPr algn="just"/>
            <a:r>
              <a:rPr lang="en-US" dirty="0" err="1" smtClean="0"/>
              <a:t>Zain</a:t>
            </a:r>
            <a:r>
              <a:rPr lang="en-US" dirty="0" smtClean="0"/>
              <a:t> had recently been bought out by a foreign investor (</a:t>
            </a:r>
            <a:r>
              <a:rPr lang="en-US" dirty="0" err="1" smtClean="0"/>
              <a:t>Bharti</a:t>
            </a:r>
            <a:r>
              <a:rPr lang="en-US" dirty="0" smtClean="0"/>
              <a:t> </a:t>
            </a:r>
            <a:r>
              <a:rPr lang="en-US" dirty="0" err="1" smtClean="0"/>
              <a:t>Airtel</a:t>
            </a:r>
            <a:r>
              <a:rPr lang="en-US" dirty="0" smtClean="0"/>
              <a:t>) and was in the process of rebranding and remarketing. </a:t>
            </a:r>
          </a:p>
          <a:p>
            <a:pPr algn="just"/>
            <a:r>
              <a:rPr lang="en-US" dirty="0" smtClean="0"/>
              <a:t>Vodacom, although working with microfinance institutions (MFIs), did not specifically target MFIs as part of their strategic plan at the beginning of the research, though this appeared to be changing during the field visit in August/September 2011</a:t>
            </a:r>
          </a:p>
          <a:p>
            <a:pPr algn="just"/>
            <a:endParaRPr lang="en-US" dirty="0" smtClean="0"/>
          </a:p>
          <a:p>
            <a:pPr algn="just"/>
            <a:r>
              <a:rPr lang="en-US" dirty="0" smtClean="0"/>
              <a:t>MFI PROJECT</a:t>
            </a:r>
            <a:r>
              <a:rPr lang="en-US" baseline="0" dirty="0" smtClean="0"/>
              <a:t> PARTICIPATION</a:t>
            </a:r>
          </a:p>
          <a:p>
            <a:pPr algn="just"/>
            <a:r>
              <a:rPr lang="en-US" dirty="0" smtClean="0"/>
              <a:t>Of the original 13 MFIs, one (</a:t>
            </a:r>
            <a:r>
              <a:rPr lang="en-US" dirty="0" err="1" smtClean="0"/>
              <a:t>Meru</a:t>
            </a:r>
            <a:r>
              <a:rPr lang="en-US" dirty="0" smtClean="0"/>
              <a:t> Community Bank in </a:t>
            </a:r>
            <a:r>
              <a:rPr lang="en-US" dirty="0" err="1" smtClean="0"/>
              <a:t>Arusha</a:t>
            </a:r>
            <a:r>
              <a:rPr lang="en-US" dirty="0" smtClean="0"/>
              <a:t>) was still awaiting license from the Bank of Tanzania to operate and had not begun banking operations, let alone mobile banking operations at the time of the research. </a:t>
            </a:r>
          </a:p>
          <a:p>
            <a:pPr algn="just"/>
            <a:r>
              <a:rPr lang="en-US" dirty="0" err="1" smtClean="0"/>
              <a:t>Uchumi</a:t>
            </a:r>
            <a:r>
              <a:rPr lang="en-US" dirty="0" smtClean="0"/>
              <a:t> Commercial Bank did not secure Board of Director approval for the participation in the research project and was therefore excluded. </a:t>
            </a:r>
          </a:p>
          <a:p>
            <a:pPr algn="just"/>
            <a:r>
              <a:rPr lang="en-US" dirty="0" smtClean="0"/>
              <a:t>Dar </a:t>
            </a:r>
            <a:r>
              <a:rPr lang="en-US" dirty="0" err="1" smtClean="0"/>
              <a:t>es</a:t>
            </a:r>
            <a:r>
              <a:rPr lang="en-US" dirty="0" smtClean="0"/>
              <a:t> Salaam Community Bank lacked institutional interest over time and although began the research process, did not complete the online survey nor were able to be contacted during the time of the field visit. </a:t>
            </a:r>
          </a:p>
          <a:p>
            <a:pPr algn="just"/>
            <a:r>
              <a:rPr lang="en-US" dirty="0" smtClean="0"/>
              <a:t>As a result, these three institutions were removed from the list of participating MFIs, bringing the number of fully participating MFIs at the time of the </a:t>
            </a:r>
            <a:r>
              <a:rPr lang="en-US" dirty="0" err="1" smtClean="0"/>
              <a:t>fiel</a:t>
            </a:r>
            <a:endParaRPr lang="en-US" baseline="0" dirty="0" smtClean="0"/>
          </a:p>
          <a:p>
            <a:pPr algn="just"/>
            <a:endParaRPr lang="es-ES" dirty="0"/>
          </a:p>
        </p:txBody>
      </p:sp>
      <p:sp>
        <p:nvSpPr>
          <p:cNvPr id="4" name="Marcador de número de diapositiva 3"/>
          <p:cNvSpPr>
            <a:spLocks noGrp="1"/>
          </p:cNvSpPr>
          <p:nvPr>
            <p:ph type="sldNum" sz="quarter" idx="10"/>
          </p:nvPr>
        </p:nvSpPr>
        <p:spPr/>
        <p:txBody>
          <a:bodyPr/>
          <a:lstStyle/>
          <a:p>
            <a:fld id="{F04858E7-7C24-8043-BC51-0CD6F2E7D1BE}" type="slidenum">
              <a:rPr lang="es-ES" smtClean="0"/>
              <a:pPr/>
              <a:t>4</a:t>
            </a:fld>
            <a:endParaRPr lang="es-ES"/>
          </a:p>
        </p:txBody>
      </p:sp>
    </p:spTree>
    <p:extLst>
      <p:ext uri="{BB962C8B-B14F-4D97-AF65-F5344CB8AC3E}">
        <p14:creationId xmlns:p14="http://schemas.microsoft.com/office/powerpoint/2010/main" xmlns="" val="3200448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04858E7-7C24-8043-BC51-0CD6F2E7D1BE}" type="slidenum">
              <a:rPr lang="es-ES" smtClean="0"/>
              <a:pPr/>
              <a:t>5</a:t>
            </a:fld>
            <a:endParaRPr lang="es-ES"/>
          </a:p>
        </p:txBody>
      </p:sp>
    </p:spTree>
    <p:extLst>
      <p:ext uri="{BB962C8B-B14F-4D97-AF65-F5344CB8AC3E}">
        <p14:creationId xmlns:p14="http://schemas.microsoft.com/office/powerpoint/2010/main" xmlns="" val="3200448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04858E7-7C24-8043-BC51-0CD6F2E7D1BE}" type="slidenum">
              <a:rPr lang="es-ES" smtClean="0"/>
              <a:pPr/>
              <a:t>6</a:t>
            </a:fld>
            <a:endParaRPr lang="es-ES"/>
          </a:p>
        </p:txBody>
      </p:sp>
    </p:spTree>
    <p:extLst>
      <p:ext uri="{BB962C8B-B14F-4D97-AF65-F5344CB8AC3E}">
        <p14:creationId xmlns:p14="http://schemas.microsoft.com/office/powerpoint/2010/main" xmlns="" val="3200448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04858E7-7C24-8043-BC51-0CD6F2E7D1BE}" type="slidenum">
              <a:rPr lang="es-ES" smtClean="0"/>
              <a:pPr/>
              <a:t>7</a:t>
            </a:fld>
            <a:endParaRPr lang="es-ES"/>
          </a:p>
        </p:txBody>
      </p:sp>
    </p:spTree>
    <p:extLst>
      <p:ext uri="{BB962C8B-B14F-4D97-AF65-F5344CB8AC3E}">
        <p14:creationId xmlns:p14="http://schemas.microsoft.com/office/powerpoint/2010/main" xmlns="" val="3200448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BENEFITS OF USING MB FOR MFI</a:t>
            </a:r>
          </a:p>
          <a:p>
            <a:pPr algn="just"/>
            <a:r>
              <a:rPr lang="en-US" dirty="0" smtClean="0"/>
              <a:t>44% of institutions responded that the flexibility to adapt to client needs leads to greater convenience for both the client and the bank, especially the ability to receive payments 24/7. </a:t>
            </a:r>
          </a:p>
          <a:p>
            <a:pPr algn="just"/>
            <a:r>
              <a:rPr lang="en-US" dirty="0" smtClean="0"/>
              <a:t>30% thought that mobile banking would  lead to a greater outreach in rural areas. </a:t>
            </a:r>
          </a:p>
          <a:p>
            <a:pPr algn="just"/>
            <a:r>
              <a:rPr lang="en-US" dirty="0" smtClean="0"/>
              <a:t>30% said mobile banking would lead to new sources of revenue by commissions.  </a:t>
            </a:r>
          </a:p>
          <a:p>
            <a:pPr algn="just"/>
            <a:r>
              <a:rPr lang="en-US" dirty="0" smtClean="0"/>
              <a:t>15% responded that the provision of mobile money services would lead to a greater number </a:t>
            </a:r>
          </a:p>
          <a:p>
            <a:pPr algn="just"/>
            <a:endParaRPr lang="en-US" dirty="0" smtClean="0"/>
          </a:p>
          <a:p>
            <a:pPr algn="just"/>
            <a:r>
              <a:rPr lang="en-US" sz="1200" dirty="0" smtClean="0"/>
              <a:t>Based on responses from three qualitative interviews carried out during the field visit in August/ September 2011 when asked “What are the advantages of using mobile banking in your institution?” to loan officers, a member of the financial department and the general </a:t>
            </a:r>
            <a:endParaRPr lang="en-US" dirty="0" smtClean="0"/>
          </a:p>
        </p:txBody>
      </p:sp>
      <p:sp>
        <p:nvSpPr>
          <p:cNvPr id="4" name="Marcador de número de diapositiva 3"/>
          <p:cNvSpPr>
            <a:spLocks noGrp="1"/>
          </p:cNvSpPr>
          <p:nvPr>
            <p:ph type="sldNum" sz="quarter" idx="10"/>
          </p:nvPr>
        </p:nvSpPr>
        <p:spPr/>
        <p:txBody>
          <a:bodyPr/>
          <a:lstStyle/>
          <a:p>
            <a:fld id="{F04858E7-7C24-8043-BC51-0CD6F2E7D1BE}" type="slidenum">
              <a:rPr lang="es-ES" smtClean="0"/>
              <a:pPr/>
              <a:t>8</a:t>
            </a:fld>
            <a:endParaRPr lang="es-ES"/>
          </a:p>
        </p:txBody>
      </p:sp>
    </p:spTree>
    <p:extLst>
      <p:ext uri="{BB962C8B-B14F-4D97-AF65-F5344CB8AC3E}">
        <p14:creationId xmlns:p14="http://schemas.microsoft.com/office/powerpoint/2010/main" xmlns="" val="3200448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sz="1200" dirty="0" smtClean="0"/>
              <a:t>CHALLENGES of Mobile Banking in MFIs</a:t>
            </a:r>
            <a:endParaRPr lang="en-US" dirty="0" smtClean="0"/>
          </a:p>
          <a:p>
            <a:pPr algn="just"/>
            <a:r>
              <a:rPr lang="en-US" dirty="0" smtClean="0"/>
              <a:t>52% of those interviewed thought technological issues were the biggest challenge: electricity is unstable, the network is slow and unreliable, there is the chance of human error and the  lack of IT integration of mobile banking systems into the record keeping of the MFI. </a:t>
            </a:r>
          </a:p>
          <a:p>
            <a:pPr algn="just"/>
            <a:r>
              <a:rPr lang="en-US" dirty="0" smtClean="0"/>
              <a:t>49% felt that there would be increased cost in capacity building and other costs for the MFI: </a:t>
            </a:r>
          </a:p>
          <a:p>
            <a:pPr lvl="1" algn="just"/>
            <a:r>
              <a:rPr lang="en-US" dirty="0" smtClean="0"/>
              <a:t>Marketing: Creating user awareness  of the service</a:t>
            </a:r>
          </a:p>
          <a:p>
            <a:pPr lvl="1" algn="just"/>
            <a:r>
              <a:rPr lang="en-US" dirty="0" smtClean="0"/>
              <a:t>Training (Internal and External): Staff training and user training – user training lowers loan officer efficiency</a:t>
            </a:r>
          </a:p>
          <a:p>
            <a:pPr algn="just"/>
            <a:r>
              <a:rPr lang="en-US" dirty="0" smtClean="0"/>
              <a:t>Forced loyalty – When MFIs are obliged to only work with one MNO, they risk losing clients (as well as commissions) as clients may be using another operator</a:t>
            </a:r>
          </a:p>
          <a:p>
            <a:endParaRPr lang="en-US" b="1" dirty="0" smtClean="0"/>
          </a:p>
          <a:p>
            <a:r>
              <a:rPr lang="en-US" b="1" dirty="0" smtClean="0"/>
              <a:t>Agent only mobile banking</a:t>
            </a:r>
          </a:p>
          <a:p>
            <a:pPr algn="just"/>
            <a:r>
              <a:rPr lang="en-US" dirty="0" smtClean="0"/>
              <a:t>An important challenge was the lack of full implementation of mobile banking in the participating microfinance institutions. </a:t>
            </a:r>
          </a:p>
          <a:p>
            <a:pPr algn="just"/>
            <a:r>
              <a:rPr lang="en-US" dirty="0" smtClean="0"/>
              <a:t>Due to a variety of constraints, the MFIs had, at the time of the field visit, begun implementing mobile banking as an agent - for clients of the institution to send and receive money with the MFI collecting a commission for these transactions, but not for the disbursal and collection loans.</a:t>
            </a:r>
          </a:p>
          <a:p>
            <a:pPr algn="just"/>
            <a:r>
              <a:rPr lang="en-US" dirty="0" smtClean="0"/>
              <a:t>Further information about how mobile banking may affect the operational cost structure such as transport, marketing, telecommunications and more should be more prominent once mobile banking is used with greater frequency for the disbursal and collection of loans. Furthermore, the opportunity cost for clients not having to travel to the bank should also be considered. </a:t>
            </a:r>
          </a:p>
          <a:p>
            <a:endParaRPr lang="en-US" b="1" dirty="0" smtClean="0"/>
          </a:p>
          <a:p>
            <a:endParaRPr lang="es-ES" dirty="0"/>
          </a:p>
        </p:txBody>
      </p:sp>
      <p:sp>
        <p:nvSpPr>
          <p:cNvPr id="4" name="Marcador de número de diapositiva 3"/>
          <p:cNvSpPr>
            <a:spLocks noGrp="1"/>
          </p:cNvSpPr>
          <p:nvPr>
            <p:ph type="sldNum" sz="quarter" idx="10"/>
          </p:nvPr>
        </p:nvSpPr>
        <p:spPr/>
        <p:txBody>
          <a:bodyPr/>
          <a:lstStyle/>
          <a:p>
            <a:fld id="{F04858E7-7C24-8043-BC51-0CD6F2E7D1BE}" type="slidenum">
              <a:rPr lang="es-ES" smtClean="0"/>
              <a:pPr/>
              <a:t>9</a:t>
            </a:fld>
            <a:endParaRPr lang="es-ES"/>
          </a:p>
        </p:txBody>
      </p:sp>
    </p:spTree>
    <p:extLst>
      <p:ext uri="{BB962C8B-B14F-4D97-AF65-F5344CB8AC3E}">
        <p14:creationId xmlns:p14="http://schemas.microsoft.com/office/powerpoint/2010/main" xmlns="" val="3200448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s-ES_tradnl" smtClean="0"/>
              <a:t>Clic para editar título</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pPr/>
              <a:t>12/7/2011</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s-ES_tradnl" smtClean="0"/>
              <a:t>Clic para editar título</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s-ES_tradnl" smtClean="0"/>
              <a:t>Haga clic para modificar el estilo de texto del patrón</a:t>
            </a:r>
          </a:p>
        </p:txBody>
      </p:sp>
      <p:sp>
        <p:nvSpPr>
          <p:cNvPr id="5" name="Date Placeholder 4"/>
          <p:cNvSpPr>
            <a:spLocks noGrp="1"/>
          </p:cNvSpPr>
          <p:nvPr>
            <p:ph type="dt" sz="half" idx="10"/>
          </p:nvPr>
        </p:nvSpPr>
        <p:spPr/>
        <p:txBody>
          <a:bodyPr/>
          <a:lstStyle/>
          <a:p>
            <a:fld id="{E90C4CEC-16D5-4229-B4DE-FDE9B679D7E2}" type="datetimeFigureOut">
              <a:rPr lang="en-US" smtClean="0"/>
              <a:pPr/>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s-ES_tradnl" smtClean="0"/>
              <a:t>Clic para editar título</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s-ES_tradnl" smtClean="0"/>
              <a:t>Clic para editar título</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E90C4CEC-16D5-4229-B4DE-FDE9B679D7E2}"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s-ES_tradnl" smtClean="0"/>
              <a:t>Clic para editar título</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pPr/>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pPr/>
              <a:t>12/7/2011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E90C4CEC-16D5-4229-B4DE-FDE9B679D7E2}" type="datetimeFigureOut">
              <a:rPr lang="en-US" smtClean="0"/>
              <a:pPr/>
              <a:t>12/7/2011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pPr/>
              <a:t>12/7/2011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s-ES_tradnl" smtClean="0"/>
              <a:t>Clic para editar título</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E90C4CEC-16D5-4229-B4DE-FDE9B679D7E2}" type="datetimeFigureOut">
              <a:rPr lang="en-US" smtClean="0"/>
              <a:pPr/>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s-ES_tradnl" smtClean="0"/>
              <a:t>Clic para editar título</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s-ES_tradnl" smtClean="0"/>
              <a:t>Haga clic para modificar el estilo de texto del patrón</a:t>
            </a:r>
          </a:p>
        </p:txBody>
      </p:sp>
      <p:sp>
        <p:nvSpPr>
          <p:cNvPr id="5" name="Date Placeholder 4"/>
          <p:cNvSpPr>
            <a:spLocks noGrp="1"/>
          </p:cNvSpPr>
          <p:nvPr>
            <p:ph type="dt" sz="half" idx="10"/>
          </p:nvPr>
        </p:nvSpPr>
        <p:spPr/>
        <p:txBody>
          <a:bodyPr/>
          <a:lstStyle/>
          <a:p>
            <a:fld id="{E90C4CEC-16D5-4229-B4DE-FDE9B679D7E2}" type="datetimeFigureOut">
              <a:rPr lang="en-US" smtClean="0"/>
              <a:pPr/>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s-ES_tradnl" smtClean="0"/>
              <a:t>Clic para editar título</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pPr/>
              <a:t>12/7/2011</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www.esmicrofinanzas.com/JavaScript'%20type='text/javascript'%3e%20%3c!--%20var%20prefix%20=%20'mailto:';%20var%20suffix%20=%20'';%20var%20attribs%20=%20'';%20var%20path%20=%20'hr'%20+%20'ef'%20+%20'=';%20var%20addy87263%20=%20'master.microcreditos'%20+%20'@';%20addy87263%20=%20addy87263%20+%20'uam'%20+%20'.'%20+%20'es';%20document.write(%20'%3ca%20'%20+%20path%20+%20'/''%20+%20prefix%20+%20addy87263%20+%20suffix%20+%20'/''%20+%20attribs%20+%20'%3e'%20);%20document.write(%20addy87263%20);%20document.write(%20'%3c/a%3e'%20);%20/--%3e%20%3c/script%3e%3cscript%20language='JavaScript'%20type='text/javascript'%3e%20%3c!--%20document.write(%20'%3cspan%20style=/'display:%20none;/'%3e'%20);%20/--%3e%20%3c/script%3eEsta%20direcci&#243;n%20electr&#243;nica%20esta%20protegida%20contra%20spam%20bots.%20Necesita%20activar%20JavaScript%20para%20visualizarla%20%3cscript%20language='JavaScript'%20type='text/javascript'%3e%20%3c!--%20document.write(%20'%3c/'%20);%20document.write(%20'span%3e" TargetMode="External"/><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9.jpeg"/><Relationship Id="rId4" Type="http://schemas.openxmlformats.org/officeDocument/2006/relationships/diagramLayout" Target="../diagrams/layout1.xml"/><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49400" y="2126503"/>
            <a:ext cx="7086600" cy="1847850"/>
          </a:xfrm>
        </p:spPr>
        <p:txBody>
          <a:bodyPr/>
          <a:lstStyle/>
          <a:p>
            <a:r>
              <a:rPr lang="en-US" sz="4000" dirty="0"/>
              <a:t>Impact of Mobile Money Services on </a:t>
            </a:r>
            <a:r>
              <a:rPr lang="en-US" sz="4000" dirty="0" smtClean="0"/>
              <a:t>MFI´s Operational Costs in Tanzania</a:t>
            </a:r>
            <a:endParaRPr lang="es-ES" sz="4000" dirty="0"/>
          </a:p>
        </p:txBody>
      </p:sp>
      <p:sp>
        <p:nvSpPr>
          <p:cNvPr id="3" name="Subtítulo 2"/>
          <p:cNvSpPr>
            <a:spLocks noGrp="1"/>
          </p:cNvSpPr>
          <p:nvPr>
            <p:ph type="subTitle" idx="1"/>
          </p:nvPr>
        </p:nvSpPr>
        <p:spPr>
          <a:xfrm>
            <a:off x="2270125" y="4798221"/>
            <a:ext cx="6540500" cy="1069179"/>
          </a:xfrm>
        </p:spPr>
        <p:txBody>
          <a:bodyPr/>
          <a:lstStyle/>
          <a:p>
            <a:r>
              <a:rPr lang="en-US" dirty="0"/>
              <a:t>Research Team: Casey </a:t>
            </a:r>
            <a:r>
              <a:rPr lang="en-US" dirty="0" err="1"/>
              <a:t>Conzett</a:t>
            </a:r>
            <a:r>
              <a:rPr lang="en-US" dirty="0"/>
              <a:t>, </a:t>
            </a:r>
            <a:r>
              <a:rPr lang="en-US" dirty="0" smtClean="0"/>
              <a:t>Patricia Rodríguez </a:t>
            </a:r>
            <a:r>
              <a:rPr lang="en-US" dirty="0" err="1"/>
              <a:t>Pulido</a:t>
            </a:r>
            <a:r>
              <a:rPr lang="en-US" dirty="0"/>
              <a:t>, </a:t>
            </a:r>
            <a:r>
              <a:rPr lang="en-US" dirty="0" err="1" smtClean="0"/>
              <a:t>Maricruz</a:t>
            </a:r>
            <a:r>
              <a:rPr lang="en-US" dirty="0" smtClean="0"/>
              <a:t> </a:t>
            </a:r>
            <a:r>
              <a:rPr lang="en-US" dirty="0" err="1" smtClean="0"/>
              <a:t>Lacalle</a:t>
            </a:r>
            <a:r>
              <a:rPr lang="en-US" dirty="0" err="1"/>
              <a:t>-</a:t>
            </a:r>
            <a:r>
              <a:rPr lang="en-US" dirty="0" err="1" smtClean="0"/>
              <a:t>Calderón</a:t>
            </a:r>
            <a:r>
              <a:rPr lang="en-US" dirty="0"/>
              <a:t>, </a:t>
            </a:r>
            <a:r>
              <a:rPr lang="en-US" dirty="0" smtClean="0"/>
              <a:t>Javier </a:t>
            </a:r>
            <a:r>
              <a:rPr lang="en-US" dirty="0"/>
              <a:t>Alfonso Gil</a:t>
            </a:r>
          </a:p>
        </p:txBody>
      </p:sp>
      <p:pic>
        <p:nvPicPr>
          <p:cNvPr id="4" name="Picture 4" descr="C:\Users\Netbook\Dropbox\Tanzania mobile banking\Logo y Hojas UAM\logo_UAM_trans.gif"/>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223085" y="453450"/>
            <a:ext cx="1847661" cy="63128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uadroTexto 5"/>
          <p:cNvSpPr txBox="1"/>
          <p:nvPr/>
        </p:nvSpPr>
        <p:spPr>
          <a:xfrm>
            <a:off x="6541398" y="376847"/>
            <a:ext cx="2438829" cy="707886"/>
          </a:xfrm>
          <a:prstGeom prst="rect">
            <a:avLst/>
          </a:prstGeom>
          <a:noFill/>
        </p:spPr>
        <p:txBody>
          <a:bodyPr wrap="square" rtlCol="0">
            <a:spAutoFit/>
          </a:bodyPr>
          <a:lstStyle/>
          <a:p>
            <a:r>
              <a:rPr lang="es-ES" sz="2000" b="1" dirty="0" smtClean="0"/>
              <a:t>IMTFI</a:t>
            </a:r>
          </a:p>
          <a:p>
            <a:r>
              <a:rPr lang="es-ES" sz="1000" b="1" dirty="0" smtClean="0">
                <a:solidFill>
                  <a:schemeClr val="tx1">
                    <a:lumMod val="65000"/>
                    <a:lumOff val="35000"/>
                  </a:schemeClr>
                </a:solidFill>
              </a:rPr>
              <a:t>INSTITUTE FOR MONEY, TECHNOLOGY &amp; FINANCIAL INCLUSION</a:t>
            </a:r>
          </a:p>
        </p:txBody>
      </p:sp>
      <p:pic>
        <p:nvPicPr>
          <p:cNvPr id="8" name="Imagen 7" descr="logo IMFTI.gif"/>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271398" y="-84667"/>
            <a:ext cx="1446507" cy="1524000"/>
          </a:xfrm>
          <a:prstGeom prst="rect">
            <a:avLst/>
          </a:prstGeom>
        </p:spPr>
      </p:pic>
      <p:pic>
        <p:nvPicPr>
          <p:cNvPr id="9" name="Picture 4" descr="http://www.esmicrofinanzas.com/images/stories/master_uam.png">
            <a:hlinkClick r:id="rId5"/>
          </p:cNvPr>
          <p:cNvPicPr>
            <a:picLocks noChangeAspect="1" noChangeArrowheads="1"/>
          </p:cNvPicPr>
          <p:nvPr/>
        </p:nvPicPr>
        <p:blipFill rotWithShape="1">
          <a:blip r:embed="rId6" cstate="print"/>
          <a:srcRect l="43217"/>
          <a:stretch/>
        </p:blipFill>
        <p:spPr bwMode="auto">
          <a:xfrm>
            <a:off x="3070746" y="443482"/>
            <a:ext cx="1998804" cy="654899"/>
          </a:xfrm>
          <a:prstGeom prst="rect">
            <a:avLst/>
          </a:prstGeom>
          <a:noFill/>
        </p:spPr>
      </p:pic>
    </p:spTree>
    <p:extLst>
      <p:ext uri="{BB962C8B-B14F-4D97-AF65-F5344CB8AC3E}">
        <p14:creationId xmlns:p14="http://schemas.microsoft.com/office/powerpoint/2010/main" xmlns="" val="441301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9024" y="274638"/>
            <a:ext cx="7272339" cy="910696"/>
          </a:xfrm>
        </p:spPr>
        <p:txBody>
          <a:bodyPr/>
          <a:lstStyle/>
          <a:p>
            <a:r>
              <a:rPr lang="es-ES" dirty="0" err="1" smtClean="0"/>
              <a:t>Conclusions</a:t>
            </a:r>
            <a:endParaRPr lang="es-ES" sz="2400" dirty="0"/>
          </a:p>
        </p:txBody>
      </p:sp>
      <p:sp>
        <p:nvSpPr>
          <p:cNvPr id="3" name="Marcador de contenido 2"/>
          <p:cNvSpPr>
            <a:spLocks noGrp="1"/>
          </p:cNvSpPr>
          <p:nvPr>
            <p:ph idx="1"/>
          </p:nvPr>
        </p:nvSpPr>
        <p:spPr>
          <a:xfrm>
            <a:off x="807522" y="1406669"/>
            <a:ext cx="8003969" cy="3665142"/>
          </a:xfrm>
        </p:spPr>
        <p:txBody>
          <a:bodyPr>
            <a:normAutofit lnSpcReduction="10000"/>
          </a:bodyPr>
          <a:lstStyle/>
          <a:p>
            <a:r>
              <a:rPr lang="en-US" dirty="0" smtClean="0"/>
              <a:t>So far there have not been any studies on the impact of MB on OC of MFI</a:t>
            </a:r>
            <a:endParaRPr lang="es-ES" dirty="0" smtClean="0"/>
          </a:p>
          <a:p>
            <a:pPr lvl="4"/>
            <a:r>
              <a:rPr lang="es-ES" dirty="0" err="1" smtClean="0"/>
              <a:t>This</a:t>
            </a:r>
            <a:r>
              <a:rPr lang="es-ES" dirty="0" smtClean="0"/>
              <a:t> </a:t>
            </a:r>
            <a:r>
              <a:rPr lang="es-ES" dirty="0" err="1" smtClean="0"/>
              <a:t>study</a:t>
            </a:r>
            <a:r>
              <a:rPr lang="es-ES" dirty="0" smtClean="0"/>
              <a:t> </a:t>
            </a:r>
            <a:r>
              <a:rPr lang="es-ES" dirty="0" err="1" smtClean="0"/>
              <a:t>could</a:t>
            </a:r>
            <a:r>
              <a:rPr lang="es-ES" dirty="0" smtClean="0"/>
              <a:t> be </a:t>
            </a:r>
            <a:r>
              <a:rPr lang="es-ES" dirty="0" err="1" smtClean="0"/>
              <a:t>the</a:t>
            </a:r>
            <a:r>
              <a:rPr lang="es-ES" dirty="0" smtClean="0"/>
              <a:t> </a:t>
            </a:r>
            <a:r>
              <a:rPr lang="es-ES" dirty="0" err="1" smtClean="0"/>
              <a:t>first</a:t>
            </a:r>
            <a:r>
              <a:rPr lang="es-ES" dirty="0" smtClean="0"/>
              <a:t> </a:t>
            </a:r>
            <a:r>
              <a:rPr lang="es-ES" dirty="0" err="1" smtClean="0"/>
              <a:t>one</a:t>
            </a:r>
            <a:r>
              <a:rPr lang="es-ES" dirty="0" smtClean="0"/>
              <a:t>! </a:t>
            </a:r>
          </a:p>
          <a:p>
            <a:r>
              <a:rPr lang="es-ES" dirty="0" err="1" smtClean="0"/>
              <a:t>Limitations</a:t>
            </a:r>
            <a:endParaRPr lang="es-ES" dirty="0" smtClean="0"/>
          </a:p>
          <a:p>
            <a:pPr lvl="4"/>
            <a:r>
              <a:rPr lang="es-ES" dirty="0" err="1" smtClean="0"/>
              <a:t>Lack</a:t>
            </a:r>
            <a:r>
              <a:rPr lang="es-ES" dirty="0" smtClean="0"/>
              <a:t> of </a:t>
            </a:r>
            <a:r>
              <a:rPr lang="en-US" dirty="0" smtClean="0"/>
              <a:t>full implementation of mobile banking in </a:t>
            </a:r>
            <a:r>
              <a:rPr lang="en-US" dirty="0" smtClean="0"/>
              <a:t>Tanzania</a:t>
            </a:r>
          </a:p>
          <a:p>
            <a:pPr lvl="4"/>
            <a:r>
              <a:rPr lang="en-US" smtClean="0"/>
              <a:t> Time and resources</a:t>
            </a:r>
            <a:endParaRPr lang="en-US" dirty="0" smtClean="0"/>
          </a:p>
          <a:p>
            <a:r>
              <a:rPr lang="es-ES" dirty="0" err="1" smtClean="0"/>
              <a:t>Good</a:t>
            </a:r>
            <a:r>
              <a:rPr lang="es-ES" dirty="0" smtClean="0"/>
              <a:t> </a:t>
            </a:r>
            <a:r>
              <a:rPr lang="es-ES" dirty="0" err="1" smtClean="0"/>
              <a:t>information</a:t>
            </a:r>
            <a:r>
              <a:rPr lang="es-ES" dirty="0" smtClean="0"/>
              <a:t> and data </a:t>
            </a:r>
            <a:r>
              <a:rPr lang="es-ES" dirty="0" err="1" smtClean="0"/>
              <a:t>for</a:t>
            </a:r>
            <a:r>
              <a:rPr lang="es-ES" dirty="0" smtClean="0"/>
              <a:t> </a:t>
            </a:r>
            <a:r>
              <a:rPr lang="es-ES" dirty="0" err="1" smtClean="0"/>
              <a:t>future</a:t>
            </a:r>
            <a:r>
              <a:rPr lang="es-ES" dirty="0" smtClean="0"/>
              <a:t> </a:t>
            </a:r>
            <a:r>
              <a:rPr lang="es-ES" dirty="0" err="1" smtClean="0"/>
              <a:t>studies</a:t>
            </a:r>
            <a:endParaRPr lang="es-ES" dirty="0" smtClean="0"/>
          </a:p>
          <a:p>
            <a:pPr lvl="4"/>
            <a:r>
              <a:rPr lang="es-ES" dirty="0" smtClean="0"/>
              <a:t>Data base line </a:t>
            </a:r>
            <a:r>
              <a:rPr lang="es-ES" dirty="0" err="1" smtClean="0"/>
              <a:t>study</a:t>
            </a:r>
            <a:r>
              <a:rPr lang="es-ES" dirty="0" smtClean="0"/>
              <a:t> (2010) – </a:t>
            </a:r>
            <a:r>
              <a:rPr lang="es-ES" dirty="0" err="1" smtClean="0"/>
              <a:t>before</a:t>
            </a:r>
            <a:r>
              <a:rPr lang="es-ES" dirty="0" smtClean="0"/>
              <a:t> MB </a:t>
            </a:r>
            <a:r>
              <a:rPr lang="es-ES" dirty="0" err="1" smtClean="0"/>
              <a:t>implementation</a:t>
            </a:r>
            <a:endParaRPr lang="es-ES" dirty="0" smtClean="0"/>
          </a:p>
          <a:p>
            <a:pPr lvl="4"/>
            <a:r>
              <a:rPr lang="es-ES" dirty="0" err="1" smtClean="0"/>
              <a:t>Complementary</a:t>
            </a:r>
            <a:r>
              <a:rPr lang="es-ES" dirty="0" smtClean="0"/>
              <a:t> data </a:t>
            </a:r>
            <a:r>
              <a:rPr lang="es-ES" dirty="0" err="1" smtClean="0"/>
              <a:t>needed</a:t>
            </a:r>
            <a:r>
              <a:rPr lang="es-ES" dirty="0" smtClean="0"/>
              <a:t> </a:t>
            </a:r>
            <a:r>
              <a:rPr lang="es-ES" dirty="0" err="1" smtClean="0"/>
              <a:t>after</a:t>
            </a:r>
            <a:r>
              <a:rPr lang="es-ES" dirty="0" smtClean="0"/>
              <a:t> </a:t>
            </a:r>
            <a:r>
              <a:rPr lang="es-ES" dirty="0" err="1" smtClean="0"/>
              <a:t>implementation</a:t>
            </a:r>
            <a:r>
              <a:rPr lang="es-ES" dirty="0" smtClean="0"/>
              <a:t> (2013? / 2014?)</a:t>
            </a:r>
            <a:endParaRPr lang="es-ES" dirty="0"/>
          </a:p>
        </p:txBody>
      </p:sp>
      <p:sp>
        <p:nvSpPr>
          <p:cNvPr id="4" name="Flecha curvada hacia la derecha 3"/>
          <p:cNvSpPr/>
          <p:nvPr/>
        </p:nvSpPr>
        <p:spPr>
          <a:xfrm>
            <a:off x="1886857" y="3121940"/>
            <a:ext cx="387048" cy="193524"/>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6" name="Flecha curvada hacia la derecha 5"/>
          <p:cNvSpPr/>
          <p:nvPr/>
        </p:nvSpPr>
        <p:spPr>
          <a:xfrm>
            <a:off x="1886857" y="2262108"/>
            <a:ext cx="387048" cy="193524"/>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pic>
        <p:nvPicPr>
          <p:cNvPr id="7" name="Imagen 6" descr="DSC_0575.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89024" y="5026798"/>
            <a:ext cx="2060001" cy="1368210"/>
          </a:xfrm>
          <a:prstGeom prst="rect">
            <a:avLst/>
          </a:prstGeom>
          <a:ln>
            <a:noFill/>
          </a:ln>
          <a:effectLst>
            <a:softEdge rad="112500"/>
          </a:effectLst>
        </p:spPr>
      </p:pic>
      <p:pic>
        <p:nvPicPr>
          <p:cNvPr id="8" name="Imagen 7" descr="DSC_0590.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6467431" y="5026798"/>
            <a:ext cx="2154238" cy="1430800"/>
          </a:xfrm>
          <a:prstGeom prst="rect">
            <a:avLst/>
          </a:prstGeom>
          <a:ln>
            <a:noFill/>
          </a:ln>
          <a:effectLst>
            <a:softEdge rad="112500"/>
          </a:effectLst>
        </p:spPr>
      </p:pic>
      <p:pic>
        <p:nvPicPr>
          <p:cNvPr id="9" name="Imagen 8" descr="DSC_0707.JPG"/>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3809999" y="5026798"/>
            <a:ext cx="2060001" cy="1368210"/>
          </a:xfrm>
          <a:prstGeom prst="rect">
            <a:avLst/>
          </a:prstGeom>
          <a:ln>
            <a:noFill/>
          </a:ln>
          <a:effectLst>
            <a:softEdge rad="112500"/>
          </a:effectLst>
        </p:spPr>
      </p:pic>
      <p:sp>
        <p:nvSpPr>
          <p:cNvPr id="11" name="Título 1"/>
          <p:cNvSpPr txBox="1">
            <a:spLocks/>
          </p:cNvSpPr>
          <p:nvPr/>
        </p:nvSpPr>
        <p:spPr>
          <a:xfrm rot="16200000">
            <a:off x="-3266722" y="3277126"/>
            <a:ext cx="6723948" cy="317501"/>
          </a:xfrm>
          <a:prstGeom prst="rect">
            <a:avLst/>
          </a:prstGeom>
        </p:spPr>
        <p:txBody>
          <a:bodyPr vert="horz" lIns="91440" tIns="45720" rIns="91440" bIns="45720" rtlCol="0" anchor="ctr">
            <a:noAutofit/>
          </a:bodyPr>
          <a:lst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a:lstStyle>
          <a:p>
            <a:r>
              <a:rPr lang="en-US" sz="1600" dirty="0" smtClean="0"/>
              <a:t>Impact of Mobile Money Services on MFI´s Operational Costs in Tanzania</a:t>
            </a:r>
            <a:endParaRPr lang="es-ES" sz="1600" dirty="0"/>
          </a:p>
        </p:txBody>
      </p:sp>
      <p:sp>
        <p:nvSpPr>
          <p:cNvPr id="10" name="Flecha curvada hacia la derecha 3"/>
          <p:cNvSpPr/>
          <p:nvPr/>
        </p:nvSpPr>
        <p:spPr>
          <a:xfrm>
            <a:off x="1916425" y="3424468"/>
            <a:ext cx="387048" cy="193524"/>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xmlns="" val="12188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4167" y="5954807"/>
            <a:ext cx="7272338" cy="476623"/>
          </a:xfrm>
        </p:spPr>
        <p:txBody>
          <a:bodyPr/>
          <a:lstStyle/>
          <a:p>
            <a:r>
              <a:rPr lang="es-ES" dirty="0" err="1" smtClean="0"/>
              <a:t>Thank</a:t>
            </a:r>
            <a:r>
              <a:rPr lang="es-ES" dirty="0" smtClean="0"/>
              <a:t> </a:t>
            </a:r>
            <a:r>
              <a:rPr lang="es-ES" dirty="0" err="1" smtClean="0"/>
              <a:t>you</a:t>
            </a:r>
            <a:r>
              <a:rPr lang="es-ES" dirty="0" smtClean="0"/>
              <a:t> ! </a:t>
            </a:r>
            <a:endParaRPr lang="es-ES" dirty="0"/>
          </a:p>
        </p:txBody>
      </p:sp>
      <p:sp>
        <p:nvSpPr>
          <p:cNvPr id="4" name="Marcador de texto 3"/>
          <p:cNvSpPr>
            <a:spLocks noGrp="1"/>
          </p:cNvSpPr>
          <p:nvPr>
            <p:ph type="body" sz="half" idx="2"/>
          </p:nvPr>
        </p:nvSpPr>
        <p:spPr>
          <a:xfrm>
            <a:off x="1190625" y="4212666"/>
            <a:ext cx="7272338" cy="1621864"/>
          </a:xfrm>
        </p:spPr>
        <p:txBody>
          <a:bodyPr>
            <a:normAutofit fontScale="92500" lnSpcReduction="20000"/>
          </a:bodyPr>
          <a:lstStyle/>
          <a:p>
            <a:r>
              <a:rPr lang="en-US" dirty="0"/>
              <a:t>Our sincere appreciation goes </a:t>
            </a:r>
            <a:r>
              <a:rPr lang="en-US" dirty="0" smtClean="0"/>
              <a:t>to: </a:t>
            </a:r>
          </a:p>
          <a:p>
            <a:endParaRPr lang="en-US" dirty="0" smtClean="0"/>
          </a:p>
          <a:p>
            <a:r>
              <a:rPr lang="en-US" dirty="0" smtClean="0"/>
              <a:t>Miguel Beer (Grant Proposal Assistant in Belgium)</a:t>
            </a:r>
          </a:p>
          <a:p>
            <a:r>
              <a:rPr lang="en-US" dirty="0"/>
              <a:t>Peter Martin </a:t>
            </a:r>
            <a:r>
              <a:rPr lang="en-US" dirty="0" err="1"/>
              <a:t>Kivumbi</a:t>
            </a:r>
            <a:r>
              <a:rPr lang="en-US" dirty="0"/>
              <a:t> (Local Research Assistant in Tanzania)</a:t>
            </a:r>
          </a:p>
          <a:p>
            <a:r>
              <a:rPr lang="en-US" dirty="0"/>
              <a:t>Chris Statham (Mobile Money Consultant in Tanzania)</a:t>
            </a:r>
          </a:p>
          <a:p>
            <a:r>
              <a:rPr lang="en-US" dirty="0"/>
              <a:t>Jaime Duran (Country Expert and Survey Assistance in Spain)</a:t>
            </a:r>
          </a:p>
          <a:p>
            <a:r>
              <a:rPr lang="en-US" dirty="0"/>
              <a:t>Eric Meijer (Innovation Manager at MIC Tanzania, Ltd.)</a:t>
            </a:r>
          </a:p>
          <a:p>
            <a:endParaRPr lang="es-ES" dirty="0"/>
          </a:p>
        </p:txBody>
      </p:sp>
      <p:pic>
        <p:nvPicPr>
          <p:cNvPr id="8" name="Imagen 7" descr="DSC_0691.JPG"/>
          <p:cNvPicPr>
            <a:picLocks noChangeAspect="1"/>
          </p:cNvPicPr>
          <p:nvPr/>
        </p:nvPicPr>
        <p:blipFill rotWithShape="1">
          <a:blip r:embed="rId3" cstate="email">
            <a:extLst>
              <a:ext uri="{28A0092B-C50C-407E-A947-70E740481C1C}">
                <a14:useLocalDpi xmlns:a14="http://schemas.microsoft.com/office/drawing/2010/main" xmlns="" val="0"/>
              </a:ext>
            </a:extLst>
          </a:blip>
          <a:srcRect l="20027" t="19227" r="11343" b="672"/>
          <a:stretch/>
        </p:blipFill>
        <p:spPr>
          <a:xfrm rot="250474">
            <a:off x="2791861" y="299173"/>
            <a:ext cx="3974534" cy="30810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n 10" descr="DSC_0967.JPG"/>
          <p:cNvPicPr>
            <a:picLocks noChangeAspect="1"/>
          </p:cNvPicPr>
          <p:nvPr/>
        </p:nvPicPr>
        <p:blipFill rotWithShape="1">
          <a:blip r:embed="rId4" cstate="email">
            <a:extLst>
              <a:ext uri="{28A0092B-C50C-407E-A947-70E740481C1C}">
                <a14:useLocalDpi xmlns:a14="http://schemas.microsoft.com/office/drawing/2010/main" xmlns="" val="0"/>
              </a:ext>
            </a:extLst>
          </a:blip>
          <a:srcRect l="15129" t="24970" r="27289"/>
          <a:stretch/>
        </p:blipFill>
        <p:spPr>
          <a:xfrm>
            <a:off x="6547602" y="2201203"/>
            <a:ext cx="2198684" cy="19027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Marcador de posición de imagen 5" descr="DSC_0564.JPG"/>
          <p:cNvPicPr>
            <a:picLocks noGrp="1" noChangeAspect="1"/>
          </p:cNvPicPr>
          <p:nvPr>
            <p:ph type="pic" idx="1"/>
          </p:nvPr>
        </p:nvPicPr>
        <p:blipFill rotWithShape="1">
          <a:blip r:embed="rId5" cstate="email">
            <a:extLst>
              <a:ext uri="{28A0092B-C50C-407E-A947-70E740481C1C}">
                <a14:useLocalDpi xmlns:a14="http://schemas.microsoft.com/office/drawing/2010/main" xmlns="" val="0"/>
              </a:ext>
            </a:extLst>
          </a:blip>
          <a:srcRect l="18857" t="38426" r="30147" b="9894"/>
          <a:stretch/>
        </p:blipFill>
        <p:spPr>
          <a:xfrm rot="21159301">
            <a:off x="838967" y="2089515"/>
            <a:ext cx="2565791" cy="17269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ítulo 1"/>
          <p:cNvSpPr txBox="1">
            <a:spLocks/>
          </p:cNvSpPr>
          <p:nvPr/>
        </p:nvSpPr>
        <p:spPr>
          <a:xfrm rot="16200000">
            <a:off x="-3266722" y="3277126"/>
            <a:ext cx="6723948" cy="317501"/>
          </a:xfrm>
          <a:prstGeom prst="rect">
            <a:avLst/>
          </a:prstGeom>
        </p:spPr>
        <p:txBody>
          <a:bodyPr vert="horz" lIns="91440" tIns="45720" rIns="91440" bIns="45720" rtlCol="0" anchor="ctr">
            <a:noAutofit/>
          </a:bodyPr>
          <a:lst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a:lstStyle>
          <a:p>
            <a:r>
              <a:rPr lang="en-US" sz="1600" dirty="0" smtClean="0"/>
              <a:t>Impact of Mobile Money Services on MFI´s Operational Costs in Tanzania</a:t>
            </a:r>
            <a:endParaRPr lang="es-ES" sz="1600" dirty="0"/>
          </a:p>
        </p:txBody>
      </p:sp>
    </p:spTree>
    <p:extLst>
      <p:ext uri="{BB962C8B-B14F-4D97-AF65-F5344CB8AC3E}">
        <p14:creationId xmlns:p14="http://schemas.microsoft.com/office/powerpoint/2010/main" xmlns="" val="175273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Objective</a:t>
            </a:r>
            <a:endParaRPr lang="es-ES" sz="2400" dirty="0"/>
          </a:p>
        </p:txBody>
      </p:sp>
      <p:pic>
        <p:nvPicPr>
          <p:cNvPr id="4" name="Marcador de contenido 3" descr="200235995-001.png"/>
          <p:cNvPicPr>
            <a:picLocks noGrp="1" noChangeAspect="1"/>
          </p:cNvPicPr>
          <p:nvPr>
            <p:ph idx="1"/>
          </p:nvPr>
        </p:nvPicPr>
        <p:blipFill>
          <a:blip r:embed="rId3" cstate="email">
            <a:extLst>
              <a:ext uri="{28A0092B-C50C-407E-A947-70E740481C1C}">
                <a14:useLocalDpi xmlns:a14="http://schemas.microsoft.com/office/drawing/2010/main" xmlns="" val="0"/>
              </a:ext>
            </a:extLst>
          </a:blip>
          <a:srcRect t="20269" b="20269"/>
          <a:stretch>
            <a:fillRect/>
          </a:stretch>
        </p:blipFill>
        <p:spPr>
          <a:xfrm>
            <a:off x="1089024" y="1801906"/>
            <a:ext cx="7272339" cy="4324257"/>
          </a:xfrm>
        </p:spPr>
      </p:pic>
      <p:pic>
        <p:nvPicPr>
          <p:cNvPr id="5" name="Imagen 4" descr="skd186802sdc.pn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596572" y="1898952"/>
            <a:ext cx="2243225" cy="2408033"/>
          </a:xfrm>
          <a:prstGeom prst="rect">
            <a:avLst/>
          </a:prstGeom>
        </p:spPr>
      </p:pic>
      <p:sp>
        <p:nvSpPr>
          <p:cNvPr id="9" name="Elipse 8"/>
          <p:cNvSpPr/>
          <p:nvPr/>
        </p:nvSpPr>
        <p:spPr>
          <a:xfrm>
            <a:off x="5430761" y="4560983"/>
            <a:ext cx="520095" cy="54428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cxnSp>
        <p:nvCxnSpPr>
          <p:cNvPr id="6" name="Conector recto de flecha 5"/>
          <p:cNvCxnSpPr/>
          <p:nvPr/>
        </p:nvCxnSpPr>
        <p:spPr>
          <a:xfrm>
            <a:off x="3217333" y="3422952"/>
            <a:ext cx="2032000" cy="1245810"/>
          </a:xfrm>
          <a:prstGeom prst="straightConnector1">
            <a:avLst/>
          </a:prstGeom>
          <a:ln w="762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7" name="CuadroTexto 6"/>
          <p:cNvSpPr txBox="1"/>
          <p:nvPr/>
        </p:nvSpPr>
        <p:spPr>
          <a:xfrm>
            <a:off x="3743035" y="3314095"/>
            <a:ext cx="1209523" cy="461665"/>
          </a:xfrm>
          <a:prstGeom prst="rect">
            <a:avLst/>
          </a:prstGeom>
          <a:noFill/>
        </p:spPr>
        <p:txBody>
          <a:bodyPr wrap="square" rtlCol="0">
            <a:spAutoFit/>
          </a:bodyPr>
          <a:lstStyle/>
          <a:p>
            <a:r>
              <a:rPr lang="es-ES" sz="2400" b="1" dirty="0" err="1" smtClean="0">
                <a:solidFill>
                  <a:srgbClr val="000000"/>
                </a:solidFill>
              </a:rPr>
              <a:t>Impact</a:t>
            </a:r>
            <a:endParaRPr lang="es-ES" sz="2400" b="1" dirty="0">
              <a:solidFill>
                <a:srgbClr val="000000"/>
              </a:solidFill>
            </a:endParaRPr>
          </a:p>
        </p:txBody>
      </p:sp>
      <p:sp>
        <p:nvSpPr>
          <p:cNvPr id="10" name="CuadroTexto 9"/>
          <p:cNvSpPr txBox="1"/>
          <p:nvPr/>
        </p:nvSpPr>
        <p:spPr>
          <a:xfrm>
            <a:off x="4692951" y="3509093"/>
            <a:ext cx="1475620" cy="830997"/>
          </a:xfrm>
          <a:prstGeom prst="rect">
            <a:avLst/>
          </a:prstGeom>
          <a:noFill/>
        </p:spPr>
        <p:txBody>
          <a:bodyPr wrap="square" rtlCol="0">
            <a:spAutoFit/>
          </a:bodyPr>
          <a:lstStyle/>
          <a:p>
            <a:pPr algn="ctr"/>
            <a:r>
              <a:rPr lang="es-ES" sz="2400" b="1" dirty="0" smtClean="0">
                <a:solidFill>
                  <a:srgbClr val="FFFF00"/>
                </a:solidFill>
              </a:rPr>
              <a:t>MFI - Tanzania</a:t>
            </a:r>
            <a:endParaRPr lang="es-ES" sz="2400" b="1" dirty="0">
              <a:solidFill>
                <a:srgbClr val="FFFF00"/>
              </a:solidFill>
            </a:endParaRPr>
          </a:p>
        </p:txBody>
      </p:sp>
      <p:pic>
        <p:nvPicPr>
          <p:cNvPr id="8" name="Imagen 7" descr="BES_089.png"/>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6724110" y="4145289"/>
            <a:ext cx="757815" cy="523473"/>
          </a:xfrm>
          <a:prstGeom prst="rect">
            <a:avLst/>
          </a:prstGeom>
        </p:spPr>
      </p:pic>
      <p:pic>
        <p:nvPicPr>
          <p:cNvPr id="11" name="Imagen 10" descr="BU005290.png"/>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6203168" y="3011386"/>
            <a:ext cx="1041887" cy="823131"/>
          </a:xfrm>
          <a:prstGeom prst="rect">
            <a:avLst/>
          </a:prstGeom>
        </p:spPr>
      </p:pic>
      <p:pic>
        <p:nvPicPr>
          <p:cNvPr id="12" name="Imagen 11" descr="skd188256sdc.png"/>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7761602" y="4668762"/>
            <a:ext cx="1199522" cy="1028020"/>
          </a:xfrm>
          <a:prstGeom prst="rect">
            <a:avLst/>
          </a:prstGeom>
        </p:spPr>
      </p:pic>
      <p:pic>
        <p:nvPicPr>
          <p:cNvPr id="13" name="Imagen 12" descr="stk19975boj.png"/>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7761602" y="3230934"/>
            <a:ext cx="1010762" cy="1359137"/>
          </a:xfrm>
          <a:prstGeom prst="rect">
            <a:avLst/>
          </a:prstGeom>
        </p:spPr>
      </p:pic>
      <p:pic>
        <p:nvPicPr>
          <p:cNvPr id="14" name="Imagen 13" descr="ls012786.png"/>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4281371" y="5279791"/>
            <a:ext cx="1149390" cy="833981"/>
          </a:xfrm>
          <a:prstGeom prst="rect">
            <a:avLst/>
          </a:prstGeom>
        </p:spPr>
      </p:pic>
      <p:pic>
        <p:nvPicPr>
          <p:cNvPr id="15" name="Imagen 14" descr="rbrb_2750.png"/>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6216952" y="5358039"/>
            <a:ext cx="1001793" cy="1155344"/>
          </a:xfrm>
          <a:prstGeom prst="rect">
            <a:avLst/>
          </a:prstGeom>
        </p:spPr>
      </p:pic>
      <p:cxnSp>
        <p:nvCxnSpPr>
          <p:cNvPr id="17" name="Conector curvado 16"/>
          <p:cNvCxnSpPr>
            <a:stCxn id="9" idx="7"/>
          </p:cNvCxnSpPr>
          <p:nvPr/>
        </p:nvCxnSpPr>
        <p:spPr>
          <a:xfrm rot="5400000" flipH="1" flipV="1">
            <a:off x="5866935" y="3783515"/>
            <a:ext cx="864932" cy="849422"/>
          </a:xfrm>
          <a:prstGeom prst="curvedConnector3">
            <a:avLst>
              <a:gd name="adj1" fmla="val 50000"/>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2" name="Conector curvado 21"/>
          <p:cNvCxnSpPr>
            <a:endCxn id="8" idx="1"/>
          </p:cNvCxnSpPr>
          <p:nvPr/>
        </p:nvCxnSpPr>
        <p:spPr>
          <a:xfrm flipV="1">
            <a:off x="5950858" y="4407026"/>
            <a:ext cx="773252" cy="386069"/>
          </a:xfrm>
          <a:prstGeom prst="curvedConnector3">
            <a:avLst>
              <a:gd name="adj1" fmla="val 50000"/>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3" name="Conector curvado 22"/>
          <p:cNvCxnSpPr/>
          <p:nvPr/>
        </p:nvCxnSpPr>
        <p:spPr>
          <a:xfrm flipV="1">
            <a:off x="5869010" y="4560983"/>
            <a:ext cx="1892592" cy="476672"/>
          </a:xfrm>
          <a:prstGeom prst="curvedConnector3">
            <a:avLst>
              <a:gd name="adj1" fmla="val 74924"/>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3" name="Conector curvado 32"/>
          <p:cNvCxnSpPr>
            <a:stCxn id="9" idx="4"/>
          </p:cNvCxnSpPr>
          <p:nvPr/>
        </p:nvCxnSpPr>
        <p:spPr>
          <a:xfrm rot="5400000">
            <a:off x="5252051" y="5028290"/>
            <a:ext cx="361780" cy="515737"/>
          </a:xfrm>
          <a:prstGeom prst="curvedConnector2">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8" name="Conector curvado 37"/>
          <p:cNvCxnSpPr/>
          <p:nvPr/>
        </p:nvCxnSpPr>
        <p:spPr>
          <a:xfrm>
            <a:off x="5843212" y="5037655"/>
            <a:ext cx="2042883" cy="242136"/>
          </a:xfrm>
          <a:prstGeom prst="curvedConnector3">
            <a:avLst>
              <a:gd name="adj1" fmla="val 50000"/>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42" name="Conector curvado 41"/>
          <p:cNvCxnSpPr/>
          <p:nvPr/>
        </p:nvCxnSpPr>
        <p:spPr>
          <a:xfrm rot="16200000" flipH="1">
            <a:off x="5650945" y="5226325"/>
            <a:ext cx="671223" cy="342263"/>
          </a:xfrm>
          <a:prstGeom prst="curvedConnector3">
            <a:avLst>
              <a:gd name="adj1" fmla="val 100455"/>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52" name="CuadroTexto 51"/>
          <p:cNvSpPr txBox="1"/>
          <p:nvPr/>
        </p:nvSpPr>
        <p:spPr>
          <a:xfrm>
            <a:off x="6349164" y="3829093"/>
            <a:ext cx="374946" cy="461665"/>
          </a:xfrm>
          <a:prstGeom prst="rect">
            <a:avLst/>
          </a:prstGeom>
          <a:noFill/>
        </p:spPr>
        <p:txBody>
          <a:bodyPr wrap="square" rtlCol="0">
            <a:spAutoFit/>
          </a:bodyPr>
          <a:lstStyle/>
          <a:p>
            <a:r>
              <a:rPr lang="es-ES" sz="2400" b="1" dirty="0" smtClean="0">
                <a:solidFill>
                  <a:srgbClr val="FFFF00"/>
                </a:solidFill>
              </a:rPr>
              <a:t>?</a:t>
            </a:r>
            <a:endParaRPr lang="es-ES" sz="2400" b="1" dirty="0">
              <a:solidFill>
                <a:srgbClr val="FFFF00"/>
              </a:solidFill>
            </a:endParaRPr>
          </a:p>
        </p:txBody>
      </p:sp>
      <p:sp>
        <p:nvSpPr>
          <p:cNvPr id="53" name="CuadroTexto 52"/>
          <p:cNvSpPr txBox="1"/>
          <p:nvPr/>
        </p:nvSpPr>
        <p:spPr>
          <a:xfrm>
            <a:off x="5315864" y="5061844"/>
            <a:ext cx="374946" cy="461665"/>
          </a:xfrm>
          <a:prstGeom prst="rect">
            <a:avLst/>
          </a:prstGeom>
          <a:noFill/>
        </p:spPr>
        <p:txBody>
          <a:bodyPr wrap="square" rtlCol="0">
            <a:spAutoFit/>
          </a:bodyPr>
          <a:lstStyle/>
          <a:p>
            <a:r>
              <a:rPr lang="es-ES" sz="2400" b="1" dirty="0" smtClean="0">
                <a:solidFill>
                  <a:srgbClr val="FFFF00"/>
                </a:solidFill>
              </a:rPr>
              <a:t>?</a:t>
            </a:r>
            <a:endParaRPr lang="es-ES" sz="2400" b="1" dirty="0">
              <a:solidFill>
                <a:srgbClr val="FFFF00"/>
              </a:solidFill>
            </a:endParaRPr>
          </a:p>
        </p:txBody>
      </p:sp>
      <p:sp>
        <p:nvSpPr>
          <p:cNvPr id="54" name="CuadroTexto 53"/>
          <p:cNvSpPr txBox="1"/>
          <p:nvPr/>
        </p:nvSpPr>
        <p:spPr>
          <a:xfrm>
            <a:off x="6029479" y="4407026"/>
            <a:ext cx="374946" cy="461665"/>
          </a:xfrm>
          <a:prstGeom prst="rect">
            <a:avLst/>
          </a:prstGeom>
          <a:noFill/>
        </p:spPr>
        <p:txBody>
          <a:bodyPr wrap="square" rtlCol="0">
            <a:spAutoFit/>
          </a:bodyPr>
          <a:lstStyle/>
          <a:p>
            <a:r>
              <a:rPr lang="es-ES" sz="2400" b="1" dirty="0" smtClean="0">
                <a:solidFill>
                  <a:srgbClr val="FFFF00"/>
                </a:solidFill>
              </a:rPr>
              <a:t>?</a:t>
            </a:r>
            <a:endParaRPr lang="es-ES" sz="2400" b="1" dirty="0">
              <a:solidFill>
                <a:srgbClr val="FFFF00"/>
              </a:solidFill>
            </a:endParaRPr>
          </a:p>
        </p:txBody>
      </p:sp>
      <p:sp>
        <p:nvSpPr>
          <p:cNvPr id="55" name="CuadroTexto 54"/>
          <p:cNvSpPr txBox="1"/>
          <p:nvPr/>
        </p:nvSpPr>
        <p:spPr>
          <a:xfrm>
            <a:off x="6724112" y="4600179"/>
            <a:ext cx="374946" cy="461665"/>
          </a:xfrm>
          <a:prstGeom prst="rect">
            <a:avLst/>
          </a:prstGeom>
          <a:noFill/>
        </p:spPr>
        <p:txBody>
          <a:bodyPr wrap="square" rtlCol="0">
            <a:spAutoFit/>
          </a:bodyPr>
          <a:lstStyle/>
          <a:p>
            <a:r>
              <a:rPr lang="es-ES" sz="2400" b="1" dirty="0" smtClean="0">
                <a:solidFill>
                  <a:srgbClr val="FFFF00"/>
                </a:solidFill>
              </a:rPr>
              <a:t>?</a:t>
            </a:r>
            <a:endParaRPr lang="es-ES" sz="2400" b="1" dirty="0">
              <a:solidFill>
                <a:srgbClr val="FFFF00"/>
              </a:solidFill>
            </a:endParaRPr>
          </a:p>
        </p:txBody>
      </p:sp>
      <p:sp>
        <p:nvSpPr>
          <p:cNvPr id="56" name="CuadroTexto 55"/>
          <p:cNvSpPr txBox="1"/>
          <p:nvPr/>
        </p:nvSpPr>
        <p:spPr>
          <a:xfrm>
            <a:off x="7106979" y="4896374"/>
            <a:ext cx="374946" cy="461665"/>
          </a:xfrm>
          <a:prstGeom prst="rect">
            <a:avLst/>
          </a:prstGeom>
          <a:noFill/>
        </p:spPr>
        <p:txBody>
          <a:bodyPr wrap="square" rtlCol="0">
            <a:spAutoFit/>
          </a:bodyPr>
          <a:lstStyle/>
          <a:p>
            <a:r>
              <a:rPr lang="es-ES" sz="2400" b="1" dirty="0" smtClean="0">
                <a:solidFill>
                  <a:srgbClr val="FFFF00"/>
                </a:solidFill>
              </a:rPr>
              <a:t>?</a:t>
            </a:r>
            <a:endParaRPr lang="es-ES" sz="2400" b="1" dirty="0">
              <a:solidFill>
                <a:srgbClr val="FFFF00"/>
              </a:solidFill>
            </a:endParaRPr>
          </a:p>
        </p:txBody>
      </p:sp>
      <p:sp>
        <p:nvSpPr>
          <p:cNvPr id="57" name="CuadroTexto 56"/>
          <p:cNvSpPr txBox="1"/>
          <p:nvPr/>
        </p:nvSpPr>
        <p:spPr>
          <a:xfrm>
            <a:off x="5692022" y="5127206"/>
            <a:ext cx="374946" cy="461665"/>
          </a:xfrm>
          <a:prstGeom prst="rect">
            <a:avLst/>
          </a:prstGeom>
          <a:noFill/>
        </p:spPr>
        <p:txBody>
          <a:bodyPr wrap="square" rtlCol="0">
            <a:spAutoFit/>
          </a:bodyPr>
          <a:lstStyle/>
          <a:p>
            <a:r>
              <a:rPr lang="es-ES" sz="2400" b="1" dirty="0" smtClean="0">
                <a:solidFill>
                  <a:srgbClr val="FFFF00"/>
                </a:solidFill>
              </a:rPr>
              <a:t>?</a:t>
            </a:r>
            <a:endParaRPr lang="es-ES" sz="2400" b="1" dirty="0">
              <a:solidFill>
                <a:srgbClr val="FFFF00"/>
              </a:solidFill>
            </a:endParaRPr>
          </a:p>
        </p:txBody>
      </p:sp>
      <p:sp>
        <p:nvSpPr>
          <p:cNvPr id="27" name="CuadroTexto 26"/>
          <p:cNvSpPr txBox="1"/>
          <p:nvPr/>
        </p:nvSpPr>
        <p:spPr>
          <a:xfrm>
            <a:off x="4692951" y="3314095"/>
            <a:ext cx="374946" cy="461665"/>
          </a:xfrm>
          <a:prstGeom prst="rect">
            <a:avLst/>
          </a:prstGeom>
          <a:noFill/>
        </p:spPr>
        <p:txBody>
          <a:bodyPr wrap="square" rtlCol="0">
            <a:spAutoFit/>
          </a:bodyPr>
          <a:lstStyle/>
          <a:p>
            <a:r>
              <a:rPr lang="es-ES" sz="2400" b="1" dirty="0" smtClean="0"/>
              <a:t>?</a:t>
            </a:r>
            <a:endParaRPr lang="es-ES" sz="2400" b="1" dirty="0"/>
          </a:p>
        </p:txBody>
      </p:sp>
      <p:sp>
        <p:nvSpPr>
          <p:cNvPr id="28" name="Título 1"/>
          <p:cNvSpPr txBox="1">
            <a:spLocks/>
          </p:cNvSpPr>
          <p:nvPr/>
        </p:nvSpPr>
        <p:spPr>
          <a:xfrm rot="16200000">
            <a:off x="-3266722" y="3277126"/>
            <a:ext cx="6723948" cy="317501"/>
          </a:xfrm>
          <a:prstGeom prst="rect">
            <a:avLst/>
          </a:prstGeom>
        </p:spPr>
        <p:txBody>
          <a:bodyPr vert="horz" lIns="91440" tIns="45720" rIns="91440" bIns="45720" rtlCol="0" anchor="ctr">
            <a:noAutofit/>
          </a:bodyPr>
          <a:lst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a:lstStyle>
          <a:p>
            <a:r>
              <a:rPr lang="en-US" sz="1600" dirty="0" smtClean="0"/>
              <a:t>Impact of Mobile Money Services on MFI´s Operational Costs in Tanzania</a:t>
            </a:r>
            <a:endParaRPr lang="es-ES" sz="1600" dirty="0"/>
          </a:p>
        </p:txBody>
      </p:sp>
    </p:spTree>
    <p:extLst>
      <p:ext uri="{BB962C8B-B14F-4D97-AF65-F5344CB8AC3E}">
        <p14:creationId xmlns:p14="http://schemas.microsoft.com/office/powerpoint/2010/main" xmlns="" val="2514333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9024" y="274637"/>
            <a:ext cx="7272339" cy="874411"/>
          </a:xfrm>
        </p:spPr>
        <p:txBody>
          <a:bodyPr/>
          <a:lstStyle/>
          <a:p>
            <a:r>
              <a:rPr lang="es-ES" dirty="0" err="1" smtClean="0"/>
              <a:t>Methodology</a:t>
            </a:r>
            <a:endParaRPr lang="es-ES"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1600098494"/>
              </p:ext>
            </p:extLst>
          </p:nvPr>
        </p:nvGraphicFramePr>
        <p:xfrm>
          <a:off x="834160" y="2355715"/>
          <a:ext cx="7087356" cy="2944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ágrima 8"/>
          <p:cNvSpPr/>
          <p:nvPr/>
        </p:nvSpPr>
        <p:spPr>
          <a:xfrm flipH="1">
            <a:off x="1112761" y="1195651"/>
            <a:ext cx="1765904" cy="887931"/>
          </a:xfrm>
          <a:prstGeom prst="teardrop">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dirty="0" err="1" smtClean="0"/>
              <a:t>design</a:t>
            </a:r>
            <a:endParaRPr lang="es-ES" sz="2400" dirty="0"/>
          </a:p>
        </p:txBody>
      </p:sp>
      <p:cxnSp>
        <p:nvCxnSpPr>
          <p:cNvPr id="6" name="Conector recto 5"/>
          <p:cNvCxnSpPr/>
          <p:nvPr/>
        </p:nvCxnSpPr>
        <p:spPr>
          <a:xfrm>
            <a:off x="5042851" y="2095313"/>
            <a:ext cx="0" cy="3955147"/>
          </a:xfrm>
          <a:prstGeom prst="line">
            <a:avLst/>
          </a:prstGeom>
          <a:ln>
            <a:solidFill>
              <a:schemeClr val="accent6">
                <a:lumMod val="75000"/>
              </a:schemeClr>
            </a:solidFill>
            <a:prstDash val="lgDash"/>
          </a:ln>
        </p:spPr>
        <p:style>
          <a:lnRef idx="2">
            <a:schemeClr val="accent1"/>
          </a:lnRef>
          <a:fillRef idx="0">
            <a:schemeClr val="accent1"/>
          </a:fillRef>
          <a:effectRef idx="1">
            <a:schemeClr val="accent1"/>
          </a:effectRef>
          <a:fontRef idx="minor">
            <a:schemeClr val="tx1"/>
          </a:fontRef>
        </p:style>
      </p:cxnSp>
      <p:sp>
        <p:nvSpPr>
          <p:cNvPr id="13" name="CuadroTexto 12"/>
          <p:cNvSpPr txBox="1"/>
          <p:nvPr/>
        </p:nvSpPr>
        <p:spPr>
          <a:xfrm>
            <a:off x="773681" y="2095313"/>
            <a:ext cx="979261" cy="369332"/>
          </a:xfrm>
          <a:prstGeom prst="rect">
            <a:avLst/>
          </a:prstGeom>
          <a:noFill/>
        </p:spPr>
        <p:txBody>
          <a:bodyPr wrap="square" rtlCol="0">
            <a:spAutoFit/>
          </a:bodyPr>
          <a:lstStyle/>
          <a:p>
            <a:r>
              <a:rPr lang="es-ES" dirty="0" err="1" smtClean="0"/>
              <a:t>January</a:t>
            </a:r>
            <a:endParaRPr lang="es-ES" dirty="0"/>
          </a:p>
        </p:txBody>
      </p:sp>
      <p:sp>
        <p:nvSpPr>
          <p:cNvPr id="14" name="CuadroTexto 13"/>
          <p:cNvSpPr txBox="1"/>
          <p:nvPr/>
        </p:nvSpPr>
        <p:spPr>
          <a:xfrm>
            <a:off x="2938274" y="2098473"/>
            <a:ext cx="979261" cy="369332"/>
          </a:xfrm>
          <a:prstGeom prst="rect">
            <a:avLst/>
          </a:prstGeom>
          <a:noFill/>
        </p:spPr>
        <p:txBody>
          <a:bodyPr wrap="square" rtlCol="0">
            <a:spAutoFit/>
          </a:bodyPr>
          <a:lstStyle/>
          <a:p>
            <a:r>
              <a:rPr lang="es-ES" dirty="0" err="1" smtClean="0"/>
              <a:t>April</a:t>
            </a:r>
            <a:endParaRPr lang="es-ES" dirty="0"/>
          </a:p>
        </p:txBody>
      </p:sp>
      <p:sp>
        <p:nvSpPr>
          <p:cNvPr id="15" name="CuadroTexto 14"/>
          <p:cNvSpPr txBox="1"/>
          <p:nvPr/>
        </p:nvSpPr>
        <p:spPr>
          <a:xfrm>
            <a:off x="5199632" y="2077439"/>
            <a:ext cx="979261" cy="369332"/>
          </a:xfrm>
          <a:prstGeom prst="rect">
            <a:avLst/>
          </a:prstGeom>
          <a:noFill/>
        </p:spPr>
        <p:txBody>
          <a:bodyPr wrap="square" rtlCol="0">
            <a:spAutoFit/>
          </a:bodyPr>
          <a:lstStyle/>
          <a:p>
            <a:r>
              <a:rPr lang="es-ES" dirty="0" err="1" smtClean="0"/>
              <a:t>August</a:t>
            </a:r>
            <a:endParaRPr lang="es-ES" dirty="0"/>
          </a:p>
        </p:txBody>
      </p:sp>
      <p:sp>
        <p:nvSpPr>
          <p:cNvPr id="16" name="CuadroTexto 15"/>
          <p:cNvSpPr txBox="1"/>
          <p:nvPr/>
        </p:nvSpPr>
        <p:spPr>
          <a:xfrm>
            <a:off x="6875275" y="2074283"/>
            <a:ext cx="1143001" cy="369332"/>
          </a:xfrm>
          <a:prstGeom prst="rect">
            <a:avLst/>
          </a:prstGeom>
          <a:noFill/>
        </p:spPr>
        <p:txBody>
          <a:bodyPr wrap="square" rtlCol="0">
            <a:spAutoFit/>
          </a:bodyPr>
          <a:lstStyle/>
          <a:p>
            <a:r>
              <a:rPr lang="es-ES" dirty="0" err="1" smtClean="0"/>
              <a:t>October</a:t>
            </a:r>
            <a:endParaRPr lang="es-ES" dirty="0"/>
          </a:p>
        </p:txBody>
      </p:sp>
      <p:sp>
        <p:nvSpPr>
          <p:cNvPr id="17" name="Elipse 16"/>
          <p:cNvSpPr/>
          <p:nvPr/>
        </p:nvSpPr>
        <p:spPr>
          <a:xfrm>
            <a:off x="5683895" y="1559881"/>
            <a:ext cx="1548190" cy="51440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 dirty="0" err="1" smtClean="0"/>
              <a:t>field</a:t>
            </a:r>
            <a:r>
              <a:rPr lang="es-ES" dirty="0" smtClean="0"/>
              <a:t> </a:t>
            </a:r>
            <a:r>
              <a:rPr lang="es-ES" dirty="0" err="1" smtClean="0"/>
              <a:t>visit</a:t>
            </a:r>
            <a:endParaRPr lang="es-ES" dirty="0"/>
          </a:p>
        </p:txBody>
      </p:sp>
      <p:sp>
        <p:nvSpPr>
          <p:cNvPr id="21" name="Lágrima 20"/>
          <p:cNvSpPr/>
          <p:nvPr/>
        </p:nvSpPr>
        <p:spPr>
          <a:xfrm rot="18842730">
            <a:off x="7796848" y="3583033"/>
            <a:ext cx="1128411" cy="1076476"/>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dirty="0"/>
          </a:p>
        </p:txBody>
      </p:sp>
      <p:sp>
        <p:nvSpPr>
          <p:cNvPr id="22" name="CuadroTexto 21"/>
          <p:cNvSpPr txBox="1"/>
          <p:nvPr/>
        </p:nvSpPr>
        <p:spPr>
          <a:xfrm>
            <a:off x="8018276" y="3921699"/>
            <a:ext cx="708328" cy="400110"/>
          </a:xfrm>
          <a:prstGeom prst="rect">
            <a:avLst/>
          </a:prstGeom>
          <a:noFill/>
        </p:spPr>
        <p:txBody>
          <a:bodyPr wrap="square" rtlCol="0">
            <a:spAutoFit/>
          </a:bodyPr>
          <a:lstStyle/>
          <a:p>
            <a:r>
              <a:rPr lang="es-ES" sz="2000" dirty="0" smtClean="0">
                <a:solidFill>
                  <a:srgbClr val="FFFFFF"/>
                </a:solidFill>
              </a:rPr>
              <a:t>data</a:t>
            </a:r>
            <a:endParaRPr lang="es-ES" sz="2000" dirty="0">
              <a:solidFill>
                <a:srgbClr val="FFFFFF"/>
              </a:solidFill>
            </a:endParaRPr>
          </a:p>
        </p:txBody>
      </p:sp>
      <p:sp>
        <p:nvSpPr>
          <p:cNvPr id="23" name="Elipse 22"/>
          <p:cNvSpPr/>
          <p:nvPr/>
        </p:nvSpPr>
        <p:spPr>
          <a:xfrm>
            <a:off x="8287925" y="2724270"/>
            <a:ext cx="153685" cy="15723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24" name="Elipse 23"/>
          <p:cNvSpPr/>
          <p:nvPr/>
        </p:nvSpPr>
        <p:spPr>
          <a:xfrm>
            <a:off x="8286640" y="3012136"/>
            <a:ext cx="153685" cy="1596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cxnSp>
        <p:nvCxnSpPr>
          <p:cNvPr id="26" name="Conector recto de flecha 25"/>
          <p:cNvCxnSpPr/>
          <p:nvPr/>
        </p:nvCxnSpPr>
        <p:spPr>
          <a:xfrm>
            <a:off x="8336305" y="4744174"/>
            <a:ext cx="0" cy="37495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28" name="Esquina doblada 27"/>
          <p:cNvSpPr/>
          <p:nvPr/>
        </p:nvSpPr>
        <p:spPr>
          <a:xfrm>
            <a:off x="7854536" y="5300551"/>
            <a:ext cx="872068" cy="907147"/>
          </a:xfrm>
          <a:prstGeom prst="foldedCorne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err="1" smtClean="0"/>
              <a:t>Report</a:t>
            </a:r>
            <a:endParaRPr lang="es-ES" dirty="0"/>
          </a:p>
        </p:txBody>
      </p:sp>
      <p:pic>
        <p:nvPicPr>
          <p:cNvPr id="3" name="Imagen 2" descr="DSC_0416.JPG"/>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773681" y="5011850"/>
            <a:ext cx="1959837" cy="1301683"/>
          </a:xfrm>
          <a:prstGeom prst="rect">
            <a:avLst/>
          </a:prstGeom>
          <a:ln>
            <a:noFill/>
          </a:ln>
          <a:effectLst>
            <a:softEdge rad="112500"/>
          </a:effectLst>
        </p:spPr>
      </p:pic>
      <p:pic>
        <p:nvPicPr>
          <p:cNvPr id="7" name="Imagen 6" descr="DSC_0294.JPG"/>
          <p:cNvPicPr>
            <a:picLocks noChangeAspect="1"/>
          </p:cNvPicPr>
          <p:nvPr/>
        </p:nvPicPr>
        <p:blipFill rotWithShape="1">
          <a:blip r:embed="rId9" cstate="email">
            <a:extLst>
              <a:ext uri="{28A0092B-C50C-407E-A947-70E740481C1C}">
                <a14:useLocalDpi xmlns:a14="http://schemas.microsoft.com/office/drawing/2010/main" xmlns="" val="0"/>
              </a:ext>
            </a:extLst>
          </a:blip>
          <a:srcRect t="13048" b="6943"/>
          <a:stretch/>
        </p:blipFill>
        <p:spPr>
          <a:xfrm>
            <a:off x="5180640" y="5469887"/>
            <a:ext cx="2208175" cy="1173421"/>
          </a:xfrm>
          <a:prstGeom prst="rect">
            <a:avLst/>
          </a:prstGeom>
          <a:ln>
            <a:noFill/>
          </a:ln>
          <a:effectLst>
            <a:softEdge rad="112500"/>
          </a:effectLst>
        </p:spPr>
      </p:pic>
      <p:pic>
        <p:nvPicPr>
          <p:cNvPr id="10" name="Imagen 9" descr="DSC_0679.JPG"/>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3026588" y="5276178"/>
            <a:ext cx="1781893" cy="1183496"/>
          </a:xfrm>
          <a:prstGeom prst="rect">
            <a:avLst/>
          </a:prstGeom>
          <a:ln>
            <a:noFill/>
          </a:ln>
          <a:effectLst>
            <a:softEdge rad="112500"/>
          </a:effectLst>
        </p:spPr>
      </p:pic>
      <p:sp>
        <p:nvSpPr>
          <p:cNvPr id="25" name="Título 1"/>
          <p:cNvSpPr txBox="1">
            <a:spLocks/>
          </p:cNvSpPr>
          <p:nvPr/>
        </p:nvSpPr>
        <p:spPr>
          <a:xfrm rot="16200000">
            <a:off x="-3266722" y="3277126"/>
            <a:ext cx="6723948" cy="317501"/>
          </a:xfrm>
          <a:prstGeom prst="rect">
            <a:avLst/>
          </a:prstGeom>
        </p:spPr>
        <p:txBody>
          <a:bodyPr vert="horz" lIns="91440" tIns="45720" rIns="91440" bIns="45720" rtlCol="0" anchor="ctr">
            <a:noAutofit/>
          </a:bodyPr>
          <a:lst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a:lstStyle>
          <a:p>
            <a:r>
              <a:rPr lang="en-US" sz="1600" dirty="0" smtClean="0"/>
              <a:t>Impact of Mobile Money Services on MFI´s Operational Costs in Tanzania</a:t>
            </a:r>
            <a:endParaRPr lang="es-ES" sz="1600" dirty="0"/>
          </a:p>
        </p:txBody>
      </p:sp>
    </p:spTree>
    <p:extLst>
      <p:ext uri="{BB962C8B-B14F-4D97-AF65-F5344CB8AC3E}">
        <p14:creationId xmlns:p14="http://schemas.microsoft.com/office/powerpoint/2010/main" xmlns="" val="92532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089024" y="274638"/>
            <a:ext cx="7272339" cy="656695"/>
          </a:xfrm>
        </p:spPr>
        <p:txBody>
          <a:bodyPr/>
          <a:lstStyle/>
          <a:p>
            <a:r>
              <a:rPr lang="es-ES" dirty="0" err="1" smtClean="0"/>
              <a:t>Methodology</a:t>
            </a:r>
            <a:endParaRPr lang="es-ES" sz="2800" dirty="0"/>
          </a:p>
        </p:txBody>
      </p:sp>
      <p:sp>
        <p:nvSpPr>
          <p:cNvPr id="8" name="Lágrima 7"/>
          <p:cNvSpPr/>
          <p:nvPr/>
        </p:nvSpPr>
        <p:spPr>
          <a:xfrm flipH="1">
            <a:off x="1197428" y="984363"/>
            <a:ext cx="1765904" cy="887931"/>
          </a:xfrm>
          <a:prstGeom prst="teardrop">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dirty="0" err="1" smtClean="0"/>
              <a:t>sample</a:t>
            </a:r>
            <a:endParaRPr lang="es-ES" sz="2400" dirty="0"/>
          </a:p>
        </p:txBody>
      </p:sp>
      <p:graphicFrame>
        <p:nvGraphicFramePr>
          <p:cNvPr id="9" name="Diagrama 8"/>
          <p:cNvGraphicFramePr/>
          <p:nvPr>
            <p:extLst>
              <p:ext uri="{D42A27DB-BD31-4B8C-83A1-F6EECF244321}">
                <p14:modId xmlns:p14="http://schemas.microsoft.com/office/powerpoint/2010/main" xmlns="" val="700496008"/>
              </p:ext>
            </p:extLst>
          </p:nvPr>
        </p:nvGraphicFramePr>
        <p:xfrm>
          <a:off x="1028321" y="1426065"/>
          <a:ext cx="7571166" cy="4865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ítulo 1"/>
          <p:cNvSpPr txBox="1">
            <a:spLocks/>
          </p:cNvSpPr>
          <p:nvPr/>
        </p:nvSpPr>
        <p:spPr>
          <a:xfrm rot="16200000">
            <a:off x="-3266722" y="3277126"/>
            <a:ext cx="6723948" cy="317501"/>
          </a:xfrm>
          <a:prstGeom prst="rect">
            <a:avLst/>
          </a:prstGeom>
        </p:spPr>
        <p:txBody>
          <a:bodyPr vert="horz" lIns="91440" tIns="45720" rIns="91440" bIns="45720" rtlCol="0" anchor="ctr">
            <a:noAutofit/>
          </a:bodyPr>
          <a:lst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a:lstStyle>
          <a:p>
            <a:r>
              <a:rPr lang="en-US" sz="1600" dirty="0" smtClean="0"/>
              <a:t>Impact of Mobile Money Services on MFI´s Operational Costs in Tanzania</a:t>
            </a:r>
            <a:endParaRPr lang="es-ES" sz="1600" dirty="0"/>
          </a:p>
        </p:txBody>
      </p:sp>
    </p:spTree>
    <p:extLst>
      <p:ext uri="{BB962C8B-B14F-4D97-AF65-F5344CB8AC3E}">
        <p14:creationId xmlns:p14="http://schemas.microsoft.com/office/powerpoint/2010/main" xmlns="" val="3212765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19063" y="202405"/>
            <a:ext cx="2890837" cy="504032"/>
          </a:xfrm>
        </p:spPr>
        <p:txBody>
          <a:bodyPr/>
          <a:lstStyle/>
          <a:p>
            <a:r>
              <a:rPr lang="es-ES" dirty="0" err="1" smtClean="0"/>
              <a:t>MFIs</a:t>
            </a:r>
            <a:endParaRPr lang="es-ES" sz="3600" dirty="0"/>
          </a:p>
        </p:txBody>
      </p:sp>
      <p:grpSp>
        <p:nvGrpSpPr>
          <p:cNvPr id="41" name="Agrupar 40"/>
          <p:cNvGrpSpPr/>
          <p:nvPr/>
        </p:nvGrpSpPr>
        <p:grpSpPr>
          <a:xfrm>
            <a:off x="1854201" y="454837"/>
            <a:ext cx="6984999" cy="5900140"/>
            <a:chOff x="1854201" y="454837"/>
            <a:chExt cx="6984999" cy="5900140"/>
          </a:xfrm>
        </p:grpSpPr>
        <p:pic>
          <p:nvPicPr>
            <p:cNvPr id="4" name="Picture 3"/>
            <p:cNvPicPr/>
            <p:nvPr/>
          </p:nvPicPr>
          <p:blipFill rotWithShape="1">
            <a:blip r:embed="rId3" cstate="email">
              <a:extLst>
                <a:ext uri="{28A0092B-C50C-407E-A947-70E740481C1C}">
                  <a14:useLocalDpi xmlns:a14="http://schemas.microsoft.com/office/drawing/2010/main" xmlns="" val="0"/>
                </a:ext>
              </a:extLst>
            </a:blip>
            <a:srcRect l="19444" t="2018"/>
            <a:stretch/>
          </p:blipFill>
          <p:spPr>
            <a:xfrm>
              <a:off x="1854201" y="629426"/>
              <a:ext cx="6667500" cy="54967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Llamada con línea 2 (borde y barra de énfasis) 8"/>
            <p:cNvSpPr/>
            <p:nvPr/>
          </p:nvSpPr>
          <p:spPr>
            <a:xfrm>
              <a:off x="5149849" y="3848100"/>
              <a:ext cx="1309007" cy="406400"/>
            </a:xfrm>
            <a:prstGeom prst="accentBorderCallout2">
              <a:avLst>
                <a:gd name="adj1" fmla="val 18750"/>
                <a:gd name="adj2" fmla="val -8333"/>
                <a:gd name="adj3" fmla="val 18750"/>
                <a:gd name="adj4" fmla="val -16667"/>
                <a:gd name="adj5" fmla="val 70834"/>
                <a:gd name="adj6" fmla="val -383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err="1" smtClean="0"/>
                <a:t>Mufundi</a:t>
              </a:r>
              <a:r>
                <a:rPr lang="es-ES" sz="1200" dirty="0" smtClean="0"/>
                <a:t> </a:t>
              </a:r>
              <a:r>
                <a:rPr lang="es-ES" sz="1200" dirty="0" err="1" smtClean="0"/>
                <a:t>Community</a:t>
              </a:r>
              <a:r>
                <a:rPr lang="es-ES" sz="1200" dirty="0" smtClean="0"/>
                <a:t> Bank</a:t>
              </a:r>
              <a:endParaRPr lang="es-ES" sz="1200" dirty="0"/>
            </a:p>
          </p:txBody>
        </p:sp>
        <p:sp>
          <p:nvSpPr>
            <p:cNvPr id="10" name="Llamada con línea 2 (borde y barra de énfasis) 9"/>
            <p:cNvSpPr/>
            <p:nvPr/>
          </p:nvSpPr>
          <p:spPr>
            <a:xfrm>
              <a:off x="5896428" y="5091793"/>
              <a:ext cx="1342571" cy="427039"/>
            </a:xfrm>
            <a:prstGeom prst="accentBorderCallout2">
              <a:avLst>
                <a:gd name="adj1" fmla="val 26631"/>
                <a:gd name="adj2" fmla="val 99642"/>
                <a:gd name="adj3" fmla="val 22691"/>
                <a:gd name="adj4" fmla="val 102351"/>
                <a:gd name="adj5" fmla="val 89953"/>
                <a:gd name="adj6" fmla="val 1291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err="1" smtClean="0"/>
                <a:t>Tandahimba</a:t>
              </a:r>
              <a:r>
                <a:rPr lang="es-ES" sz="1200" dirty="0"/>
                <a:t> </a:t>
              </a:r>
              <a:r>
                <a:rPr lang="es-ES" sz="1200" dirty="0" err="1" smtClean="0"/>
                <a:t>Community</a:t>
              </a:r>
              <a:r>
                <a:rPr lang="es-ES" sz="1200" dirty="0" smtClean="0"/>
                <a:t> Bank</a:t>
              </a:r>
              <a:endParaRPr lang="es-ES" sz="1200" dirty="0"/>
            </a:p>
          </p:txBody>
        </p:sp>
        <p:sp>
          <p:nvSpPr>
            <p:cNvPr id="18" name="Llamada con línea 2 (borde y barra de énfasis) 17"/>
            <p:cNvSpPr/>
            <p:nvPr/>
          </p:nvSpPr>
          <p:spPr>
            <a:xfrm>
              <a:off x="5542643" y="2531154"/>
              <a:ext cx="1143000" cy="326346"/>
            </a:xfrm>
            <a:prstGeom prst="accentBorderCallout2">
              <a:avLst>
                <a:gd name="adj1" fmla="val 26631"/>
                <a:gd name="adj2" fmla="val 99642"/>
                <a:gd name="adj3" fmla="val 31030"/>
                <a:gd name="adj4" fmla="val 111875"/>
                <a:gd name="adj5" fmla="val 74768"/>
                <a:gd name="adj6" fmla="val 1376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err="1" smtClean="0"/>
                <a:t>Efatha</a:t>
              </a:r>
              <a:r>
                <a:rPr lang="es-ES" sz="1200" dirty="0" smtClean="0"/>
                <a:t> Bank</a:t>
              </a:r>
              <a:endParaRPr lang="es-ES" sz="1200" dirty="0"/>
            </a:p>
          </p:txBody>
        </p:sp>
        <p:sp>
          <p:nvSpPr>
            <p:cNvPr id="19" name="Llamada con línea 2 (borde y barra de énfasis) 18"/>
            <p:cNvSpPr/>
            <p:nvPr/>
          </p:nvSpPr>
          <p:spPr>
            <a:xfrm>
              <a:off x="5896428" y="3009900"/>
              <a:ext cx="789215" cy="326346"/>
            </a:xfrm>
            <a:prstGeom prst="accentBorderCallout2">
              <a:avLst>
                <a:gd name="adj1" fmla="val 26631"/>
                <a:gd name="adj2" fmla="val 99642"/>
                <a:gd name="adj3" fmla="val 22691"/>
                <a:gd name="adj4" fmla="val 102351"/>
                <a:gd name="adj5" fmla="val -5843"/>
                <a:gd name="adj6" fmla="val 1613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smtClean="0"/>
                <a:t>YOSEFO</a:t>
              </a:r>
              <a:endParaRPr lang="es-ES" sz="1200" dirty="0"/>
            </a:p>
          </p:txBody>
        </p:sp>
        <p:sp>
          <p:nvSpPr>
            <p:cNvPr id="20" name="Llamada con línea 2 (borde y barra de énfasis) 19"/>
            <p:cNvSpPr/>
            <p:nvPr/>
          </p:nvSpPr>
          <p:spPr>
            <a:xfrm>
              <a:off x="4888139" y="4544785"/>
              <a:ext cx="1309007" cy="406400"/>
            </a:xfrm>
            <a:prstGeom prst="accentBorderCallout2">
              <a:avLst>
                <a:gd name="adj1" fmla="val 18750"/>
                <a:gd name="adj2" fmla="val -8333"/>
                <a:gd name="adj3" fmla="val 65625"/>
                <a:gd name="adj4" fmla="val -9044"/>
                <a:gd name="adj5" fmla="val 76786"/>
                <a:gd name="adj6" fmla="val -4112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err="1" smtClean="0"/>
                <a:t>Njombe</a:t>
              </a:r>
              <a:r>
                <a:rPr lang="es-ES" sz="1200" dirty="0" smtClean="0"/>
                <a:t> </a:t>
              </a:r>
              <a:r>
                <a:rPr lang="es-ES" sz="1200" dirty="0" err="1" smtClean="0"/>
                <a:t>Community</a:t>
              </a:r>
              <a:r>
                <a:rPr lang="es-ES" sz="1200" dirty="0" smtClean="0"/>
                <a:t> Bank</a:t>
              </a:r>
              <a:endParaRPr lang="es-ES" sz="1200" dirty="0"/>
            </a:p>
          </p:txBody>
        </p:sp>
        <p:sp>
          <p:nvSpPr>
            <p:cNvPr id="21" name="Llamada con línea 2 (borde y barra de énfasis) 20"/>
            <p:cNvSpPr/>
            <p:nvPr/>
          </p:nvSpPr>
          <p:spPr>
            <a:xfrm>
              <a:off x="3238500" y="954315"/>
              <a:ext cx="1378403" cy="406400"/>
            </a:xfrm>
            <a:prstGeom prst="accentBorderCallout2">
              <a:avLst>
                <a:gd name="adj1" fmla="val 50090"/>
                <a:gd name="adj2" fmla="val 104670"/>
                <a:gd name="adj3" fmla="val 50000"/>
                <a:gd name="adj4" fmla="val 116389"/>
                <a:gd name="adj5" fmla="val -35268"/>
                <a:gd name="adj6" fmla="val 1654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smtClean="0"/>
                <a:t>Kilimanjaro </a:t>
              </a:r>
              <a:r>
                <a:rPr lang="es-ES" sz="1200" dirty="0" err="1" smtClean="0"/>
                <a:t>Cooperative</a:t>
              </a:r>
              <a:r>
                <a:rPr lang="es-ES" sz="1200" dirty="0" smtClean="0"/>
                <a:t> Bank</a:t>
              </a:r>
              <a:endParaRPr lang="es-ES" sz="1200" dirty="0"/>
            </a:p>
          </p:txBody>
        </p:sp>
        <p:sp>
          <p:nvSpPr>
            <p:cNvPr id="22" name="Llamada con línea 2 (borde y barra de énfasis) 21"/>
            <p:cNvSpPr/>
            <p:nvPr/>
          </p:nvSpPr>
          <p:spPr>
            <a:xfrm>
              <a:off x="3390900" y="1532710"/>
              <a:ext cx="1378403" cy="406400"/>
            </a:xfrm>
            <a:prstGeom prst="accentBorderCallout2">
              <a:avLst>
                <a:gd name="adj1" fmla="val 40090"/>
                <a:gd name="adj2" fmla="val 104670"/>
                <a:gd name="adj3" fmla="val 50000"/>
                <a:gd name="adj4" fmla="val 116389"/>
                <a:gd name="adj5" fmla="val -174315"/>
                <a:gd name="adj6" fmla="val 1525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err="1" smtClean="0"/>
                <a:t>Moshi</a:t>
              </a:r>
              <a:r>
                <a:rPr lang="es-ES" sz="1200" dirty="0" smtClean="0"/>
                <a:t> Rural </a:t>
              </a:r>
              <a:r>
                <a:rPr lang="es-ES" sz="1200" dirty="0" err="1" smtClean="0"/>
                <a:t>Teachers</a:t>
              </a:r>
              <a:r>
                <a:rPr lang="es-ES" sz="1200" dirty="0" smtClean="0"/>
                <a:t> SACCO</a:t>
              </a:r>
              <a:endParaRPr lang="es-ES" sz="1200" dirty="0"/>
            </a:p>
          </p:txBody>
        </p:sp>
        <p:sp>
          <p:nvSpPr>
            <p:cNvPr id="23" name="Llamada con línea 2 (borde y barra de énfasis) 22"/>
            <p:cNvSpPr/>
            <p:nvPr/>
          </p:nvSpPr>
          <p:spPr>
            <a:xfrm>
              <a:off x="5149848" y="1705590"/>
              <a:ext cx="1118871" cy="467040"/>
            </a:xfrm>
            <a:prstGeom prst="accentBorderCallout2">
              <a:avLst>
                <a:gd name="adj1" fmla="val 2590"/>
                <a:gd name="adj2" fmla="val 52337"/>
                <a:gd name="adj3" fmla="val 15000"/>
                <a:gd name="adj4" fmla="val 47819"/>
                <a:gd name="adj5" fmla="val -190161"/>
                <a:gd name="adj6" fmla="val 315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smtClean="0"/>
                <a:t>USAWA </a:t>
              </a:r>
            </a:p>
            <a:p>
              <a:pPr algn="ctr"/>
              <a:r>
                <a:rPr lang="es-ES" sz="900" dirty="0" smtClean="0"/>
                <a:t>(</a:t>
              </a:r>
              <a:r>
                <a:rPr lang="es-ES" sz="900" dirty="0" err="1" smtClean="0"/>
                <a:t>SACCOs</a:t>
              </a:r>
              <a:r>
                <a:rPr lang="es-ES" sz="900" dirty="0" smtClean="0"/>
                <a:t> </a:t>
              </a:r>
              <a:r>
                <a:rPr lang="es-ES" sz="900" dirty="0" err="1" smtClean="0"/>
                <a:t>network</a:t>
              </a:r>
              <a:r>
                <a:rPr lang="es-ES" sz="900" dirty="0" smtClean="0"/>
                <a:t>)</a:t>
              </a:r>
              <a:endParaRPr lang="es-ES" sz="900" dirty="0"/>
            </a:p>
          </p:txBody>
        </p:sp>
        <p:sp>
          <p:nvSpPr>
            <p:cNvPr id="25" name="Forma libre 24"/>
            <p:cNvSpPr/>
            <p:nvPr/>
          </p:nvSpPr>
          <p:spPr>
            <a:xfrm>
              <a:off x="2102424" y="4980285"/>
              <a:ext cx="1598223" cy="1374692"/>
            </a:xfrm>
            <a:custGeom>
              <a:avLst/>
              <a:gdLst>
                <a:gd name="connsiteX0" fmla="*/ 0 w 1598223"/>
                <a:gd name="connsiteY0" fmla="*/ 0 h 1374692"/>
                <a:gd name="connsiteX1" fmla="*/ 114159 w 1598223"/>
                <a:gd name="connsiteY1" fmla="*/ 19027 h 1374692"/>
                <a:gd name="connsiteX2" fmla="*/ 128429 w 1598223"/>
                <a:gd name="connsiteY2" fmla="*/ 80864 h 1374692"/>
                <a:gd name="connsiteX3" fmla="*/ 128429 w 1598223"/>
                <a:gd name="connsiteY3" fmla="*/ 80864 h 1374692"/>
                <a:gd name="connsiteX4" fmla="*/ 204535 w 1598223"/>
                <a:gd name="connsiteY4" fmla="*/ 85621 h 1374692"/>
                <a:gd name="connsiteX5" fmla="*/ 261614 w 1598223"/>
                <a:gd name="connsiteY5" fmla="*/ 85621 h 1374692"/>
                <a:gd name="connsiteX6" fmla="*/ 342477 w 1598223"/>
                <a:gd name="connsiteY6" fmla="*/ 118918 h 1374692"/>
                <a:gd name="connsiteX7" fmla="*/ 399556 w 1598223"/>
                <a:gd name="connsiteY7" fmla="*/ 137945 h 1374692"/>
                <a:gd name="connsiteX8" fmla="*/ 475662 w 1598223"/>
                <a:gd name="connsiteY8" fmla="*/ 109405 h 1374692"/>
                <a:gd name="connsiteX9" fmla="*/ 547011 w 1598223"/>
                <a:gd name="connsiteY9" fmla="*/ 166485 h 1374692"/>
                <a:gd name="connsiteX10" fmla="*/ 561281 w 1598223"/>
                <a:gd name="connsiteY10" fmla="*/ 199782 h 1374692"/>
                <a:gd name="connsiteX11" fmla="*/ 637387 w 1598223"/>
                <a:gd name="connsiteY11" fmla="*/ 195026 h 1374692"/>
                <a:gd name="connsiteX12" fmla="*/ 737276 w 1598223"/>
                <a:gd name="connsiteY12" fmla="*/ 214052 h 1374692"/>
                <a:gd name="connsiteX13" fmla="*/ 827652 w 1598223"/>
                <a:gd name="connsiteY13" fmla="*/ 256863 h 1374692"/>
                <a:gd name="connsiteX14" fmla="*/ 856191 w 1598223"/>
                <a:gd name="connsiteY14" fmla="*/ 266376 h 1374692"/>
                <a:gd name="connsiteX15" fmla="*/ 879974 w 1598223"/>
                <a:gd name="connsiteY15" fmla="*/ 313944 h 1374692"/>
                <a:gd name="connsiteX16" fmla="*/ 903757 w 1598223"/>
                <a:gd name="connsiteY16" fmla="*/ 332970 h 1374692"/>
                <a:gd name="connsiteX17" fmla="*/ 913271 w 1598223"/>
                <a:gd name="connsiteY17" fmla="*/ 375781 h 1374692"/>
                <a:gd name="connsiteX18" fmla="*/ 922784 w 1598223"/>
                <a:gd name="connsiteY18" fmla="*/ 394808 h 1374692"/>
                <a:gd name="connsiteX19" fmla="*/ 994133 w 1598223"/>
                <a:gd name="connsiteY19" fmla="*/ 413835 h 1374692"/>
                <a:gd name="connsiteX20" fmla="*/ 1055969 w 1598223"/>
                <a:gd name="connsiteY20" fmla="*/ 418591 h 1374692"/>
                <a:gd name="connsiteX21" fmla="*/ 1127318 w 1598223"/>
                <a:gd name="connsiteY21" fmla="*/ 470915 h 1374692"/>
                <a:gd name="connsiteX22" fmla="*/ 1189154 w 1598223"/>
                <a:gd name="connsiteY22" fmla="*/ 532753 h 1374692"/>
                <a:gd name="connsiteX23" fmla="*/ 1293800 w 1598223"/>
                <a:gd name="connsiteY23" fmla="*/ 551780 h 1374692"/>
                <a:gd name="connsiteX24" fmla="*/ 1517361 w 1598223"/>
                <a:gd name="connsiteY24" fmla="*/ 580320 h 1374692"/>
                <a:gd name="connsiteX25" fmla="*/ 1598223 w 1598223"/>
                <a:gd name="connsiteY25" fmla="*/ 637400 h 1374692"/>
                <a:gd name="connsiteX26" fmla="*/ 1583954 w 1598223"/>
                <a:gd name="connsiteY26" fmla="*/ 799129 h 1374692"/>
                <a:gd name="connsiteX27" fmla="*/ 1564927 w 1598223"/>
                <a:gd name="connsiteY27" fmla="*/ 856210 h 1374692"/>
                <a:gd name="connsiteX28" fmla="*/ 1526874 w 1598223"/>
                <a:gd name="connsiteY28" fmla="*/ 946587 h 1374692"/>
                <a:gd name="connsiteX29" fmla="*/ 1469795 w 1598223"/>
                <a:gd name="connsiteY29" fmla="*/ 1027451 h 1374692"/>
                <a:gd name="connsiteX30" fmla="*/ 1417472 w 1598223"/>
                <a:gd name="connsiteY30" fmla="*/ 1089289 h 1374692"/>
                <a:gd name="connsiteX31" fmla="*/ 1388932 w 1598223"/>
                <a:gd name="connsiteY31" fmla="*/ 1108316 h 1374692"/>
                <a:gd name="connsiteX32" fmla="*/ 1374662 w 1598223"/>
                <a:gd name="connsiteY32" fmla="*/ 1132099 h 1374692"/>
                <a:gd name="connsiteX33" fmla="*/ 1355636 w 1598223"/>
                <a:gd name="connsiteY33" fmla="*/ 1170153 h 1374692"/>
                <a:gd name="connsiteX34" fmla="*/ 1350879 w 1598223"/>
                <a:gd name="connsiteY34" fmla="*/ 1184423 h 1374692"/>
                <a:gd name="connsiteX35" fmla="*/ 1341366 w 1598223"/>
                <a:gd name="connsiteY35" fmla="*/ 1198693 h 1374692"/>
                <a:gd name="connsiteX36" fmla="*/ 1274773 w 1598223"/>
                <a:gd name="connsiteY36" fmla="*/ 1217720 h 1374692"/>
                <a:gd name="connsiteX37" fmla="*/ 1250990 w 1598223"/>
                <a:gd name="connsiteY37" fmla="*/ 1222477 h 1374692"/>
                <a:gd name="connsiteX38" fmla="*/ 1198668 w 1598223"/>
                <a:gd name="connsiteY38" fmla="*/ 1246261 h 1374692"/>
                <a:gd name="connsiteX39" fmla="*/ 1055969 w 1598223"/>
                <a:gd name="connsiteY39" fmla="*/ 1284314 h 1374692"/>
                <a:gd name="connsiteX40" fmla="*/ 137942 w 1598223"/>
                <a:gd name="connsiteY40" fmla="*/ 1374692 h 1374692"/>
                <a:gd name="connsiteX41" fmla="*/ 0 w 1598223"/>
                <a:gd name="connsiteY41" fmla="*/ 0 h 137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98223" h="1374692">
                  <a:moveTo>
                    <a:pt x="0" y="0"/>
                  </a:moveTo>
                  <a:lnTo>
                    <a:pt x="114159" y="19027"/>
                  </a:lnTo>
                  <a:lnTo>
                    <a:pt x="128429" y="80864"/>
                  </a:lnTo>
                  <a:lnTo>
                    <a:pt x="128429" y="80864"/>
                  </a:lnTo>
                  <a:lnTo>
                    <a:pt x="204535" y="85621"/>
                  </a:lnTo>
                  <a:lnTo>
                    <a:pt x="261614" y="85621"/>
                  </a:lnTo>
                  <a:lnTo>
                    <a:pt x="342477" y="118918"/>
                  </a:lnTo>
                  <a:lnTo>
                    <a:pt x="399556" y="137945"/>
                  </a:lnTo>
                  <a:lnTo>
                    <a:pt x="475662" y="109405"/>
                  </a:lnTo>
                  <a:lnTo>
                    <a:pt x="547011" y="166485"/>
                  </a:lnTo>
                  <a:lnTo>
                    <a:pt x="561281" y="199782"/>
                  </a:lnTo>
                  <a:lnTo>
                    <a:pt x="637387" y="195026"/>
                  </a:lnTo>
                  <a:lnTo>
                    <a:pt x="737276" y="214052"/>
                  </a:lnTo>
                  <a:lnTo>
                    <a:pt x="827652" y="256863"/>
                  </a:lnTo>
                  <a:lnTo>
                    <a:pt x="856191" y="266376"/>
                  </a:lnTo>
                  <a:lnTo>
                    <a:pt x="879974" y="313944"/>
                  </a:lnTo>
                  <a:lnTo>
                    <a:pt x="903757" y="332970"/>
                  </a:lnTo>
                  <a:lnTo>
                    <a:pt x="913271" y="375781"/>
                  </a:lnTo>
                  <a:lnTo>
                    <a:pt x="922784" y="394808"/>
                  </a:lnTo>
                  <a:lnTo>
                    <a:pt x="994133" y="413835"/>
                  </a:lnTo>
                  <a:lnTo>
                    <a:pt x="1055969" y="418591"/>
                  </a:lnTo>
                  <a:lnTo>
                    <a:pt x="1127318" y="470915"/>
                  </a:lnTo>
                  <a:lnTo>
                    <a:pt x="1189154" y="532753"/>
                  </a:lnTo>
                  <a:lnTo>
                    <a:pt x="1293800" y="551780"/>
                  </a:lnTo>
                  <a:lnTo>
                    <a:pt x="1517361" y="580320"/>
                  </a:lnTo>
                  <a:lnTo>
                    <a:pt x="1598223" y="637400"/>
                  </a:lnTo>
                  <a:lnTo>
                    <a:pt x="1583954" y="799129"/>
                  </a:lnTo>
                  <a:lnTo>
                    <a:pt x="1564927" y="856210"/>
                  </a:lnTo>
                  <a:lnTo>
                    <a:pt x="1526874" y="946587"/>
                  </a:lnTo>
                  <a:lnTo>
                    <a:pt x="1469795" y="1027451"/>
                  </a:lnTo>
                  <a:lnTo>
                    <a:pt x="1417472" y="1089289"/>
                  </a:lnTo>
                  <a:lnTo>
                    <a:pt x="1388932" y="1108316"/>
                  </a:lnTo>
                  <a:lnTo>
                    <a:pt x="1374662" y="1132099"/>
                  </a:lnTo>
                  <a:cubicBezTo>
                    <a:pt x="1368320" y="1144784"/>
                    <a:pt x="1361504" y="1157242"/>
                    <a:pt x="1355636" y="1170153"/>
                  </a:cubicBezTo>
                  <a:cubicBezTo>
                    <a:pt x="1353561" y="1174718"/>
                    <a:pt x="1353121" y="1179938"/>
                    <a:pt x="1350879" y="1184423"/>
                  </a:cubicBezTo>
                  <a:cubicBezTo>
                    <a:pt x="1348322" y="1189536"/>
                    <a:pt x="1341366" y="1198693"/>
                    <a:pt x="1341366" y="1198693"/>
                  </a:cubicBezTo>
                  <a:lnTo>
                    <a:pt x="1274773" y="1217720"/>
                  </a:lnTo>
                  <a:lnTo>
                    <a:pt x="1250990" y="1222477"/>
                  </a:lnTo>
                  <a:lnTo>
                    <a:pt x="1198668" y="1246261"/>
                  </a:lnTo>
                  <a:lnTo>
                    <a:pt x="1055969" y="1284314"/>
                  </a:lnTo>
                  <a:lnTo>
                    <a:pt x="137942" y="1374692"/>
                  </a:lnTo>
                  <a:lnTo>
                    <a:pt x="0" y="0"/>
                  </a:lnTo>
                  <a:close/>
                </a:path>
              </a:pathLst>
            </a:custGeom>
            <a:blipFill dpi="0" rotWithShape="1">
              <a:blip r:embed="rId4" cstate="print">
                <a:alphaModFix amt="40000"/>
                <a:duotone>
                  <a:schemeClr val="dk1">
                    <a:shade val="10000"/>
                    <a:satMod val="150000"/>
                  </a:schemeClr>
                  <a:schemeClr val="dk1">
                    <a:tint val="90000"/>
                    <a:satMod val="300000"/>
                  </a:schemeClr>
                </a:duotone>
              </a:blip>
              <a:srcRect/>
              <a:stretch>
                <a:fillRect/>
              </a:stretch>
            </a:blipFill>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sp>
          <p:nvSpPr>
            <p:cNvPr id="26" name="Forma libre 25"/>
            <p:cNvSpPr/>
            <p:nvPr/>
          </p:nvSpPr>
          <p:spPr>
            <a:xfrm>
              <a:off x="2952821" y="5232391"/>
              <a:ext cx="1361430" cy="998911"/>
            </a:xfrm>
            <a:custGeom>
              <a:avLst/>
              <a:gdLst>
                <a:gd name="connsiteX0" fmla="*/ 0 w 1312826"/>
                <a:gd name="connsiteY0" fmla="*/ 14270 h 998911"/>
                <a:gd name="connsiteX1" fmla="*/ 114159 w 1312826"/>
                <a:gd name="connsiteY1" fmla="*/ 42811 h 998911"/>
                <a:gd name="connsiteX2" fmla="*/ 180751 w 1312826"/>
                <a:gd name="connsiteY2" fmla="*/ 66594 h 998911"/>
                <a:gd name="connsiteX3" fmla="*/ 266370 w 1312826"/>
                <a:gd name="connsiteY3" fmla="*/ 52324 h 998911"/>
                <a:gd name="connsiteX4" fmla="*/ 328206 w 1312826"/>
                <a:gd name="connsiteY4" fmla="*/ 95135 h 998911"/>
                <a:gd name="connsiteX5" fmla="*/ 456635 w 1312826"/>
                <a:gd name="connsiteY5" fmla="*/ 123675 h 998911"/>
                <a:gd name="connsiteX6" fmla="*/ 547011 w 1312826"/>
                <a:gd name="connsiteY6" fmla="*/ 114161 h 998911"/>
                <a:gd name="connsiteX7" fmla="*/ 689709 w 1312826"/>
                <a:gd name="connsiteY7" fmla="*/ 90378 h 998911"/>
                <a:gd name="connsiteX8" fmla="*/ 689709 w 1312826"/>
                <a:gd name="connsiteY8" fmla="*/ 90378 h 998911"/>
                <a:gd name="connsiteX9" fmla="*/ 770572 w 1312826"/>
                <a:gd name="connsiteY9" fmla="*/ 0 h 998911"/>
                <a:gd name="connsiteX10" fmla="*/ 894244 w 1312826"/>
                <a:gd name="connsiteY10" fmla="*/ 85621 h 998911"/>
                <a:gd name="connsiteX11" fmla="*/ 1098778 w 1312826"/>
                <a:gd name="connsiteY11" fmla="*/ 290160 h 998911"/>
                <a:gd name="connsiteX12" fmla="*/ 1122561 w 1312826"/>
                <a:gd name="connsiteY12" fmla="*/ 380538 h 998911"/>
                <a:gd name="connsiteX13" fmla="*/ 1198667 w 1312826"/>
                <a:gd name="connsiteY13" fmla="*/ 551780 h 998911"/>
                <a:gd name="connsiteX14" fmla="*/ 1203424 w 1312826"/>
                <a:gd name="connsiteY14" fmla="*/ 642157 h 998911"/>
                <a:gd name="connsiteX15" fmla="*/ 1241477 w 1312826"/>
                <a:gd name="connsiteY15" fmla="*/ 727778 h 998911"/>
                <a:gd name="connsiteX16" fmla="*/ 1284286 w 1312826"/>
                <a:gd name="connsiteY16" fmla="*/ 775345 h 998911"/>
                <a:gd name="connsiteX17" fmla="*/ 1289043 w 1312826"/>
                <a:gd name="connsiteY17" fmla="*/ 827669 h 998911"/>
                <a:gd name="connsiteX18" fmla="*/ 1312826 w 1312826"/>
                <a:gd name="connsiteY18" fmla="*/ 908534 h 998911"/>
                <a:gd name="connsiteX19" fmla="*/ 332963 w 1312826"/>
                <a:gd name="connsiteY19" fmla="*/ 998911 h 998911"/>
                <a:gd name="connsiteX20" fmla="*/ 409069 w 1312826"/>
                <a:gd name="connsiteY20" fmla="*/ 956101 h 998911"/>
                <a:gd name="connsiteX21" fmla="*/ 480418 w 1312826"/>
                <a:gd name="connsiteY21" fmla="*/ 932317 h 998911"/>
                <a:gd name="connsiteX22" fmla="*/ 527984 w 1312826"/>
                <a:gd name="connsiteY22" fmla="*/ 856210 h 998911"/>
                <a:gd name="connsiteX23" fmla="*/ 599333 w 1312826"/>
                <a:gd name="connsiteY23" fmla="*/ 751562 h 998911"/>
                <a:gd name="connsiteX24" fmla="*/ 642143 w 1312826"/>
                <a:gd name="connsiteY24" fmla="*/ 670698 h 998911"/>
                <a:gd name="connsiteX25" fmla="*/ 713492 w 1312826"/>
                <a:gd name="connsiteY25" fmla="*/ 499456 h 998911"/>
                <a:gd name="connsiteX26" fmla="*/ 723005 w 1312826"/>
                <a:gd name="connsiteY26" fmla="*/ 385294 h 998911"/>
                <a:gd name="connsiteX27" fmla="*/ 637386 w 1312826"/>
                <a:gd name="connsiteY27" fmla="*/ 328214 h 998911"/>
                <a:gd name="connsiteX28" fmla="*/ 294910 w 1312826"/>
                <a:gd name="connsiteY28" fmla="*/ 285403 h 998911"/>
                <a:gd name="connsiteX29" fmla="*/ 152211 w 1312826"/>
                <a:gd name="connsiteY29" fmla="*/ 166485 h 998911"/>
                <a:gd name="connsiteX30" fmla="*/ 9513 w 1312826"/>
                <a:gd name="connsiteY30" fmla="*/ 114161 h 998911"/>
                <a:gd name="connsiteX31" fmla="*/ 0 w 1312826"/>
                <a:gd name="connsiteY31" fmla="*/ 14270 h 99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2826" h="998911">
                  <a:moveTo>
                    <a:pt x="0" y="14270"/>
                  </a:moveTo>
                  <a:lnTo>
                    <a:pt x="114159" y="42811"/>
                  </a:lnTo>
                  <a:lnTo>
                    <a:pt x="180751" y="66594"/>
                  </a:lnTo>
                  <a:lnTo>
                    <a:pt x="266370" y="52324"/>
                  </a:lnTo>
                  <a:lnTo>
                    <a:pt x="328206" y="95135"/>
                  </a:lnTo>
                  <a:lnTo>
                    <a:pt x="456635" y="123675"/>
                  </a:lnTo>
                  <a:lnTo>
                    <a:pt x="547011" y="114161"/>
                  </a:lnTo>
                  <a:lnTo>
                    <a:pt x="689709" y="90378"/>
                  </a:lnTo>
                  <a:lnTo>
                    <a:pt x="689709" y="90378"/>
                  </a:lnTo>
                  <a:lnTo>
                    <a:pt x="770572" y="0"/>
                  </a:lnTo>
                  <a:lnTo>
                    <a:pt x="894244" y="85621"/>
                  </a:lnTo>
                  <a:lnTo>
                    <a:pt x="1098778" y="290160"/>
                  </a:lnTo>
                  <a:lnTo>
                    <a:pt x="1122561" y="380538"/>
                  </a:lnTo>
                  <a:lnTo>
                    <a:pt x="1198667" y="551780"/>
                  </a:lnTo>
                  <a:lnTo>
                    <a:pt x="1203424" y="642157"/>
                  </a:lnTo>
                  <a:lnTo>
                    <a:pt x="1241477" y="727778"/>
                  </a:lnTo>
                  <a:lnTo>
                    <a:pt x="1284286" y="775345"/>
                  </a:lnTo>
                  <a:lnTo>
                    <a:pt x="1289043" y="827669"/>
                  </a:lnTo>
                  <a:lnTo>
                    <a:pt x="1312826" y="908534"/>
                  </a:lnTo>
                  <a:lnTo>
                    <a:pt x="332963" y="998911"/>
                  </a:lnTo>
                  <a:lnTo>
                    <a:pt x="409069" y="956101"/>
                  </a:lnTo>
                  <a:lnTo>
                    <a:pt x="480418" y="932317"/>
                  </a:lnTo>
                  <a:lnTo>
                    <a:pt x="527984" y="856210"/>
                  </a:lnTo>
                  <a:lnTo>
                    <a:pt x="599333" y="751562"/>
                  </a:lnTo>
                  <a:lnTo>
                    <a:pt x="642143" y="670698"/>
                  </a:lnTo>
                  <a:lnTo>
                    <a:pt x="713492" y="499456"/>
                  </a:lnTo>
                  <a:lnTo>
                    <a:pt x="723005" y="385294"/>
                  </a:lnTo>
                  <a:lnTo>
                    <a:pt x="637386" y="328214"/>
                  </a:lnTo>
                  <a:lnTo>
                    <a:pt x="294910" y="285403"/>
                  </a:lnTo>
                  <a:lnTo>
                    <a:pt x="152211" y="166485"/>
                  </a:lnTo>
                  <a:lnTo>
                    <a:pt x="9513" y="114161"/>
                  </a:lnTo>
                  <a:lnTo>
                    <a:pt x="0" y="14270"/>
                  </a:lnTo>
                  <a:close/>
                </a:path>
              </a:pathLst>
            </a:custGeom>
            <a:blipFill dpi="0" rotWithShape="1">
              <a:blip r:embed="rId4" cstate="print">
                <a:alphaModFix amt="49000"/>
                <a:duotone>
                  <a:schemeClr val="dk1">
                    <a:shade val="10000"/>
                    <a:satMod val="150000"/>
                  </a:schemeClr>
                  <a:schemeClr val="dk1">
                    <a:tint val="90000"/>
                    <a:satMod val="300000"/>
                  </a:schemeClr>
                </a:duotone>
              </a:blip>
              <a:srcRect/>
              <a:stretch>
                <a:fillRect/>
              </a:stretch>
            </a:blipFill>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sp>
          <p:nvSpPr>
            <p:cNvPr id="13" name="Llamada con línea 2 (borde y barra de énfasis) 12"/>
            <p:cNvSpPr/>
            <p:nvPr/>
          </p:nvSpPr>
          <p:spPr>
            <a:xfrm>
              <a:off x="2752273" y="5518832"/>
              <a:ext cx="1327828" cy="427039"/>
            </a:xfrm>
            <a:prstGeom prst="accentBorderCallout2">
              <a:avLst>
                <a:gd name="adj1" fmla="val 26631"/>
                <a:gd name="adj2" fmla="val 99642"/>
                <a:gd name="adj3" fmla="val 22691"/>
                <a:gd name="adj4" fmla="val 102351"/>
                <a:gd name="adj5" fmla="val 87121"/>
                <a:gd name="adj6" fmla="val 12706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err="1" smtClean="0"/>
                <a:t>Mbinga</a:t>
              </a:r>
              <a:r>
                <a:rPr lang="es-ES" sz="1200" dirty="0" smtClean="0"/>
                <a:t> </a:t>
              </a:r>
              <a:r>
                <a:rPr lang="es-ES" sz="1200" dirty="0" err="1" smtClean="0"/>
                <a:t>Community</a:t>
              </a:r>
              <a:r>
                <a:rPr lang="es-ES" sz="1200" dirty="0" smtClean="0"/>
                <a:t> Bank</a:t>
              </a:r>
              <a:endParaRPr lang="es-ES" sz="1200" dirty="0"/>
            </a:p>
          </p:txBody>
        </p:sp>
        <p:sp>
          <p:nvSpPr>
            <p:cNvPr id="27" name="Forma libre 26"/>
            <p:cNvSpPr/>
            <p:nvPr/>
          </p:nvSpPr>
          <p:spPr>
            <a:xfrm>
              <a:off x="7872200" y="5436930"/>
              <a:ext cx="585064" cy="332970"/>
            </a:xfrm>
            <a:custGeom>
              <a:avLst/>
              <a:gdLst>
                <a:gd name="connsiteX0" fmla="*/ 437608 w 585064"/>
                <a:gd name="connsiteY0" fmla="*/ 0 h 332970"/>
                <a:gd name="connsiteX1" fmla="*/ 318693 w 585064"/>
                <a:gd name="connsiteY1" fmla="*/ 95135 h 332970"/>
                <a:gd name="connsiteX2" fmla="*/ 247344 w 585064"/>
                <a:gd name="connsiteY2" fmla="*/ 166485 h 332970"/>
                <a:gd name="connsiteX3" fmla="*/ 137942 w 585064"/>
                <a:gd name="connsiteY3" fmla="*/ 247350 h 332970"/>
                <a:gd name="connsiteX4" fmla="*/ 80862 w 585064"/>
                <a:gd name="connsiteY4" fmla="*/ 290160 h 332970"/>
                <a:gd name="connsiteX5" fmla="*/ 0 w 585064"/>
                <a:gd name="connsiteY5" fmla="*/ 332970 h 332970"/>
                <a:gd name="connsiteX6" fmla="*/ 566037 w 585064"/>
                <a:gd name="connsiteY6" fmla="*/ 275890 h 332970"/>
                <a:gd name="connsiteX7" fmla="*/ 585064 w 585064"/>
                <a:gd name="connsiteY7" fmla="*/ 233079 h 332970"/>
                <a:gd name="connsiteX8" fmla="*/ 542254 w 585064"/>
                <a:gd name="connsiteY8" fmla="*/ 204539 h 332970"/>
                <a:gd name="connsiteX9" fmla="*/ 523228 w 585064"/>
                <a:gd name="connsiteY9" fmla="*/ 180755 h 332970"/>
                <a:gd name="connsiteX10" fmla="*/ 580307 w 585064"/>
                <a:gd name="connsiteY10" fmla="*/ 152215 h 332970"/>
                <a:gd name="connsiteX11" fmla="*/ 580307 w 585064"/>
                <a:gd name="connsiteY11" fmla="*/ 152215 h 332970"/>
                <a:gd name="connsiteX12" fmla="*/ 570794 w 585064"/>
                <a:gd name="connsiteY12" fmla="*/ 95135 h 332970"/>
                <a:gd name="connsiteX13" fmla="*/ 532741 w 585064"/>
                <a:gd name="connsiteY13" fmla="*/ 66594 h 332970"/>
                <a:gd name="connsiteX14" fmla="*/ 532741 w 585064"/>
                <a:gd name="connsiteY14" fmla="*/ 66594 h 332970"/>
                <a:gd name="connsiteX15" fmla="*/ 499444 w 585064"/>
                <a:gd name="connsiteY15" fmla="*/ 19027 h 332970"/>
                <a:gd name="connsiteX16" fmla="*/ 437608 w 585064"/>
                <a:gd name="connsiteY16" fmla="*/ 0 h 33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064" h="332970">
                  <a:moveTo>
                    <a:pt x="437608" y="0"/>
                  </a:moveTo>
                  <a:lnTo>
                    <a:pt x="318693" y="95135"/>
                  </a:lnTo>
                  <a:lnTo>
                    <a:pt x="247344" y="166485"/>
                  </a:lnTo>
                  <a:lnTo>
                    <a:pt x="137942" y="247350"/>
                  </a:lnTo>
                  <a:lnTo>
                    <a:pt x="80862" y="290160"/>
                  </a:lnTo>
                  <a:lnTo>
                    <a:pt x="0" y="332970"/>
                  </a:lnTo>
                  <a:lnTo>
                    <a:pt x="566037" y="275890"/>
                  </a:lnTo>
                  <a:lnTo>
                    <a:pt x="585064" y="233079"/>
                  </a:lnTo>
                  <a:lnTo>
                    <a:pt x="542254" y="204539"/>
                  </a:lnTo>
                  <a:lnTo>
                    <a:pt x="523228" y="180755"/>
                  </a:lnTo>
                  <a:lnTo>
                    <a:pt x="580307" y="152215"/>
                  </a:lnTo>
                  <a:lnTo>
                    <a:pt x="580307" y="152215"/>
                  </a:lnTo>
                  <a:lnTo>
                    <a:pt x="570794" y="95135"/>
                  </a:lnTo>
                  <a:lnTo>
                    <a:pt x="532741" y="66594"/>
                  </a:lnTo>
                  <a:lnTo>
                    <a:pt x="532741" y="66594"/>
                  </a:lnTo>
                  <a:lnTo>
                    <a:pt x="499444" y="19027"/>
                  </a:lnTo>
                  <a:lnTo>
                    <a:pt x="437608" y="0"/>
                  </a:lnTo>
                  <a:close/>
                </a:path>
              </a:pathLst>
            </a:custGeom>
            <a:blipFill dpi="0" rotWithShape="1">
              <a:blip r:embed="rId5" cstate="print">
                <a:alphaModFix amt="55000"/>
                <a:duotone>
                  <a:schemeClr val="dk1">
                    <a:shade val="10000"/>
                    <a:satMod val="150000"/>
                  </a:schemeClr>
                  <a:schemeClr val="dk1">
                    <a:tint val="90000"/>
                    <a:satMod val="300000"/>
                  </a:schemeClr>
                </a:duotone>
              </a:blip>
              <a:srcRect/>
              <a:stretch>
                <a:fillRect/>
              </a:stretch>
            </a:blipFill>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sp>
          <p:nvSpPr>
            <p:cNvPr id="28" name="Forma libre 27"/>
            <p:cNvSpPr/>
            <p:nvPr/>
          </p:nvSpPr>
          <p:spPr>
            <a:xfrm>
              <a:off x="5830186" y="454837"/>
              <a:ext cx="1772093" cy="1104605"/>
            </a:xfrm>
            <a:custGeom>
              <a:avLst/>
              <a:gdLst>
                <a:gd name="connsiteX0" fmla="*/ 1205023 w 1772093"/>
                <a:gd name="connsiteY0" fmla="*/ 1104605 h 1104605"/>
                <a:gd name="connsiteX1" fmla="*/ 100419 w 1772093"/>
                <a:gd name="connsiteY1" fmla="*/ 525721 h 1104605"/>
                <a:gd name="connsiteX2" fmla="*/ 70884 w 1772093"/>
                <a:gd name="connsiteY2" fmla="*/ 454837 h 1104605"/>
                <a:gd name="connsiteX3" fmla="*/ 11814 w 1772093"/>
                <a:gd name="connsiteY3" fmla="*/ 407582 h 1104605"/>
                <a:gd name="connsiteX4" fmla="*/ 11814 w 1772093"/>
                <a:gd name="connsiteY4" fmla="*/ 407582 h 1104605"/>
                <a:gd name="connsiteX5" fmla="*/ 0 w 1772093"/>
                <a:gd name="connsiteY5" fmla="*/ 318977 h 1104605"/>
                <a:gd name="connsiteX6" fmla="*/ 53163 w 1772093"/>
                <a:gd name="connsiteY6" fmla="*/ 242186 h 1104605"/>
                <a:gd name="connsiteX7" fmla="*/ 29535 w 1772093"/>
                <a:gd name="connsiteY7" fmla="*/ 194930 h 1104605"/>
                <a:gd name="connsiteX8" fmla="*/ 1772093 w 1772093"/>
                <a:gd name="connsiteY8" fmla="*/ 0 h 1104605"/>
                <a:gd name="connsiteX9" fmla="*/ 1766186 w 1772093"/>
                <a:gd name="connsiteY9" fmla="*/ 70884 h 1104605"/>
                <a:gd name="connsiteX10" fmla="*/ 1742558 w 1772093"/>
                <a:gd name="connsiteY10" fmla="*/ 106326 h 1104605"/>
                <a:gd name="connsiteX11" fmla="*/ 1689395 w 1772093"/>
                <a:gd name="connsiteY11" fmla="*/ 147675 h 1104605"/>
                <a:gd name="connsiteX12" fmla="*/ 1653954 w 1772093"/>
                <a:gd name="connsiteY12" fmla="*/ 200837 h 1104605"/>
                <a:gd name="connsiteX13" fmla="*/ 1630326 w 1772093"/>
                <a:gd name="connsiteY13" fmla="*/ 248093 h 1104605"/>
                <a:gd name="connsiteX14" fmla="*/ 1624419 w 1772093"/>
                <a:gd name="connsiteY14" fmla="*/ 313070 h 1104605"/>
                <a:gd name="connsiteX15" fmla="*/ 1606698 w 1772093"/>
                <a:gd name="connsiteY15" fmla="*/ 366233 h 1104605"/>
                <a:gd name="connsiteX16" fmla="*/ 1594884 w 1772093"/>
                <a:gd name="connsiteY16" fmla="*/ 437116 h 1104605"/>
                <a:gd name="connsiteX17" fmla="*/ 1577163 w 1772093"/>
                <a:gd name="connsiteY17" fmla="*/ 502093 h 1104605"/>
                <a:gd name="connsiteX18" fmla="*/ 1559442 w 1772093"/>
                <a:gd name="connsiteY18" fmla="*/ 549349 h 1104605"/>
                <a:gd name="connsiteX19" fmla="*/ 1524000 w 1772093"/>
                <a:gd name="connsiteY19" fmla="*/ 608419 h 1104605"/>
                <a:gd name="connsiteX20" fmla="*/ 1488558 w 1772093"/>
                <a:gd name="connsiteY20" fmla="*/ 661582 h 1104605"/>
                <a:gd name="connsiteX21" fmla="*/ 1464930 w 1772093"/>
                <a:gd name="connsiteY21" fmla="*/ 744279 h 1104605"/>
                <a:gd name="connsiteX22" fmla="*/ 1429488 w 1772093"/>
                <a:gd name="connsiteY22" fmla="*/ 832884 h 1104605"/>
                <a:gd name="connsiteX23" fmla="*/ 1382233 w 1772093"/>
                <a:gd name="connsiteY23" fmla="*/ 909675 h 1104605"/>
                <a:gd name="connsiteX24" fmla="*/ 1364512 w 1772093"/>
                <a:gd name="connsiteY24" fmla="*/ 980558 h 1104605"/>
                <a:gd name="connsiteX25" fmla="*/ 1376326 w 1772093"/>
                <a:gd name="connsiteY25" fmla="*/ 1021907 h 1104605"/>
                <a:gd name="connsiteX26" fmla="*/ 1334977 w 1772093"/>
                <a:gd name="connsiteY26" fmla="*/ 1045535 h 1104605"/>
                <a:gd name="connsiteX27" fmla="*/ 1334977 w 1772093"/>
                <a:gd name="connsiteY27" fmla="*/ 1045535 h 1104605"/>
                <a:gd name="connsiteX28" fmla="*/ 1293628 w 1772093"/>
                <a:gd name="connsiteY28" fmla="*/ 1080977 h 1104605"/>
                <a:gd name="connsiteX29" fmla="*/ 1293628 w 1772093"/>
                <a:gd name="connsiteY29" fmla="*/ 1080977 h 1104605"/>
                <a:gd name="connsiteX30" fmla="*/ 1205023 w 1772093"/>
                <a:gd name="connsiteY30" fmla="*/ 1104605 h 110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72093" h="1104605">
                  <a:moveTo>
                    <a:pt x="1205023" y="1104605"/>
                  </a:moveTo>
                  <a:lnTo>
                    <a:pt x="100419" y="525721"/>
                  </a:lnTo>
                  <a:lnTo>
                    <a:pt x="70884" y="454837"/>
                  </a:lnTo>
                  <a:lnTo>
                    <a:pt x="11814" y="407582"/>
                  </a:lnTo>
                  <a:lnTo>
                    <a:pt x="11814" y="407582"/>
                  </a:lnTo>
                  <a:lnTo>
                    <a:pt x="0" y="318977"/>
                  </a:lnTo>
                  <a:lnTo>
                    <a:pt x="53163" y="242186"/>
                  </a:lnTo>
                  <a:lnTo>
                    <a:pt x="29535" y="194930"/>
                  </a:lnTo>
                  <a:lnTo>
                    <a:pt x="1772093" y="0"/>
                  </a:lnTo>
                  <a:lnTo>
                    <a:pt x="1766186" y="70884"/>
                  </a:lnTo>
                  <a:lnTo>
                    <a:pt x="1742558" y="106326"/>
                  </a:lnTo>
                  <a:lnTo>
                    <a:pt x="1689395" y="147675"/>
                  </a:lnTo>
                  <a:lnTo>
                    <a:pt x="1653954" y="200837"/>
                  </a:lnTo>
                  <a:lnTo>
                    <a:pt x="1630326" y="248093"/>
                  </a:lnTo>
                  <a:lnTo>
                    <a:pt x="1624419" y="313070"/>
                  </a:lnTo>
                  <a:lnTo>
                    <a:pt x="1606698" y="366233"/>
                  </a:lnTo>
                  <a:lnTo>
                    <a:pt x="1594884" y="437116"/>
                  </a:lnTo>
                  <a:lnTo>
                    <a:pt x="1577163" y="502093"/>
                  </a:lnTo>
                  <a:lnTo>
                    <a:pt x="1559442" y="549349"/>
                  </a:lnTo>
                  <a:lnTo>
                    <a:pt x="1524000" y="608419"/>
                  </a:lnTo>
                  <a:lnTo>
                    <a:pt x="1488558" y="661582"/>
                  </a:lnTo>
                  <a:lnTo>
                    <a:pt x="1464930" y="744279"/>
                  </a:lnTo>
                  <a:lnTo>
                    <a:pt x="1429488" y="832884"/>
                  </a:lnTo>
                  <a:lnTo>
                    <a:pt x="1382233" y="909675"/>
                  </a:lnTo>
                  <a:lnTo>
                    <a:pt x="1364512" y="980558"/>
                  </a:lnTo>
                  <a:lnTo>
                    <a:pt x="1376326" y="1021907"/>
                  </a:lnTo>
                  <a:lnTo>
                    <a:pt x="1334977" y="1045535"/>
                  </a:lnTo>
                  <a:lnTo>
                    <a:pt x="1334977" y="1045535"/>
                  </a:lnTo>
                  <a:lnTo>
                    <a:pt x="1293628" y="1080977"/>
                  </a:lnTo>
                  <a:lnTo>
                    <a:pt x="1293628" y="1080977"/>
                  </a:lnTo>
                  <a:lnTo>
                    <a:pt x="1205023" y="1104605"/>
                  </a:lnTo>
                  <a:close/>
                </a:path>
              </a:pathLst>
            </a:custGeom>
            <a:blipFill dpi="0" rotWithShape="1">
              <a:blip r:embed="rId4" cstate="print">
                <a:alphaModFix amt="56000"/>
                <a:duotone>
                  <a:schemeClr val="dk1">
                    <a:shade val="10000"/>
                    <a:satMod val="150000"/>
                  </a:schemeClr>
                  <a:schemeClr val="dk1">
                    <a:tint val="90000"/>
                    <a:satMod val="300000"/>
                  </a:schemeClr>
                </a:duotone>
              </a:blip>
              <a:srcRect/>
              <a:stretch>
                <a:fillRect/>
              </a:stretch>
            </a:blipFill>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sp>
          <p:nvSpPr>
            <p:cNvPr id="16" name="Llamada con línea 2 (borde y barra de énfasis) 15"/>
            <p:cNvSpPr/>
            <p:nvPr/>
          </p:nvSpPr>
          <p:spPr>
            <a:xfrm>
              <a:off x="6455902" y="1202317"/>
              <a:ext cx="1342571" cy="427039"/>
            </a:xfrm>
            <a:prstGeom prst="accentBorderCallout2">
              <a:avLst>
                <a:gd name="adj1" fmla="val 26631"/>
                <a:gd name="adj2" fmla="val 99642"/>
                <a:gd name="adj3" fmla="val 52431"/>
                <a:gd name="adj4" fmla="val -14541"/>
                <a:gd name="adj5" fmla="val -28525"/>
                <a:gd name="adj6" fmla="val -389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err="1" smtClean="0"/>
                <a:t>Mwanga</a:t>
              </a:r>
              <a:r>
                <a:rPr lang="es-ES" sz="1200" dirty="0" smtClean="0"/>
                <a:t> </a:t>
              </a:r>
              <a:r>
                <a:rPr lang="es-ES" sz="1200" dirty="0" err="1" smtClean="0"/>
                <a:t>Community</a:t>
              </a:r>
              <a:r>
                <a:rPr lang="es-ES" sz="1200" dirty="0" smtClean="0"/>
                <a:t> Bank</a:t>
              </a:r>
              <a:endParaRPr lang="es-ES" sz="1200" dirty="0"/>
            </a:p>
          </p:txBody>
        </p:sp>
        <p:sp>
          <p:nvSpPr>
            <p:cNvPr id="29" name="CuadroTexto 28"/>
            <p:cNvSpPr txBox="1"/>
            <p:nvPr/>
          </p:nvSpPr>
          <p:spPr>
            <a:xfrm>
              <a:off x="6635433" y="629426"/>
              <a:ext cx="603566" cy="230832"/>
            </a:xfrm>
            <a:prstGeom prst="rect">
              <a:avLst/>
            </a:prstGeom>
            <a:noFill/>
          </p:spPr>
          <p:txBody>
            <a:bodyPr wrap="square" rtlCol="0">
              <a:spAutoFit/>
            </a:bodyPr>
            <a:lstStyle/>
            <a:p>
              <a:r>
                <a:rPr lang="es-ES" sz="900" dirty="0" err="1" smtClean="0"/>
                <a:t>Kenya</a:t>
              </a:r>
              <a:endParaRPr lang="es-ES" sz="900" dirty="0"/>
            </a:p>
          </p:txBody>
        </p:sp>
        <p:sp>
          <p:nvSpPr>
            <p:cNvPr id="30" name="CuadroTexto 29"/>
            <p:cNvSpPr txBox="1"/>
            <p:nvPr/>
          </p:nvSpPr>
          <p:spPr>
            <a:xfrm>
              <a:off x="2237000" y="5288000"/>
              <a:ext cx="603566" cy="230832"/>
            </a:xfrm>
            <a:prstGeom prst="rect">
              <a:avLst/>
            </a:prstGeom>
            <a:noFill/>
          </p:spPr>
          <p:txBody>
            <a:bodyPr wrap="square" rtlCol="0">
              <a:spAutoFit/>
            </a:bodyPr>
            <a:lstStyle/>
            <a:p>
              <a:r>
                <a:rPr lang="es-ES" sz="900" dirty="0" smtClean="0"/>
                <a:t>Zambia</a:t>
              </a:r>
              <a:endParaRPr lang="es-ES" sz="900" dirty="0"/>
            </a:p>
          </p:txBody>
        </p:sp>
        <p:sp>
          <p:nvSpPr>
            <p:cNvPr id="31" name="CuadroTexto 30"/>
            <p:cNvSpPr txBox="1"/>
            <p:nvPr/>
          </p:nvSpPr>
          <p:spPr>
            <a:xfrm>
              <a:off x="3600133" y="5941201"/>
              <a:ext cx="603566" cy="230832"/>
            </a:xfrm>
            <a:prstGeom prst="rect">
              <a:avLst/>
            </a:prstGeom>
            <a:noFill/>
          </p:spPr>
          <p:txBody>
            <a:bodyPr wrap="square" rtlCol="0">
              <a:spAutoFit/>
            </a:bodyPr>
            <a:lstStyle/>
            <a:p>
              <a:r>
                <a:rPr lang="es-ES" sz="900" dirty="0" smtClean="0"/>
                <a:t>Malawi</a:t>
              </a:r>
              <a:endParaRPr lang="es-ES" sz="900" dirty="0"/>
            </a:p>
          </p:txBody>
        </p:sp>
        <p:sp>
          <p:nvSpPr>
            <p:cNvPr id="32" name="CuadroTexto 31"/>
            <p:cNvSpPr txBox="1"/>
            <p:nvPr/>
          </p:nvSpPr>
          <p:spPr>
            <a:xfrm>
              <a:off x="7956234" y="5503767"/>
              <a:ext cx="882966" cy="230832"/>
            </a:xfrm>
            <a:prstGeom prst="rect">
              <a:avLst/>
            </a:prstGeom>
            <a:noFill/>
          </p:spPr>
          <p:txBody>
            <a:bodyPr wrap="square" rtlCol="0">
              <a:spAutoFit/>
            </a:bodyPr>
            <a:lstStyle/>
            <a:p>
              <a:r>
                <a:rPr lang="es-ES" sz="900" dirty="0" smtClean="0"/>
                <a:t>Mozambique</a:t>
              </a:r>
              <a:endParaRPr lang="es-ES" sz="900" dirty="0"/>
            </a:p>
          </p:txBody>
        </p:sp>
        <p:sp>
          <p:nvSpPr>
            <p:cNvPr id="34" name="Elipse 33"/>
            <p:cNvSpPr/>
            <p:nvPr/>
          </p:nvSpPr>
          <p:spPr>
            <a:xfrm>
              <a:off x="4041621" y="4765407"/>
              <a:ext cx="342446" cy="29010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35" name="Elipse 34"/>
            <p:cNvSpPr/>
            <p:nvPr/>
          </p:nvSpPr>
          <p:spPr>
            <a:xfrm>
              <a:off x="4318030" y="5881932"/>
              <a:ext cx="342446" cy="29010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36" name="Elipse 35"/>
            <p:cNvSpPr/>
            <p:nvPr/>
          </p:nvSpPr>
          <p:spPr>
            <a:xfrm>
              <a:off x="7566792" y="5424533"/>
              <a:ext cx="342446" cy="29010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37" name="Elipse 36"/>
            <p:cNvSpPr/>
            <p:nvPr/>
          </p:nvSpPr>
          <p:spPr>
            <a:xfrm>
              <a:off x="4323591" y="4061069"/>
              <a:ext cx="342446" cy="29010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38" name="Elipse 37"/>
            <p:cNvSpPr/>
            <p:nvPr/>
          </p:nvSpPr>
          <p:spPr>
            <a:xfrm>
              <a:off x="7067776" y="2743989"/>
              <a:ext cx="342446" cy="29010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39" name="Elipse 38"/>
            <p:cNvSpPr/>
            <p:nvPr/>
          </p:nvSpPr>
          <p:spPr>
            <a:xfrm>
              <a:off x="5671058" y="836068"/>
              <a:ext cx="342446" cy="29010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0" name="Elipse 39"/>
            <p:cNvSpPr/>
            <p:nvPr/>
          </p:nvSpPr>
          <p:spPr>
            <a:xfrm>
              <a:off x="5438221" y="555109"/>
              <a:ext cx="342446" cy="29010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grpSp>
      <p:pic>
        <p:nvPicPr>
          <p:cNvPr id="2" name="Imagen 1" descr="tanzania map.png"/>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576513" y="1838975"/>
            <a:ext cx="2814387" cy="2814387"/>
          </a:xfrm>
          <a:prstGeom prst="rect">
            <a:avLst/>
          </a:prstGeom>
        </p:spPr>
      </p:pic>
      <p:sp>
        <p:nvSpPr>
          <p:cNvPr id="33" name="CuadroTexto 32"/>
          <p:cNvSpPr txBox="1"/>
          <p:nvPr/>
        </p:nvSpPr>
        <p:spPr>
          <a:xfrm>
            <a:off x="3660608" y="2621264"/>
            <a:ext cx="979300" cy="338554"/>
          </a:xfrm>
          <a:prstGeom prst="rect">
            <a:avLst/>
          </a:prstGeom>
          <a:noFill/>
        </p:spPr>
        <p:txBody>
          <a:bodyPr wrap="square" rtlCol="0">
            <a:spAutoFit/>
          </a:bodyPr>
          <a:lstStyle/>
          <a:p>
            <a:r>
              <a:rPr lang="es-ES" sz="1600" b="1" dirty="0" smtClean="0"/>
              <a:t>Tanzania</a:t>
            </a:r>
            <a:endParaRPr lang="es-ES" sz="1600" b="1" dirty="0"/>
          </a:p>
        </p:txBody>
      </p:sp>
      <p:sp>
        <p:nvSpPr>
          <p:cNvPr id="42" name="Elipse 41"/>
          <p:cNvSpPr/>
          <p:nvPr/>
        </p:nvSpPr>
        <p:spPr>
          <a:xfrm>
            <a:off x="2211781" y="3189247"/>
            <a:ext cx="412886" cy="401091"/>
          </a:xfrm>
          <a:prstGeom prst="ellipse">
            <a:avLst/>
          </a:prstGeom>
          <a:noFill/>
          <a:ln>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cxnSp>
        <p:nvCxnSpPr>
          <p:cNvPr id="5" name="Conector recto de flecha 4"/>
          <p:cNvCxnSpPr/>
          <p:nvPr/>
        </p:nvCxnSpPr>
        <p:spPr>
          <a:xfrm flipV="1">
            <a:off x="2624667" y="2857500"/>
            <a:ext cx="1075980" cy="4787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ítulo 1"/>
          <p:cNvSpPr txBox="1">
            <a:spLocks/>
          </p:cNvSpPr>
          <p:nvPr/>
        </p:nvSpPr>
        <p:spPr>
          <a:xfrm rot="16200000">
            <a:off x="-3266722" y="3277126"/>
            <a:ext cx="6723948" cy="317501"/>
          </a:xfrm>
          <a:prstGeom prst="rect">
            <a:avLst/>
          </a:prstGeom>
        </p:spPr>
        <p:txBody>
          <a:bodyPr vert="horz" lIns="91440" tIns="45720" rIns="91440" bIns="45720" rtlCol="0" anchor="ctr">
            <a:noAutofit/>
          </a:bodyPr>
          <a:lst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a:lstStyle>
          <a:p>
            <a:r>
              <a:rPr lang="en-US" sz="1600" dirty="0" smtClean="0"/>
              <a:t>Impact of Mobile Money Services on MFI´s Operational Costs in Tanzania</a:t>
            </a:r>
            <a:endParaRPr lang="es-ES" sz="1600" dirty="0"/>
          </a:p>
        </p:txBody>
      </p:sp>
    </p:spTree>
    <p:extLst>
      <p:ext uri="{BB962C8B-B14F-4D97-AF65-F5344CB8AC3E}">
        <p14:creationId xmlns:p14="http://schemas.microsoft.com/office/powerpoint/2010/main" xmlns="" val="21268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email">
            <a:alphaModFix amt="59000"/>
            <a:extLst>
              <a:ext uri="{28A0092B-C50C-407E-A947-70E740481C1C}">
                <a14:useLocalDpi xmlns:a14="http://schemas.microsoft.com/office/drawing/2010/main" xmlns="" val="0"/>
              </a:ext>
            </a:extLst>
          </a:blip>
          <a:srcRect l="19444" t="2018"/>
          <a:stretch/>
        </p:blipFill>
        <p:spPr>
          <a:xfrm>
            <a:off x="1397001" y="895048"/>
            <a:ext cx="6549570" cy="52565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ítulo 1"/>
          <p:cNvSpPr>
            <a:spLocks noGrp="1"/>
          </p:cNvSpPr>
          <p:nvPr>
            <p:ph type="title"/>
          </p:nvPr>
        </p:nvSpPr>
        <p:spPr>
          <a:xfrm>
            <a:off x="454025" y="253205"/>
            <a:ext cx="3470275" cy="504032"/>
          </a:xfrm>
        </p:spPr>
        <p:txBody>
          <a:bodyPr/>
          <a:lstStyle/>
          <a:p>
            <a:r>
              <a:rPr lang="es-ES" dirty="0" err="1" smtClean="0"/>
              <a:t>MFIs</a:t>
            </a:r>
            <a:r>
              <a:rPr lang="es-ES" dirty="0" smtClean="0"/>
              <a:t> </a:t>
            </a:r>
            <a:r>
              <a:rPr lang="es-ES" dirty="0" err="1" smtClean="0"/>
              <a:t>profile</a:t>
            </a:r>
            <a:endParaRPr lang="es-ES" sz="3600" dirty="0"/>
          </a:p>
        </p:txBody>
      </p:sp>
      <p:graphicFrame>
        <p:nvGraphicFramePr>
          <p:cNvPr id="3" name="Gráfico 2"/>
          <p:cNvGraphicFramePr/>
          <p:nvPr>
            <p:extLst>
              <p:ext uri="{D42A27DB-BD31-4B8C-83A1-F6EECF244321}">
                <p14:modId xmlns:p14="http://schemas.microsoft.com/office/powerpoint/2010/main" xmlns="" val="1914452663"/>
              </p:ext>
            </p:extLst>
          </p:nvPr>
        </p:nvGraphicFramePr>
        <p:xfrm>
          <a:off x="1163710" y="955502"/>
          <a:ext cx="4541054" cy="29471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p:cNvGraphicFramePr/>
          <p:nvPr>
            <p:extLst>
              <p:ext uri="{D42A27DB-BD31-4B8C-83A1-F6EECF244321}">
                <p14:modId xmlns:p14="http://schemas.microsoft.com/office/powerpoint/2010/main" xmlns="" val="4214062152"/>
              </p:ext>
            </p:extLst>
          </p:nvPr>
        </p:nvGraphicFramePr>
        <p:xfrm>
          <a:off x="3794078" y="3557743"/>
          <a:ext cx="4248930" cy="2804296"/>
        </p:xfrm>
        <a:graphic>
          <a:graphicData uri="http://schemas.openxmlformats.org/drawingml/2006/chart">
            <c:chart xmlns:c="http://schemas.openxmlformats.org/drawingml/2006/chart" xmlns:r="http://schemas.openxmlformats.org/officeDocument/2006/relationships" r:id="rId5"/>
          </a:graphicData>
        </a:graphic>
      </p:graphicFrame>
      <p:sp>
        <p:nvSpPr>
          <p:cNvPr id="30" name="Título 1"/>
          <p:cNvSpPr txBox="1">
            <a:spLocks/>
          </p:cNvSpPr>
          <p:nvPr/>
        </p:nvSpPr>
        <p:spPr>
          <a:xfrm rot="16200000">
            <a:off x="-3266722" y="3277126"/>
            <a:ext cx="6723948" cy="317501"/>
          </a:xfrm>
          <a:prstGeom prst="rect">
            <a:avLst/>
          </a:prstGeom>
        </p:spPr>
        <p:txBody>
          <a:bodyPr vert="horz" lIns="91440" tIns="45720" rIns="91440" bIns="45720" rtlCol="0" anchor="ctr">
            <a:noAutofit/>
          </a:bodyPr>
          <a:lst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a:lstStyle>
          <a:p>
            <a:r>
              <a:rPr lang="en-US" sz="1600" dirty="0" smtClean="0"/>
              <a:t>Impact of Mobile Money Services on MFI´s Operational Costs in Tanzania</a:t>
            </a:r>
            <a:endParaRPr lang="es-ES" sz="1600" dirty="0"/>
          </a:p>
        </p:txBody>
      </p:sp>
    </p:spTree>
    <p:extLst>
      <p:ext uri="{BB962C8B-B14F-4D97-AF65-F5344CB8AC3E}">
        <p14:creationId xmlns:p14="http://schemas.microsoft.com/office/powerpoint/2010/main" xmlns="" val="1550358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email">
            <a:alphaModFix amt="59000"/>
            <a:extLst>
              <a:ext uri="{28A0092B-C50C-407E-A947-70E740481C1C}">
                <a14:useLocalDpi xmlns:a14="http://schemas.microsoft.com/office/drawing/2010/main" xmlns="" val="0"/>
              </a:ext>
            </a:extLst>
          </a:blip>
          <a:srcRect l="19444" t="2018"/>
          <a:stretch/>
        </p:blipFill>
        <p:spPr>
          <a:xfrm>
            <a:off x="1397001" y="895048"/>
            <a:ext cx="6549570" cy="52565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ítulo 1"/>
          <p:cNvSpPr>
            <a:spLocks noGrp="1"/>
          </p:cNvSpPr>
          <p:nvPr>
            <p:ph type="title"/>
          </p:nvPr>
        </p:nvSpPr>
        <p:spPr>
          <a:xfrm>
            <a:off x="454025" y="253205"/>
            <a:ext cx="3470275" cy="504032"/>
          </a:xfrm>
        </p:spPr>
        <p:txBody>
          <a:bodyPr/>
          <a:lstStyle/>
          <a:p>
            <a:r>
              <a:rPr lang="es-ES" dirty="0" err="1" smtClean="0"/>
              <a:t>MFIs</a:t>
            </a:r>
            <a:r>
              <a:rPr lang="es-ES" dirty="0" smtClean="0"/>
              <a:t> </a:t>
            </a:r>
            <a:r>
              <a:rPr lang="es-ES" dirty="0" err="1" smtClean="0"/>
              <a:t>profile</a:t>
            </a:r>
            <a:endParaRPr lang="es-ES" sz="3600" dirty="0"/>
          </a:p>
        </p:txBody>
      </p:sp>
      <p:sp>
        <p:nvSpPr>
          <p:cNvPr id="30" name="Título 1"/>
          <p:cNvSpPr txBox="1">
            <a:spLocks/>
          </p:cNvSpPr>
          <p:nvPr/>
        </p:nvSpPr>
        <p:spPr>
          <a:xfrm rot="16200000">
            <a:off x="-3266722" y="3277126"/>
            <a:ext cx="6723948" cy="317501"/>
          </a:xfrm>
          <a:prstGeom prst="rect">
            <a:avLst/>
          </a:prstGeom>
        </p:spPr>
        <p:txBody>
          <a:bodyPr vert="horz" lIns="91440" tIns="45720" rIns="91440" bIns="45720" rtlCol="0" anchor="ctr">
            <a:noAutofit/>
          </a:bodyPr>
          <a:lst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a:lstStyle>
          <a:p>
            <a:r>
              <a:rPr lang="en-US" sz="1600" dirty="0" smtClean="0"/>
              <a:t>Impact of Mobile Money Services on MFI´s Operational Costs in Tanzania</a:t>
            </a:r>
            <a:endParaRPr lang="es-ES" sz="1600" dirty="0"/>
          </a:p>
        </p:txBody>
      </p:sp>
      <p:graphicFrame>
        <p:nvGraphicFramePr>
          <p:cNvPr id="29" name="28 Gráfico"/>
          <p:cNvGraphicFramePr/>
          <p:nvPr>
            <p:extLst>
              <p:ext uri="{D42A27DB-BD31-4B8C-83A1-F6EECF244321}">
                <p14:modId xmlns:p14="http://schemas.microsoft.com/office/powerpoint/2010/main" xmlns="" val="282073755"/>
              </p:ext>
            </p:extLst>
          </p:nvPr>
        </p:nvGraphicFramePr>
        <p:xfrm>
          <a:off x="1107319" y="1270361"/>
          <a:ext cx="7574507" cy="5587639"/>
        </p:xfrm>
        <a:graphic>
          <a:graphicData uri="http://schemas.openxmlformats.org/drawingml/2006/chart">
            <c:chart xmlns:c="http://schemas.openxmlformats.org/drawingml/2006/chart" xmlns:r="http://schemas.openxmlformats.org/officeDocument/2006/relationships" r:id="rId4"/>
          </a:graphicData>
        </a:graphic>
      </p:graphicFrame>
      <p:sp>
        <p:nvSpPr>
          <p:cNvPr id="18" name="CuadroTexto 1"/>
          <p:cNvSpPr txBox="1"/>
          <p:nvPr/>
        </p:nvSpPr>
        <p:spPr>
          <a:xfrm>
            <a:off x="631449" y="5112062"/>
            <a:ext cx="1511905" cy="276999"/>
          </a:xfrm>
          <a:prstGeom prst="rect">
            <a:avLst/>
          </a:prstGeom>
          <a:noFill/>
        </p:spPr>
        <p:txBody>
          <a:bodyPr wrap="square" rtlCol="0">
            <a:spAutoFit/>
          </a:bodyPr>
          <a:lstStyle/>
          <a:p>
            <a:r>
              <a:rPr lang="es-ES" sz="1200" dirty="0" err="1">
                <a:solidFill>
                  <a:srgbClr val="000000"/>
                </a:solidFill>
                <a:latin typeface="Lucida Grande"/>
                <a:ea typeface="Lucida Grande"/>
                <a:cs typeface="Lucida Grande"/>
              </a:rPr>
              <a:t>Commercial</a:t>
            </a:r>
            <a:r>
              <a:rPr lang="es-ES" sz="1200" dirty="0">
                <a:solidFill>
                  <a:srgbClr val="000000"/>
                </a:solidFill>
                <a:latin typeface="Lucida Grande"/>
                <a:ea typeface="Lucida Grande"/>
                <a:cs typeface="Lucida Grande"/>
              </a:rPr>
              <a:t> Bank</a:t>
            </a:r>
            <a:endParaRPr lang="es-ES" sz="1200" dirty="0"/>
          </a:p>
        </p:txBody>
      </p:sp>
      <p:sp>
        <p:nvSpPr>
          <p:cNvPr id="19" name="CuadroTexto 7"/>
          <p:cNvSpPr txBox="1"/>
          <p:nvPr/>
        </p:nvSpPr>
        <p:spPr>
          <a:xfrm>
            <a:off x="867177" y="4262366"/>
            <a:ext cx="1511905" cy="276999"/>
          </a:xfrm>
          <a:prstGeom prst="rect">
            <a:avLst/>
          </a:prstGeom>
          <a:noFill/>
        </p:spPr>
        <p:txBody>
          <a:bodyPr wrap="square" rtlCol="0">
            <a:spAutoFit/>
          </a:bodyPr>
          <a:lstStyle/>
          <a:p>
            <a:r>
              <a:rPr lang="es-ES" sz="1200" dirty="0" smtClean="0">
                <a:solidFill>
                  <a:srgbClr val="000000"/>
                </a:solidFill>
                <a:latin typeface="Lucida Grande"/>
                <a:ea typeface="Lucida Grande"/>
                <a:cs typeface="Lucida Grande"/>
              </a:rPr>
              <a:t>Regional </a:t>
            </a:r>
            <a:r>
              <a:rPr lang="es-ES" sz="1200" dirty="0">
                <a:solidFill>
                  <a:srgbClr val="000000"/>
                </a:solidFill>
                <a:latin typeface="Lucida Grande"/>
                <a:ea typeface="Lucida Grande"/>
                <a:cs typeface="Lucida Grande"/>
              </a:rPr>
              <a:t>Bank</a:t>
            </a:r>
            <a:endParaRPr lang="es-ES" sz="1200" dirty="0"/>
          </a:p>
        </p:txBody>
      </p:sp>
      <p:sp>
        <p:nvSpPr>
          <p:cNvPr id="20" name="CuadroTexto 8"/>
          <p:cNvSpPr txBox="1"/>
          <p:nvPr/>
        </p:nvSpPr>
        <p:spPr>
          <a:xfrm>
            <a:off x="1507276" y="3499206"/>
            <a:ext cx="604763" cy="276999"/>
          </a:xfrm>
          <a:prstGeom prst="rect">
            <a:avLst/>
          </a:prstGeom>
          <a:noFill/>
        </p:spPr>
        <p:txBody>
          <a:bodyPr wrap="square" rtlCol="0">
            <a:spAutoFit/>
          </a:bodyPr>
          <a:lstStyle/>
          <a:p>
            <a:r>
              <a:rPr lang="es-ES" sz="1200" dirty="0" smtClean="0">
                <a:solidFill>
                  <a:srgbClr val="000000"/>
                </a:solidFill>
                <a:latin typeface="Lucida Grande"/>
                <a:ea typeface="Lucida Grande"/>
                <a:cs typeface="Lucida Grande"/>
              </a:rPr>
              <a:t>NGO</a:t>
            </a:r>
            <a:endParaRPr lang="es-ES" sz="1200" dirty="0"/>
          </a:p>
        </p:txBody>
      </p:sp>
      <p:sp>
        <p:nvSpPr>
          <p:cNvPr id="21" name="CuadroTexto 9"/>
          <p:cNvSpPr txBox="1"/>
          <p:nvPr/>
        </p:nvSpPr>
        <p:spPr>
          <a:xfrm>
            <a:off x="785288" y="2758256"/>
            <a:ext cx="1511905" cy="276999"/>
          </a:xfrm>
          <a:prstGeom prst="rect">
            <a:avLst/>
          </a:prstGeom>
          <a:noFill/>
        </p:spPr>
        <p:txBody>
          <a:bodyPr wrap="square" rtlCol="0">
            <a:spAutoFit/>
          </a:bodyPr>
          <a:lstStyle/>
          <a:p>
            <a:r>
              <a:rPr lang="es-ES" sz="1200" dirty="0" smtClean="0">
                <a:solidFill>
                  <a:srgbClr val="000000"/>
                </a:solidFill>
                <a:latin typeface="Lucida Grande"/>
                <a:ea typeface="Lucida Grande"/>
                <a:cs typeface="Lucida Grande"/>
              </a:rPr>
              <a:t>Rural </a:t>
            </a:r>
            <a:r>
              <a:rPr lang="es-ES" sz="1200" dirty="0" err="1" smtClean="0">
                <a:solidFill>
                  <a:srgbClr val="000000"/>
                </a:solidFill>
                <a:latin typeface="Lucida Grande"/>
                <a:ea typeface="Lucida Grande"/>
                <a:cs typeface="Lucida Grande"/>
              </a:rPr>
              <a:t>Unit</a:t>
            </a:r>
            <a:r>
              <a:rPr lang="es-ES" sz="1200" dirty="0">
                <a:solidFill>
                  <a:srgbClr val="000000"/>
                </a:solidFill>
                <a:latin typeface="Lucida Grande"/>
                <a:ea typeface="Lucida Grande"/>
                <a:cs typeface="Lucida Grande"/>
              </a:rPr>
              <a:t> </a:t>
            </a:r>
            <a:r>
              <a:rPr lang="es-ES" sz="1200" dirty="0" smtClean="0">
                <a:solidFill>
                  <a:srgbClr val="000000"/>
                </a:solidFill>
                <a:latin typeface="Lucida Grande"/>
                <a:ea typeface="Lucida Grande"/>
                <a:cs typeface="Lucida Grande"/>
              </a:rPr>
              <a:t>Bank</a:t>
            </a:r>
            <a:endParaRPr lang="es-ES" sz="1200" dirty="0"/>
          </a:p>
        </p:txBody>
      </p:sp>
      <p:sp>
        <p:nvSpPr>
          <p:cNvPr id="32" name="CuadroTexto 11"/>
          <p:cNvSpPr txBox="1"/>
          <p:nvPr/>
        </p:nvSpPr>
        <p:spPr>
          <a:xfrm>
            <a:off x="1310188" y="1903246"/>
            <a:ext cx="774704" cy="276999"/>
          </a:xfrm>
          <a:prstGeom prst="rect">
            <a:avLst/>
          </a:prstGeom>
          <a:noFill/>
        </p:spPr>
        <p:txBody>
          <a:bodyPr wrap="square" rtlCol="0">
            <a:spAutoFit/>
          </a:bodyPr>
          <a:lstStyle/>
          <a:p>
            <a:r>
              <a:rPr lang="es-ES" sz="1200" dirty="0" smtClean="0">
                <a:solidFill>
                  <a:srgbClr val="000000"/>
                </a:solidFill>
                <a:latin typeface="Lucida Grande"/>
                <a:ea typeface="Lucida Grande"/>
                <a:cs typeface="Lucida Grande"/>
              </a:rPr>
              <a:t>SACCO</a:t>
            </a:r>
            <a:endParaRPr lang="es-ES" sz="1200" dirty="0"/>
          </a:p>
        </p:txBody>
      </p:sp>
      <p:sp>
        <p:nvSpPr>
          <p:cNvPr id="33" name="Llamada ovalada 19"/>
          <p:cNvSpPr/>
          <p:nvPr/>
        </p:nvSpPr>
        <p:spPr>
          <a:xfrm>
            <a:off x="2823632" y="1251044"/>
            <a:ext cx="1100668" cy="458317"/>
          </a:xfrm>
          <a:prstGeom prst="wedgeEllipseCallout">
            <a:avLst>
              <a:gd name="adj1" fmla="val 23603"/>
              <a:gd name="adj2" fmla="val 87780"/>
            </a:avLst>
          </a:prstGeom>
          <a:blipFill dpi="0" rotWithShape="1">
            <a:blip r:embed="rId5" cstate="print">
              <a:alphaModFix amt="59000"/>
              <a:duotone>
                <a:schemeClr val="accent4">
                  <a:shade val="10000"/>
                  <a:satMod val="150000"/>
                </a:schemeClr>
                <a:schemeClr val="accent4">
                  <a:tint val="90000"/>
                  <a:satMod val="300000"/>
                </a:schemeClr>
              </a:duotone>
            </a:blip>
            <a:srcRect/>
            <a:stretch>
              <a:fillRect/>
            </a:stretch>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 dirty="0" smtClean="0"/>
              <a:t>1,240</a:t>
            </a:r>
          </a:p>
          <a:p>
            <a:pPr algn="ctr"/>
            <a:r>
              <a:rPr lang="es-ES" sz="1000" dirty="0" smtClean="0"/>
              <a:t>MRTS</a:t>
            </a:r>
            <a:endParaRPr lang="es-ES" sz="1000" dirty="0"/>
          </a:p>
        </p:txBody>
      </p:sp>
      <p:sp>
        <p:nvSpPr>
          <p:cNvPr id="34" name="Llamada ovalada 1"/>
          <p:cNvSpPr/>
          <p:nvPr/>
        </p:nvSpPr>
        <p:spPr>
          <a:xfrm>
            <a:off x="3957264" y="2896755"/>
            <a:ext cx="1174294" cy="539121"/>
          </a:xfrm>
          <a:prstGeom prst="wedgeEllipseCallout">
            <a:avLst>
              <a:gd name="adj1" fmla="val -90679"/>
              <a:gd name="adj2" fmla="val 78750"/>
            </a:avLst>
          </a:prstGeom>
          <a:blipFill dpi="0" rotWithShape="1">
            <a:blip r:embed="rId5" cstate="print">
              <a:alphaModFix amt="59000"/>
              <a:duotone>
                <a:schemeClr val="accent4">
                  <a:shade val="10000"/>
                  <a:satMod val="150000"/>
                </a:schemeClr>
                <a:schemeClr val="accent4">
                  <a:tint val="90000"/>
                  <a:satMod val="300000"/>
                </a:schemeClr>
              </a:duotone>
            </a:blip>
            <a:srcRect/>
            <a:stretch>
              <a:fillRect/>
            </a:stretch>
          </a:blipFill>
        </p:spPr>
        <p:style>
          <a:lnRef idx="0">
            <a:schemeClr val="accent4"/>
          </a:lnRef>
          <a:fillRef idx="3">
            <a:schemeClr val="accent4"/>
          </a:fillRef>
          <a:effectRef idx="3">
            <a:schemeClr val="accent4"/>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ES" sz="1800" dirty="0" smtClean="0"/>
              <a:t>15,000</a:t>
            </a:r>
          </a:p>
          <a:p>
            <a:pPr algn="ctr"/>
            <a:r>
              <a:rPr lang="es-ES" sz="1000" dirty="0" err="1" smtClean="0"/>
              <a:t>Yosefo</a:t>
            </a:r>
            <a:endParaRPr lang="es-ES" sz="1000" dirty="0"/>
          </a:p>
        </p:txBody>
      </p:sp>
      <p:sp>
        <p:nvSpPr>
          <p:cNvPr id="35" name="Llamada ovalada 23"/>
          <p:cNvSpPr/>
          <p:nvPr/>
        </p:nvSpPr>
        <p:spPr>
          <a:xfrm>
            <a:off x="3039475" y="5250561"/>
            <a:ext cx="1100668" cy="458317"/>
          </a:xfrm>
          <a:prstGeom prst="wedgeEllipseCallout">
            <a:avLst>
              <a:gd name="adj1" fmla="val -62550"/>
              <a:gd name="adj2" fmla="val -150054"/>
            </a:avLst>
          </a:prstGeom>
          <a:blipFill dpi="0" rotWithShape="1">
            <a:blip r:embed="rId5" cstate="print">
              <a:alphaModFix amt="59000"/>
              <a:duotone>
                <a:schemeClr val="accent4">
                  <a:shade val="10000"/>
                  <a:satMod val="150000"/>
                </a:schemeClr>
                <a:schemeClr val="accent4">
                  <a:tint val="90000"/>
                  <a:satMod val="300000"/>
                </a:schemeClr>
              </a:duotone>
            </a:blip>
            <a:srcRect/>
            <a:stretch>
              <a:fillRect/>
            </a:stretch>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 dirty="0" smtClean="0"/>
              <a:t>9,000</a:t>
            </a:r>
          </a:p>
          <a:p>
            <a:pPr algn="ctr"/>
            <a:r>
              <a:rPr lang="es-ES" sz="1000" dirty="0" err="1" smtClean="0"/>
              <a:t>MbCB</a:t>
            </a:r>
            <a:endParaRPr lang="es-ES" sz="1000" dirty="0"/>
          </a:p>
        </p:txBody>
      </p:sp>
      <p:sp>
        <p:nvSpPr>
          <p:cNvPr id="36" name="Llamada ovalada 26"/>
          <p:cNvSpPr/>
          <p:nvPr/>
        </p:nvSpPr>
        <p:spPr>
          <a:xfrm>
            <a:off x="1697540" y="5693246"/>
            <a:ext cx="1035051" cy="458317"/>
          </a:xfrm>
          <a:prstGeom prst="wedgeEllipseCallout">
            <a:avLst>
              <a:gd name="adj1" fmla="val 40645"/>
              <a:gd name="adj2" fmla="val -87198"/>
            </a:avLst>
          </a:prstGeom>
          <a:blipFill dpi="0" rotWithShape="1">
            <a:blip r:embed="rId5" cstate="print">
              <a:alphaModFix amt="59000"/>
              <a:duotone>
                <a:schemeClr val="accent4">
                  <a:shade val="10000"/>
                  <a:satMod val="150000"/>
                </a:schemeClr>
                <a:schemeClr val="accent4">
                  <a:tint val="90000"/>
                  <a:satMod val="300000"/>
                </a:schemeClr>
              </a:duotone>
            </a:blip>
            <a:srcRect/>
            <a:stretch>
              <a:fillRect/>
            </a:stretch>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 dirty="0" smtClean="0"/>
              <a:t>2,040</a:t>
            </a:r>
          </a:p>
          <a:p>
            <a:pPr algn="ctr"/>
            <a:r>
              <a:rPr lang="es-ES" sz="1000" dirty="0" err="1" smtClean="0"/>
              <a:t>MwCB</a:t>
            </a:r>
            <a:endParaRPr lang="es-ES" sz="1000" dirty="0"/>
          </a:p>
        </p:txBody>
      </p:sp>
      <p:sp>
        <p:nvSpPr>
          <p:cNvPr id="37" name="Llamada ovalada 27"/>
          <p:cNvSpPr/>
          <p:nvPr/>
        </p:nvSpPr>
        <p:spPr>
          <a:xfrm>
            <a:off x="3413706" y="3674423"/>
            <a:ext cx="890210" cy="458317"/>
          </a:xfrm>
          <a:prstGeom prst="wedgeEllipseCallout">
            <a:avLst>
              <a:gd name="adj1" fmla="val -88374"/>
              <a:gd name="adj2" fmla="val 103220"/>
            </a:avLst>
          </a:prstGeom>
          <a:blipFill dpi="0" rotWithShape="1">
            <a:blip r:embed="rId5" cstate="print">
              <a:alphaModFix amt="59000"/>
              <a:duotone>
                <a:schemeClr val="accent4">
                  <a:shade val="10000"/>
                  <a:satMod val="150000"/>
                </a:schemeClr>
                <a:schemeClr val="accent4">
                  <a:tint val="90000"/>
                  <a:satMod val="300000"/>
                </a:schemeClr>
              </a:duotone>
            </a:blip>
            <a:srcRect/>
            <a:stretch>
              <a:fillRect/>
            </a:stretch>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 dirty="0" smtClean="0"/>
              <a:t>120</a:t>
            </a:r>
          </a:p>
          <a:p>
            <a:pPr algn="ctr"/>
            <a:r>
              <a:rPr lang="es-ES" sz="1000" dirty="0" err="1" smtClean="0"/>
              <a:t>KCoB</a:t>
            </a:r>
            <a:endParaRPr lang="es-ES" sz="1000" dirty="0"/>
          </a:p>
        </p:txBody>
      </p:sp>
      <p:sp>
        <p:nvSpPr>
          <p:cNvPr id="38" name="Llamada ovalada 25"/>
          <p:cNvSpPr/>
          <p:nvPr/>
        </p:nvSpPr>
        <p:spPr>
          <a:xfrm>
            <a:off x="3373966" y="4663424"/>
            <a:ext cx="890210" cy="458317"/>
          </a:xfrm>
          <a:prstGeom prst="wedgeEllipseCallout">
            <a:avLst>
              <a:gd name="adj1" fmla="val -65596"/>
              <a:gd name="adj2" fmla="val -63672"/>
            </a:avLst>
          </a:prstGeom>
          <a:blipFill dpi="0" rotWithShape="1">
            <a:blip r:embed="rId5" cstate="print">
              <a:alphaModFix amt="59000"/>
              <a:duotone>
                <a:schemeClr val="accent4">
                  <a:shade val="10000"/>
                  <a:satMod val="150000"/>
                </a:schemeClr>
                <a:schemeClr val="accent4">
                  <a:tint val="90000"/>
                  <a:satMod val="300000"/>
                </a:schemeClr>
              </a:duotone>
            </a:blip>
            <a:srcRect/>
            <a:stretch>
              <a:fillRect/>
            </a:stretch>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 dirty="0" smtClean="0"/>
              <a:t>180</a:t>
            </a:r>
          </a:p>
          <a:p>
            <a:pPr algn="ctr"/>
            <a:r>
              <a:rPr lang="es-ES" sz="1000" dirty="0" err="1" smtClean="0"/>
              <a:t>Efatha</a:t>
            </a:r>
            <a:endParaRPr lang="es-ES" sz="1000" dirty="0"/>
          </a:p>
        </p:txBody>
      </p:sp>
      <p:sp>
        <p:nvSpPr>
          <p:cNvPr id="39" name="Llamada ovalada 2"/>
          <p:cNvSpPr/>
          <p:nvPr/>
        </p:nvSpPr>
        <p:spPr>
          <a:xfrm>
            <a:off x="4544410" y="3674421"/>
            <a:ext cx="890245" cy="458319"/>
          </a:xfrm>
          <a:prstGeom prst="wedgeEllipseCallout">
            <a:avLst>
              <a:gd name="adj1" fmla="val -169496"/>
              <a:gd name="adj2" fmla="val 108201"/>
            </a:avLst>
          </a:prstGeom>
          <a:blipFill dpi="0" rotWithShape="1">
            <a:blip r:embed="rId5" cstate="print">
              <a:alphaModFix amt="59000"/>
              <a:duotone>
                <a:schemeClr val="accent4">
                  <a:shade val="10000"/>
                  <a:satMod val="150000"/>
                </a:schemeClr>
                <a:schemeClr val="accent4">
                  <a:tint val="90000"/>
                  <a:satMod val="300000"/>
                </a:schemeClr>
              </a:duotone>
            </a:blip>
            <a:srcRect/>
            <a:stretch>
              <a:fillRect/>
            </a:stretch>
          </a:blipFill>
        </p:spPr>
        <p:style>
          <a:lnRef idx="0">
            <a:schemeClr val="accent4"/>
          </a:lnRef>
          <a:fillRef idx="3">
            <a:schemeClr val="accent4"/>
          </a:fillRef>
          <a:effectRef idx="3">
            <a:schemeClr val="accent4"/>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ES" sz="1800" dirty="0"/>
              <a:t>5</a:t>
            </a:r>
            <a:r>
              <a:rPr lang="es-ES" sz="1800" dirty="0" smtClean="0"/>
              <a:t>0</a:t>
            </a:r>
          </a:p>
          <a:p>
            <a:pPr algn="ctr"/>
            <a:r>
              <a:rPr lang="es-ES" sz="1000" dirty="0" err="1" smtClean="0"/>
              <a:t>TaCB</a:t>
            </a:r>
            <a:endParaRPr lang="es-ES" sz="1000" dirty="0"/>
          </a:p>
        </p:txBody>
      </p:sp>
      <p:sp>
        <p:nvSpPr>
          <p:cNvPr id="40" name="Llamada ovalada 24"/>
          <p:cNvSpPr/>
          <p:nvPr/>
        </p:nvSpPr>
        <p:spPr>
          <a:xfrm>
            <a:off x="4776286" y="4269049"/>
            <a:ext cx="1100668" cy="458317"/>
          </a:xfrm>
          <a:prstGeom prst="wedgeEllipseCallout">
            <a:avLst>
              <a:gd name="adj1" fmla="val -120795"/>
              <a:gd name="adj2" fmla="val -4915"/>
            </a:avLst>
          </a:prstGeom>
          <a:blipFill dpi="0" rotWithShape="1">
            <a:blip r:embed="rId5" cstate="print">
              <a:alphaModFix amt="59000"/>
              <a:duotone>
                <a:schemeClr val="accent4">
                  <a:shade val="10000"/>
                  <a:satMod val="150000"/>
                </a:schemeClr>
                <a:schemeClr val="accent4">
                  <a:tint val="90000"/>
                  <a:satMod val="300000"/>
                </a:schemeClr>
              </a:duotone>
            </a:blip>
            <a:srcRect/>
            <a:stretch>
              <a:fillRect/>
            </a:stretch>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 dirty="0" smtClean="0"/>
              <a:t>233</a:t>
            </a:r>
          </a:p>
          <a:p>
            <a:pPr algn="ctr"/>
            <a:r>
              <a:rPr lang="es-ES" sz="1000" dirty="0" err="1" smtClean="0"/>
              <a:t>NjCB</a:t>
            </a:r>
            <a:endParaRPr lang="es-ES" sz="1000" dirty="0"/>
          </a:p>
        </p:txBody>
      </p:sp>
      <p:sp>
        <p:nvSpPr>
          <p:cNvPr id="3" name="TextBox 2"/>
          <p:cNvSpPr txBox="1"/>
          <p:nvPr/>
        </p:nvSpPr>
        <p:spPr>
          <a:xfrm>
            <a:off x="5131558" y="710382"/>
            <a:ext cx="2738948" cy="369332"/>
          </a:xfrm>
          <a:prstGeom prst="rect">
            <a:avLst/>
          </a:prstGeom>
          <a:noFill/>
        </p:spPr>
        <p:txBody>
          <a:bodyPr wrap="square" rtlCol="0">
            <a:spAutoFit/>
          </a:bodyPr>
          <a:lstStyle/>
          <a:p>
            <a:r>
              <a:rPr lang="en-US" b="1" dirty="0" smtClean="0"/>
              <a:t># active borrowers</a:t>
            </a:r>
            <a:endParaRPr lang="en-US" b="1" dirty="0"/>
          </a:p>
        </p:txBody>
      </p:sp>
      <p:sp>
        <p:nvSpPr>
          <p:cNvPr id="6" name="Oval 5"/>
          <p:cNvSpPr/>
          <p:nvPr/>
        </p:nvSpPr>
        <p:spPr>
          <a:xfrm>
            <a:off x="3858811" y="1651626"/>
            <a:ext cx="4971290" cy="78023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1" name="Llamada ovalada 21"/>
          <p:cNvSpPr/>
          <p:nvPr/>
        </p:nvSpPr>
        <p:spPr>
          <a:xfrm>
            <a:off x="7617495" y="2529097"/>
            <a:ext cx="1212606" cy="458317"/>
          </a:xfrm>
          <a:prstGeom prst="wedgeEllipseCallout">
            <a:avLst>
              <a:gd name="adj1" fmla="val -62624"/>
              <a:gd name="adj2" fmla="val -66119"/>
            </a:avLst>
          </a:prstGeom>
          <a:blipFill dpi="0" rotWithShape="1">
            <a:blip r:embed="rId5" cstate="print">
              <a:alphaModFix amt="59000"/>
              <a:duotone>
                <a:schemeClr val="accent4">
                  <a:shade val="10000"/>
                  <a:satMod val="150000"/>
                </a:schemeClr>
                <a:schemeClr val="accent4">
                  <a:tint val="90000"/>
                  <a:satMod val="300000"/>
                </a:schemeClr>
              </a:duotone>
            </a:blip>
            <a:srcRect/>
            <a:stretch>
              <a:fillRect/>
            </a:stretch>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 dirty="0" smtClean="0"/>
              <a:t>11,398</a:t>
            </a:r>
          </a:p>
          <a:p>
            <a:pPr algn="ctr"/>
            <a:r>
              <a:rPr lang="es-ES" sz="1000" dirty="0" smtClean="0"/>
              <a:t>USAWA</a:t>
            </a:r>
            <a:endParaRPr lang="es-ES" sz="1000" dirty="0"/>
          </a:p>
        </p:txBody>
      </p:sp>
    </p:spTree>
    <p:extLst>
      <p:ext uri="{BB962C8B-B14F-4D97-AF65-F5344CB8AC3E}">
        <p14:creationId xmlns:p14="http://schemas.microsoft.com/office/powerpoint/2010/main" xmlns="" val="1550358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9024" y="274638"/>
            <a:ext cx="7272339" cy="922791"/>
          </a:xfrm>
        </p:spPr>
        <p:txBody>
          <a:bodyPr/>
          <a:lstStyle/>
          <a:p>
            <a:r>
              <a:rPr lang="es-ES" dirty="0" err="1" smtClean="0"/>
              <a:t>Preliminary</a:t>
            </a:r>
            <a:r>
              <a:rPr lang="es-ES" dirty="0" smtClean="0"/>
              <a:t> </a:t>
            </a:r>
            <a:r>
              <a:rPr lang="es-ES" dirty="0" err="1" smtClean="0"/>
              <a:t>results</a:t>
            </a:r>
            <a:endParaRPr lang="es-ES" sz="2400" dirty="0"/>
          </a:p>
        </p:txBody>
      </p:sp>
      <p:sp>
        <p:nvSpPr>
          <p:cNvPr id="3" name="Marcador de contenido 2"/>
          <p:cNvSpPr>
            <a:spLocks noGrp="1"/>
          </p:cNvSpPr>
          <p:nvPr>
            <p:ph idx="1"/>
          </p:nvPr>
        </p:nvSpPr>
        <p:spPr>
          <a:xfrm>
            <a:off x="2104570" y="2914387"/>
            <a:ext cx="6530975" cy="2612856"/>
          </a:xfrm>
        </p:spPr>
        <p:txBody>
          <a:bodyPr/>
          <a:lstStyle/>
          <a:p>
            <a:r>
              <a:rPr lang="en-US" dirty="0" smtClean="0"/>
              <a:t>Flexibility </a:t>
            </a:r>
            <a:r>
              <a:rPr lang="en-US" dirty="0"/>
              <a:t>to adapt to client needs </a:t>
            </a:r>
            <a:r>
              <a:rPr lang="es-ES" dirty="0" smtClean="0"/>
              <a:t>(44%)</a:t>
            </a:r>
          </a:p>
          <a:p>
            <a:r>
              <a:rPr lang="en-US" dirty="0"/>
              <a:t>Greater outreach to rural </a:t>
            </a:r>
            <a:r>
              <a:rPr lang="en-US" dirty="0" smtClean="0"/>
              <a:t>areas</a:t>
            </a:r>
            <a:r>
              <a:rPr lang="en-US" dirty="0"/>
              <a:t> </a:t>
            </a:r>
            <a:r>
              <a:rPr lang="en-US" dirty="0" smtClean="0"/>
              <a:t>(</a:t>
            </a:r>
            <a:r>
              <a:rPr lang="en-US" dirty="0"/>
              <a:t>30%</a:t>
            </a:r>
            <a:r>
              <a:rPr lang="en-US" dirty="0" smtClean="0"/>
              <a:t>)</a:t>
            </a:r>
          </a:p>
          <a:p>
            <a:r>
              <a:rPr lang="en-US" dirty="0"/>
              <a:t>New sources of revenue by </a:t>
            </a:r>
            <a:r>
              <a:rPr lang="en-US" dirty="0" smtClean="0"/>
              <a:t>commission</a:t>
            </a:r>
            <a:r>
              <a:rPr lang="en-US" dirty="0"/>
              <a:t> </a:t>
            </a:r>
            <a:r>
              <a:rPr lang="en-US" dirty="0" smtClean="0"/>
              <a:t>(</a:t>
            </a:r>
            <a:r>
              <a:rPr lang="en-US" dirty="0"/>
              <a:t>30</a:t>
            </a:r>
            <a:r>
              <a:rPr lang="en-US" dirty="0" smtClean="0"/>
              <a:t>%)</a:t>
            </a:r>
          </a:p>
          <a:p>
            <a:r>
              <a:rPr lang="en-US" dirty="0"/>
              <a:t>Greater number of </a:t>
            </a:r>
            <a:r>
              <a:rPr lang="en-US" dirty="0" smtClean="0"/>
              <a:t>clients</a:t>
            </a:r>
            <a:r>
              <a:rPr lang="en-US" dirty="0"/>
              <a:t> </a:t>
            </a:r>
            <a:r>
              <a:rPr lang="en-US" dirty="0" smtClean="0"/>
              <a:t>(</a:t>
            </a:r>
            <a:r>
              <a:rPr lang="en-US" dirty="0"/>
              <a:t>15%)</a:t>
            </a:r>
          </a:p>
          <a:p>
            <a:endParaRPr lang="en-US" dirty="0"/>
          </a:p>
          <a:p>
            <a:endParaRPr lang="es-ES" dirty="0" smtClean="0"/>
          </a:p>
          <a:p>
            <a:endParaRPr lang="es-ES" dirty="0" smtClean="0"/>
          </a:p>
          <a:p>
            <a:endParaRPr lang="es-ES" dirty="0"/>
          </a:p>
        </p:txBody>
      </p:sp>
      <p:sp>
        <p:nvSpPr>
          <p:cNvPr id="5" name="Rectángulo redondeado 4"/>
          <p:cNvSpPr/>
          <p:nvPr/>
        </p:nvSpPr>
        <p:spPr>
          <a:xfrm>
            <a:off x="2201332" y="1916740"/>
            <a:ext cx="2697239" cy="52721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dirty="0" smtClean="0"/>
              <a:t>1. </a:t>
            </a:r>
            <a:r>
              <a:rPr lang="es-ES" sz="2400" dirty="0" err="1" smtClean="0"/>
              <a:t>Benefits</a:t>
            </a:r>
            <a:r>
              <a:rPr lang="es-ES" sz="2400" dirty="0" smtClean="0"/>
              <a:t> </a:t>
            </a:r>
            <a:r>
              <a:rPr lang="es-ES" sz="2400" dirty="0" err="1" smtClean="0"/>
              <a:t>for</a:t>
            </a:r>
            <a:r>
              <a:rPr lang="es-ES" sz="2400" dirty="0" smtClean="0"/>
              <a:t> MFI</a:t>
            </a:r>
            <a:endParaRPr lang="es-ES" sz="2400" dirty="0"/>
          </a:p>
        </p:txBody>
      </p:sp>
      <p:sp>
        <p:nvSpPr>
          <p:cNvPr id="7" name="Lágrima 6"/>
          <p:cNvSpPr/>
          <p:nvPr/>
        </p:nvSpPr>
        <p:spPr>
          <a:xfrm>
            <a:off x="7015237" y="1230159"/>
            <a:ext cx="1958974" cy="887931"/>
          </a:xfrm>
          <a:prstGeom prst="teardrop">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interviews</a:t>
            </a:r>
            <a:endParaRPr lang="es-ES" dirty="0"/>
          </a:p>
        </p:txBody>
      </p:sp>
      <p:sp>
        <p:nvSpPr>
          <p:cNvPr id="8" name="Arco 7"/>
          <p:cNvSpPr/>
          <p:nvPr/>
        </p:nvSpPr>
        <p:spPr>
          <a:xfrm rot="8908187">
            <a:off x="5575401" y="1458012"/>
            <a:ext cx="2818191" cy="672356"/>
          </a:xfrm>
          <a:prstGeom prst="arc">
            <a:avLst>
              <a:gd name="adj1" fmla="val 16200000"/>
              <a:gd name="adj2" fmla="val 1626152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cxnSp>
        <p:nvCxnSpPr>
          <p:cNvPr id="14" name="Conector angular 13"/>
          <p:cNvCxnSpPr/>
          <p:nvPr/>
        </p:nvCxnSpPr>
        <p:spPr>
          <a:xfrm rot="10800000" flipV="1">
            <a:off x="5285623" y="1989311"/>
            <a:ext cx="2666885" cy="313060"/>
          </a:xfrm>
          <a:prstGeom prst="bentConnector3">
            <a:avLst>
              <a:gd name="adj1" fmla="val 565"/>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Forma libre 53"/>
          <p:cNvSpPr/>
          <p:nvPr/>
        </p:nvSpPr>
        <p:spPr>
          <a:xfrm>
            <a:off x="1229324" y="2997441"/>
            <a:ext cx="1371152" cy="2931489"/>
          </a:xfrm>
          <a:custGeom>
            <a:avLst/>
            <a:gdLst>
              <a:gd name="connsiteX0" fmla="*/ 984105 w 1371152"/>
              <a:gd name="connsiteY0" fmla="*/ 135229 h 2931489"/>
              <a:gd name="connsiteX1" fmla="*/ 306771 w 1371152"/>
              <a:gd name="connsiteY1" fmla="*/ 26372 h 2931489"/>
              <a:gd name="connsiteX2" fmla="*/ 137438 w 1371152"/>
              <a:gd name="connsiteY2" fmla="*/ 570658 h 2931489"/>
              <a:gd name="connsiteX3" fmla="*/ 40676 w 1371152"/>
              <a:gd name="connsiteY3" fmla="*/ 1731801 h 2931489"/>
              <a:gd name="connsiteX4" fmla="*/ 52771 w 1371152"/>
              <a:gd name="connsiteY4" fmla="*/ 2530087 h 2931489"/>
              <a:gd name="connsiteX5" fmla="*/ 657533 w 1371152"/>
              <a:gd name="connsiteY5" fmla="*/ 2880849 h 2931489"/>
              <a:gd name="connsiteX6" fmla="*/ 1371152 w 1371152"/>
              <a:gd name="connsiteY6" fmla="*/ 2929229 h 293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152" h="2931489">
                <a:moveTo>
                  <a:pt x="984105" y="135229"/>
                </a:moveTo>
                <a:cubicBezTo>
                  <a:pt x="715993" y="44514"/>
                  <a:pt x="447882" y="-46200"/>
                  <a:pt x="306771" y="26372"/>
                </a:cubicBezTo>
                <a:cubicBezTo>
                  <a:pt x="165660" y="98943"/>
                  <a:pt x="181787" y="286420"/>
                  <a:pt x="137438" y="570658"/>
                </a:cubicBezTo>
                <a:cubicBezTo>
                  <a:pt x="93089" y="854896"/>
                  <a:pt x="54787" y="1405230"/>
                  <a:pt x="40676" y="1731801"/>
                </a:cubicBezTo>
                <a:cubicBezTo>
                  <a:pt x="26565" y="2058372"/>
                  <a:pt x="-50038" y="2338579"/>
                  <a:pt x="52771" y="2530087"/>
                </a:cubicBezTo>
                <a:cubicBezTo>
                  <a:pt x="155580" y="2721595"/>
                  <a:pt x="437803" y="2814325"/>
                  <a:pt x="657533" y="2880849"/>
                </a:cubicBezTo>
                <a:cubicBezTo>
                  <a:pt x="877263" y="2947373"/>
                  <a:pt x="1371152" y="2929229"/>
                  <a:pt x="1371152" y="2929229"/>
                </a:cubicBezTo>
              </a:path>
            </a:pathLst>
          </a:custGeom>
          <a:ln w="50800">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55" name="CuadroTexto 54"/>
          <p:cNvSpPr txBox="1"/>
          <p:nvPr/>
        </p:nvSpPr>
        <p:spPr>
          <a:xfrm>
            <a:off x="2600476" y="5684766"/>
            <a:ext cx="6035069" cy="923330"/>
          </a:xfrm>
          <a:prstGeom prst="rect">
            <a:avLst/>
          </a:prstGeom>
          <a:noFill/>
          <a:ln>
            <a:solidFill>
              <a:srgbClr val="503708"/>
            </a:solidFill>
            <a:prstDash val="lgDashDotDot"/>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44</a:t>
            </a:r>
            <a:r>
              <a:rPr lang="en-US" dirty="0"/>
              <a:t>% of institutions responded that the flexibility to adapt to client needs leads to greater convenience for both the client and the bank, especially the ability to receive payments 24/7</a:t>
            </a:r>
            <a:endParaRPr lang="es-ES" dirty="0"/>
          </a:p>
        </p:txBody>
      </p:sp>
      <p:sp>
        <p:nvSpPr>
          <p:cNvPr id="11" name="Título 1"/>
          <p:cNvSpPr txBox="1">
            <a:spLocks/>
          </p:cNvSpPr>
          <p:nvPr/>
        </p:nvSpPr>
        <p:spPr>
          <a:xfrm rot="16200000">
            <a:off x="-3266722" y="3277126"/>
            <a:ext cx="6723948" cy="317501"/>
          </a:xfrm>
          <a:prstGeom prst="rect">
            <a:avLst/>
          </a:prstGeom>
        </p:spPr>
        <p:txBody>
          <a:bodyPr vert="horz" lIns="91440" tIns="45720" rIns="91440" bIns="45720" rtlCol="0" anchor="ctr">
            <a:noAutofit/>
          </a:bodyPr>
          <a:lst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a:lstStyle>
          <a:p>
            <a:r>
              <a:rPr lang="en-US" sz="1600" dirty="0" smtClean="0"/>
              <a:t>Impact of Mobile Money Services on MFI´s Operational Costs in Tanzania</a:t>
            </a:r>
            <a:endParaRPr lang="es-ES" sz="1600" dirty="0"/>
          </a:p>
        </p:txBody>
      </p:sp>
    </p:spTree>
    <p:extLst>
      <p:ext uri="{BB962C8B-B14F-4D97-AF65-F5344CB8AC3E}">
        <p14:creationId xmlns:p14="http://schemas.microsoft.com/office/powerpoint/2010/main" xmlns="" val="1707077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43792" y="2939143"/>
            <a:ext cx="7201065" cy="3265714"/>
          </a:xfrm>
        </p:spPr>
        <p:txBody>
          <a:bodyPr/>
          <a:lstStyle/>
          <a:p>
            <a:r>
              <a:rPr lang="es-ES" dirty="0" smtClean="0"/>
              <a:t>Network </a:t>
            </a:r>
            <a:r>
              <a:rPr lang="es-ES" dirty="0" err="1" smtClean="0"/>
              <a:t>issues</a:t>
            </a:r>
            <a:r>
              <a:rPr lang="es-ES" dirty="0" smtClean="0"/>
              <a:t>: </a:t>
            </a:r>
            <a:r>
              <a:rPr lang="es-ES" dirty="0" err="1" smtClean="0"/>
              <a:t>from</a:t>
            </a:r>
            <a:r>
              <a:rPr lang="es-ES" dirty="0" smtClean="0"/>
              <a:t> </a:t>
            </a:r>
            <a:r>
              <a:rPr lang="es-ES" dirty="0" err="1" smtClean="0"/>
              <a:t>stability</a:t>
            </a:r>
            <a:r>
              <a:rPr lang="es-ES" dirty="0" smtClean="0"/>
              <a:t> </a:t>
            </a:r>
            <a:r>
              <a:rPr lang="es-ES" dirty="0" err="1" smtClean="0"/>
              <a:t>to</a:t>
            </a:r>
            <a:r>
              <a:rPr lang="es-ES" dirty="0" smtClean="0"/>
              <a:t> IT </a:t>
            </a:r>
            <a:r>
              <a:rPr lang="es-ES" dirty="0" err="1" smtClean="0"/>
              <a:t>integration</a:t>
            </a:r>
            <a:r>
              <a:rPr lang="es-ES" dirty="0" smtClean="0"/>
              <a:t> (52%)</a:t>
            </a:r>
          </a:p>
          <a:p>
            <a:r>
              <a:rPr lang="es-ES" dirty="0" smtClean="0"/>
              <a:t>Training and marketing: </a:t>
            </a:r>
            <a:r>
              <a:rPr lang="es-ES" dirty="0" err="1" smtClean="0"/>
              <a:t>who</a:t>
            </a:r>
            <a:r>
              <a:rPr lang="es-ES" dirty="0" smtClean="0"/>
              <a:t> </a:t>
            </a:r>
            <a:r>
              <a:rPr lang="es-ES" dirty="0" err="1" smtClean="0"/>
              <a:t>is</a:t>
            </a:r>
            <a:r>
              <a:rPr lang="es-ES" dirty="0" smtClean="0"/>
              <a:t> </a:t>
            </a:r>
            <a:r>
              <a:rPr lang="es-ES" dirty="0" err="1" smtClean="0"/>
              <a:t>going</a:t>
            </a:r>
            <a:r>
              <a:rPr lang="es-ES" dirty="0" smtClean="0"/>
              <a:t> </a:t>
            </a:r>
            <a:r>
              <a:rPr lang="es-ES" dirty="0" err="1" smtClean="0"/>
              <a:t>to</a:t>
            </a:r>
            <a:r>
              <a:rPr lang="es-ES" dirty="0" smtClean="0"/>
              <a:t> </a:t>
            </a:r>
            <a:r>
              <a:rPr lang="es-ES" dirty="0" err="1" smtClean="0"/>
              <a:t>assume</a:t>
            </a:r>
            <a:r>
              <a:rPr lang="es-ES" dirty="0" smtClean="0"/>
              <a:t> </a:t>
            </a:r>
            <a:r>
              <a:rPr lang="es-ES" dirty="0" err="1" smtClean="0"/>
              <a:t>the</a:t>
            </a:r>
            <a:r>
              <a:rPr lang="es-ES" dirty="0" smtClean="0"/>
              <a:t> </a:t>
            </a:r>
            <a:r>
              <a:rPr lang="es-ES" dirty="0" err="1" smtClean="0"/>
              <a:t>costs</a:t>
            </a:r>
            <a:r>
              <a:rPr lang="es-ES" dirty="0" smtClean="0"/>
              <a:t>? (49%)</a:t>
            </a:r>
          </a:p>
          <a:p>
            <a:r>
              <a:rPr lang="es-ES" dirty="0" err="1" smtClean="0"/>
              <a:t>Forced</a:t>
            </a:r>
            <a:r>
              <a:rPr lang="es-ES" dirty="0" smtClean="0"/>
              <a:t> </a:t>
            </a:r>
            <a:r>
              <a:rPr lang="es-ES" dirty="0" err="1" smtClean="0"/>
              <a:t>loyalty</a:t>
            </a:r>
            <a:r>
              <a:rPr lang="es-ES" dirty="0" smtClean="0"/>
              <a:t>: </a:t>
            </a:r>
            <a:r>
              <a:rPr lang="es-ES" dirty="0" err="1" smtClean="0"/>
              <a:t>working</a:t>
            </a:r>
            <a:r>
              <a:rPr lang="es-ES" dirty="0" smtClean="0"/>
              <a:t> </a:t>
            </a:r>
            <a:r>
              <a:rPr lang="es-ES" dirty="0" err="1" smtClean="0"/>
              <a:t>with</a:t>
            </a:r>
            <a:r>
              <a:rPr lang="es-ES" dirty="0" smtClean="0"/>
              <a:t> </a:t>
            </a:r>
            <a:r>
              <a:rPr lang="es-ES" dirty="0" err="1" smtClean="0"/>
              <a:t>only</a:t>
            </a:r>
            <a:r>
              <a:rPr lang="es-ES" dirty="0" smtClean="0"/>
              <a:t> </a:t>
            </a:r>
            <a:r>
              <a:rPr lang="es-ES" dirty="0" err="1" smtClean="0"/>
              <a:t>one</a:t>
            </a:r>
            <a:r>
              <a:rPr lang="es-ES" dirty="0" smtClean="0"/>
              <a:t> MNO</a:t>
            </a:r>
          </a:p>
          <a:p>
            <a:r>
              <a:rPr lang="es-ES" dirty="0" err="1" smtClean="0"/>
              <a:t>Implementation</a:t>
            </a:r>
            <a:r>
              <a:rPr lang="es-ES" dirty="0"/>
              <a:t> </a:t>
            </a:r>
            <a:r>
              <a:rPr lang="es-ES" dirty="0" smtClean="0"/>
              <a:t>of MB: </a:t>
            </a:r>
            <a:r>
              <a:rPr lang="es-ES" dirty="0" err="1" smtClean="0"/>
              <a:t>when</a:t>
            </a:r>
            <a:r>
              <a:rPr lang="es-ES" dirty="0" smtClean="0"/>
              <a:t> </a:t>
            </a:r>
            <a:r>
              <a:rPr lang="es-ES" dirty="0" err="1" smtClean="0"/>
              <a:t>will</a:t>
            </a:r>
            <a:r>
              <a:rPr lang="es-ES" dirty="0" smtClean="0"/>
              <a:t> </a:t>
            </a:r>
            <a:r>
              <a:rPr lang="es-ES" dirty="0" err="1" smtClean="0"/>
              <a:t>it</a:t>
            </a:r>
            <a:r>
              <a:rPr lang="es-ES" dirty="0" smtClean="0"/>
              <a:t> </a:t>
            </a:r>
            <a:r>
              <a:rPr lang="es-ES" dirty="0" err="1" smtClean="0"/>
              <a:t>start</a:t>
            </a:r>
            <a:r>
              <a:rPr lang="es-ES" dirty="0" smtClean="0"/>
              <a:t> </a:t>
            </a:r>
            <a:r>
              <a:rPr lang="es-ES" dirty="0" err="1" smtClean="0"/>
              <a:t>for</a:t>
            </a:r>
            <a:r>
              <a:rPr lang="es-ES" dirty="0" smtClean="0"/>
              <a:t> loan </a:t>
            </a:r>
            <a:r>
              <a:rPr lang="es-ES" dirty="0" err="1" smtClean="0"/>
              <a:t>repayments</a:t>
            </a:r>
            <a:r>
              <a:rPr lang="es-ES" dirty="0" smtClean="0"/>
              <a:t>? </a:t>
            </a:r>
            <a:endParaRPr lang="es-ES" dirty="0"/>
          </a:p>
        </p:txBody>
      </p:sp>
      <p:sp>
        <p:nvSpPr>
          <p:cNvPr id="8" name="Rectángulo redondeado 7"/>
          <p:cNvSpPr/>
          <p:nvPr/>
        </p:nvSpPr>
        <p:spPr>
          <a:xfrm>
            <a:off x="2177142" y="1819694"/>
            <a:ext cx="2249716" cy="52721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dirty="0" smtClean="0"/>
              <a:t>2. </a:t>
            </a:r>
            <a:r>
              <a:rPr lang="es-ES" sz="2400" dirty="0" err="1" smtClean="0"/>
              <a:t>Challenges</a:t>
            </a:r>
            <a:endParaRPr lang="es-ES" sz="2400" dirty="0"/>
          </a:p>
        </p:txBody>
      </p:sp>
      <p:sp>
        <p:nvSpPr>
          <p:cNvPr id="9" name="Lágrima 8"/>
          <p:cNvSpPr/>
          <p:nvPr/>
        </p:nvSpPr>
        <p:spPr>
          <a:xfrm>
            <a:off x="7015237" y="1230159"/>
            <a:ext cx="1958974" cy="887931"/>
          </a:xfrm>
          <a:prstGeom prst="teardrop">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interviews</a:t>
            </a:r>
            <a:endParaRPr lang="es-ES" dirty="0"/>
          </a:p>
        </p:txBody>
      </p:sp>
      <p:cxnSp>
        <p:nvCxnSpPr>
          <p:cNvPr id="10" name="Conector angular 9"/>
          <p:cNvCxnSpPr/>
          <p:nvPr/>
        </p:nvCxnSpPr>
        <p:spPr>
          <a:xfrm rot="10800000" flipV="1">
            <a:off x="5285623" y="1989311"/>
            <a:ext cx="2666885" cy="313060"/>
          </a:xfrm>
          <a:prstGeom prst="bentConnector3">
            <a:avLst>
              <a:gd name="adj1" fmla="val 565"/>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ítulo 1"/>
          <p:cNvSpPr txBox="1">
            <a:spLocks/>
          </p:cNvSpPr>
          <p:nvPr/>
        </p:nvSpPr>
        <p:spPr>
          <a:xfrm rot="16200000">
            <a:off x="-3266722" y="3277126"/>
            <a:ext cx="6723948" cy="317501"/>
          </a:xfrm>
          <a:prstGeom prst="rect">
            <a:avLst/>
          </a:prstGeom>
        </p:spPr>
        <p:txBody>
          <a:bodyPr vert="horz" lIns="91440" tIns="45720" rIns="91440" bIns="45720" rtlCol="0" anchor="ctr">
            <a:noAutofit/>
          </a:bodyPr>
          <a:lst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a:lstStyle>
          <a:p>
            <a:r>
              <a:rPr lang="en-US" sz="1600" dirty="0" smtClean="0"/>
              <a:t>Impact of Mobile Money Services on MFI´s Operational Costs in Tanzania</a:t>
            </a:r>
            <a:endParaRPr lang="es-ES" sz="1600" dirty="0"/>
          </a:p>
        </p:txBody>
      </p:sp>
      <p:sp>
        <p:nvSpPr>
          <p:cNvPr id="11" name="Título 1"/>
          <p:cNvSpPr txBox="1">
            <a:spLocks/>
          </p:cNvSpPr>
          <p:nvPr/>
        </p:nvSpPr>
        <p:spPr>
          <a:xfrm>
            <a:off x="1089024" y="274638"/>
            <a:ext cx="7272339" cy="922791"/>
          </a:xfrm>
          <a:prstGeom prst="rect">
            <a:avLst/>
          </a:prstGeom>
        </p:spPr>
        <p:txBody>
          <a:bodyPr vert="horz" lIns="91440" tIns="45720" rIns="91440" bIns="45720" rtlCol="0" anchor="ctr">
            <a:noAutofit/>
          </a:bodyPr>
          <a:lst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a:lstStyle>
          <a:p>
            <a:r>
              <a:rPr lang="es-ES" smtClean="0"/>
              <a:t>Preliminary results</a:t>
            </a:r>
            <a:endParaRPr lang="es-ES" sz="2400" dirty="0"/>
          </a:p>
        </p:txBody>
      </p:sp>
    </p:spTree>
    <p:extLst>
      <p:ext uri="{BB962C8B-B14F-4D97-AF65-F5344CB8AC3E}">
        <p14:creationId xmlns:p14="http://schemas.microsoft.com/office/powerpoint/2010/main" xmlns="" val="41770479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dició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majorFont>
      <a:minorFont>
        <a:latin typeface="Candara"/>
        <a:ea typeface=""/>
        <a:cs typeface=""/>
        <a:font script="Jpan" typeface="メイリオ"/>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Tradición.thmx</Template>
  <TotalTime>1702</TotalTime>
  <Words>1673</Words>
  <Application>Microsoft Office PowerPoint</Application>
  <PresentationFormat>Presentación en pantalla (4:3)</PresentationFormat>
  <Paragraphs>198</Paragraphs>
  <Slides>11</Slides>
  <Notes>11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Tradición</vt:lpstr>
      <vt:lpstr>Impact of Mobile Money Services on MFI´s Operational Costs in Tanzania</vt:lpstr>
      <vt:lpstr>Objective</vt:lpstr>
      <vt:lpstr>Methodology</vt:lpstr>
      <vt:lpstr>Methodology</vt:lpstr>
      <vt:lpstr>MFIs</vt:lpstr>
      <vt:lpstr>MFIs profile</vt:lpstr>
      <vt:lpstr>MFIs profile</vt:lpstr>
      <vt:lpstr>Preliminary results</vt:lpstr>
      <vt:lpstr>Diapositiva 9</vt:lpstr>
      <vt:lpstr>Conclusions</vt:lpstr>
      <vt:lpstr>Thank you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mobile banking services on microfinance institutions</dc:title>
  <dc:creator>Patricia Rodriguez Pulido</dc:creator>
  <cp:lastModifiedBy>Nombre de usuario</cp:lastModifiedBy>
  <cp:revision>102</cp:revision>
  <dcterms:created xsi:type="dcterms:W3CDTF">2011-11-27T11:54:05Z</dcterms:created>
  <dcterms:modified xsi:type="dcterms:W3CDTF">2011-12-07T19:01:41Z</dcterms:modified>
</cp:coreProperties>
</file>