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5"/>
  </p:sldMasterIdLst>
  <p:notesMasterIdLst>
    <p:notesMasterId r:id="rId27"/>
  </p:notesMasterIdLst>
  <p:handoutMasterIdLst>
    <p:handoutMasterId r:id="rId28"/>
  </p:handoutMasterIdLst>
  <p:sldIdLst>
    <p:sldId id="258" r:id="rId6"/>
    <p:sldId id="257" r:id="rId7"/>
    <p:sldId id="287" r:id="rId8"/>
    <p:sldId id="290" r:id="rId9"/>
    <p:sldId id="288" r:id="rId10"/>
    <p:sldId id="289" r:id="rId11"/>
    <p:sldId id="291" r:id="rId12"/>
    <p:sldId id="260" r:id="rId13"/>
    <p:sldId id="269" r:id="rId14"/>
    <p:sldId id="270" r:id="rId15"/>
    <p:sldId id="271" r:id="rId16"/>
    <p:sldId id="293" r:id="rId17"/>
    <p:sldId id="264" r:id="rId18"/>
    <p:sldId id="273" r:id="rId19"/>
    <p:sldId id="261" r:id="rId20"/>
    <p:sldId id="262" r:id="rId21"/>
    <p:sldId id="265" r:id="rId22"/>
    <p:sldId id="266" r:id="rId23"/>
    <p:sldId id="298" r:id="rId24"/>
    <p:sldId id="300" r:id="rId25"/>
    <p:sldId id="301"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Geneva" charset="0"/>
        <a:cs typeface="Geneva" charset="0"/>
      </a:defRPr>
    </a:lvl1pPr>
    <a:lvl2pPr marL="457200" algn="l" defTabSz="457200" rtl="0" fontAlgn="base">
      <a:spcBef>
        <a:spcPct val="0"/>
      </a:spcBef>
      <a:spcAft>
        <a:spcPct val="0"/>
      </a:spcAft>
      <a:defRPr kern="1200">
        <a:solidFill>
          <a:schemeClr val="tx1"/>
        </a:solidFill>
        <a:latin typeface="Arial" pitchFamily="34" charset="0"/>
        <a:ea typeface="Geneva" charset="0"/>
        <a:cs typeface="Geneva" charset="0"/>
      </a:defRPr>
    </a:lvl2pPr>
    <a:lvl3pPr marL="914400" algn="l" defTabSz="457200" rtl="0" fontAlgn="base">
      <a:spcBef>
        <a:spcPct val="0"/>
      </a:spcBef>
      <a:spcAft>
        <a:spcPct val="0"/>
      </a:spcAft>
      <a:defRPr kern="1200">
        <a:solidFill>
          <a:schemeClr val="tx1"/>
        </a:solidFill>
        <a:latin typeface="Arial" pitchFamily="34" charset="0"/>
        <a:ea typeface="Geneva" charset="0"/>
        <a:cs typeface="Geneva" charset="0"/>
      </a:defRPr>
    </a:lvl3pPr>
    <a:lvl4pPr marL="1371600" algn="l" defTabSz="457200" rtl="0" fontAlgn="base">
      <a:spcBef>
        <a:spcPct val="0"/>
      </a:spcBef>
      <a:spcAft>
        <a:spcPct val="0"/>
      </a:spcAft>
      <a:defRPr kern="1200">
        <a:solidFill>
          <a:schemeClr val="tx1"/>
        </a:solidFill>
        <a:latin typeface="Arial" pitchFamily="34" charset="0"/>
        <a:ea typeface="Geneva" charset="0"/>
        <a:cs typeface="Geneva" charset="0"/>
      </a:defRPr>
    </a:lvl4pPr>
    <a:lvl5pPr marL="1828800" algn="l" defTabSz="457200" rtl="0" fontAlgn="base">
      <a:spcBef>
        <a:spcPct val="0"/>
      </a:spcBef>
      <a:spcAft>
        <a:spcPct val="0"/>
      </a:spcAft>
      <a:defRPr kern="1200">
        <a:solidFill>
          <a:schemeClr val="tx1"/>
        </a:solidFill>
        <a:latin typeface="Arial" pitchFamily="34" charset="0"/>
        <a:ea typeface="Geneva" charset="0"/>
        <a:cs typeface="Geneva" charset="0"/>
      </a:defRPr>
    </a:lvl5pPr>
    <a:lvl6pPr marL="2286000" algn="l" defTabSz="914400" rtl="0" eaLnBrk="1" latinLnBrk="0" hangingPunct="1">
      <a:defRPr kern="1200">
        <a:solidFill>
          <a:schemeClr val="tx1"/>
        </a:solidFill>
        <a:latin typeface="Arial" pitchFamily="34" charset="0"/>
        <a:ea typeface="Geneva" charset="0"/>
        <a:cs typeface="Geneva" charset="0"/>
      </a:defRPr>
    </a:lvl6pPr>
    <a:lvl7pPr marL="2743200" algn="l" defTabSz="914400" rtl="0" eaLnBrk="1" latinLnBrk="0" hangingPunct="1">
      <a:defRPr kern="1200">
        <a:solidFill>
          <a:schemeClr val="tx1"/>
        </a:solidFill>
        <a:latin typeface="Arial" pitchFamily="34" charset="0"/>
        <a:ea typeface="Geneva" charset="0"/>
        <a:cs typeface="Geneva" charset="0"/>
      </a:defRPr>
    </a:lvl7pPr>
    <a:lvl8pPr marL="3200400" algn="l" defTabSz="914400" rtl="0" eaLnBrk="1" latinLnBrk="0" hangingPunct="1">
      <a:defRPr kern="1200">
        <a:solidFill>
          <a:schemeClr val="tx1"/>
        </a:solidFill>
        <a:latin typeface="Arial" pitchFamily="34" charset="0"/>
        <a:ea typeface="Geneva" charset="0"/>
        <a:cs typeface="Geneva" charset="0"/>
      </a:defRPr>
    </a:lvl8pPr>
    <a:lvl9pPr marL="3657600" algn="l" defTabSz="914400" rtl="0" eaLnBrk="1" latinLnBrk="0" hangingPunct="1">
      <a:defRPr kern="1200">
        <a:solidFill>
          <a:schemeClr val="tx1"/>
        </a:solidFill>
        <a:latin typeface="Arial" pitchFamily="34" charset="0"/>
        <a:ea typeface="Geneva" charset="0"/>
        <a:cs typeface="Genev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025" autoAdjust="0"/>
  </p:normalViewPr>
  <p:slideViewPr>
    <p:cSldViewPr snapToObjects="1">
      <p:cViewPr varScale="1">
        <p:scale>
          <a:sx n="46" d="100"/>
          <a:sy n="46" d="100"/>
        </p:scale>
        <p:origin x="-1206"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3" d="100"/>
          <a:sy n="63" d="100"/>
        </p:scale>
        <p:origin x="-2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Fatu:Documents:Grameen:IMTFI:Background%20Dox:Stats:Mobile_cellular_00-10-ITU.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8.0916249105225505E-2"/>
          <c:y val="0.19002403961771"/>
          <c:w val="0.87360555151932096"/>
          <c:h val="0.61538386167123404"/>
        </c:manualLayout>
      </c:layout>
      <c:lineChart>
        <c:grouping val="standard"/>
        <c:varyColors val="0"/>
        <c:ser>
          <c:idx val="0"/>
          <c:order val="0"/>
          <c:tx>
            <c:strRef>
              <c:f>'Sheet 1'!$A$6</c:f>
              <c:strCache>
                <c:ptCount val="1"/>
                <c:pt idx="0">
                  <c:v>Developed</c:v>
                </c:pt>
              </c:strCache>
            </c:strRef>
          </c:tx>
          <c:spPr>
            <a:ln w="38100">
              <a:solidFill>
                <a:srgbClr val="666699"/>
              </a:solidFill>
              <a:prstDash val="solid"/>
            </a:ln>
          </c:spPr>
          <c:marker>
            <c:spPr>
              <a:solidFill>
                <a:srgbClr val="4F81BD"/>
              </a:solidFill>
              <a:ln>
                <a:solidFill>
                  <a:srgbClr val="666699"/>
                </a:solidFill>
                <a:prstDash val="solid"/>
              </a:ln>
              <a:effectLst>
                <a:outerShdw dist="35921" dir="2700000" algn="br">
                  <a:srgbClr val="000000"/>
                </a:outerShdw>
              </a:effectLst>
            </c:spPr>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spPr>
              <a:noFill/>
              <a:ln w="25400">
                <a:noFill/>
              </a:ln>
            </c:spPr>
            <c:txPr>
              <a:bodyPr/>
              <a:lstStyle/>
              <a:p>
                <a:pPr>
                  <a:defRPr lang="en-US" sz="900"/>
                </a:pPr>
                <a:endParaRPr lang="en-US"/>
              </a:p>
            </c:txPr>
            <c:showLegendKey val="0"/>
            <c:showVal val="1"/>
            <c:showCatName val="0"/>
            <c:showSerName val="0"/>
            <c:showPercent val="0"/>
            <c:showBubbleSize val="0"/>
            <c:showLeaderLines val="0"/>
          </c:dLbls>
          <c:cat>
            <c:numRef>
              <c:f>'Sheet 1'!$B$5:$L$5</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 1'!$B$6:$L$6</c:f>
              <c:numCache>
                <c:formatCode>0.0</c:formatCode>
                <c:ptCount val="11"/>
                <c:pt idx="0">
                  <c:v>39.241964908535529</c:v>
                </c:pt>
                <c:pt idx="1">
                  <c:v>47.099580665994367</c:v>
                </c:pt>
                <c:pt idx="2">
                  <c:v>52.500163627288288</c:v>
                </c:pt>
                <c:pt idx="3">
                  <c:v>59.524560329758678</c:v>
                </c:pt>
                <c:pt idx="4">
                  <c:v>69.820227260625373</c:v>
                </c:pt>
                <c:pt idx="5">
                  <c:v>82.1</c:v>
                </c:pt>
                <c:pt idx="6">
                  <c:v>92.9</c:v>
                </c:pt>
                <c:pt idx="7">
                  <c:v>102</c:v>
                </c:pt>
                <c:pt idx="8">
                  <c:v>108.5</c:v>
                </c:pt>
                <c:pt idx="9">
                  <c:v>113.2</c:v>
                </c:pt>
                <c:pt idx="10">
                  <c:v>114.2</c:v>
                </c:pt>
              </c:numCache>
            </c:numRef>
          </c:val>
          <c:smooth val="0"/>
        </c:ser>
        <c:ser>
          <c:idx val="1"/>
          <c:order val="1"/>
          <c:tx>
            <c:strRef>
              <c:f>'Sheet 1'!$A$7</c:f>
              <c:strCache>
                <c:ptCount val="1"/>
                <c:pt idx="0">
                  <c:v>World</c:v>
                </c:pt>
              </c:strCache>
            </c:strRef>
          </c:tx>
          <c:spPr>
            <a:ln w="38100">
              <a:solidFill>
                <a:srgbClr val="993366"/>
              </a:solidFill>
              <a:prstDash val="solid"/>
            </a:ln>
          </c:spPr>
          <c:marker>
            <c:spPr>
              <a:solidFill>
                <a:srgbClr val="C0504D"/>
              </a:solidFill>
              <a:ln>
                <a:solidFill>
                  <a:srgbClr val="993366"/>
                </a:solidFill>
                <a:prstDash val="solid"/>
              </a:ln>
              <a:effectLst>
                <a:outerShdw dist="35921" dir="2700000" algn="br">
                  <a:srgbClr val="000000"/>
                </a:outerShdw>
              </a:effectLst>
            </c:spPr>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spPr>
              <a:noFill/>
              <a:ln w="25400">
                <a:noFill/>
              </a:ln>
            </c:spPr>
            <c:txPr>
              <a:bodyPr/>
              <a:lstStyle/>
              <a:p>
                <a:pPr>
                  <a:defRPr lang="en-US" sz="900"/>
                </a:pPr>
                <a:endParaRPr lang="en-US"/>
              </a:p>
            </c:txPr>
            <c:showLegendKey val="0"/>
            <c:showVal val="1"/>
            <c:showCatName val="0"/>
            <c:showSerName val="0"/>
            <c:showPercent val="0"/>
            <c:showBubbleSize val="0"/>
            <c:showLeaderLines val="0"/>
          </c:dLbls>
          <c:cat>
            <c:numRef>
              <c:f>'Sheet 1'!$B$5:$L$5</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 1'!$B$7:$L$7</c:f>
              <c:numCache>
                <c:formatCode>0.0</c:formatCode>
                <c:ptCount val="11"/>
                <c:pt idx="0">
                  <c:v>12.03395510574089</c:v>
                </c:pt>
                <c:pt idx="1">
                  <c:v>15.464365754223181</c:v>
                </c:pt>
                <c:pt idx="2">
                  <c:v>18.382667410567269</c:v>
                </c:pt>
                <c:pt idx="3">
                  <c:v>22.22112960738945</c:v>
                </c:pt>
                <c:pt idx="4">
                  <c:v>27.311033529103209</c:v>
                </c:pt>
                <c:pt idx="5">
                  <c:v>33.9</c:v>
                </c:pt>
                <c:pt idx="6">
                  <c:v>41.8</c:v>
                </c:pt>
                <c:pt idx="7">
                  <c:v>50.6</c:v>
                </c:pt>
                <c:pt idx="8">
                  <c:v>59.9</c:v>
                </c:pt>
                <c:pt idx="9">
                  <c:v>68.3</c:v>
                </c:pt>
                <c:pt idx="10">
                  <c:v>78</c:v>
                </c:pt>
              </c:numCache>
            </c:numRef>
          </c:val>
          <c:smooth val="0"/>
        </c:ser>
        <c:ser>
          <c:idx val="2"/>
          <c:order val="2"/>
          <c:tx>
            <c:strRef>
              <c:f>'Sheet 1'!$A$8</c:f>
              <c:strCache>
                <c:ptCount val="1"/>
                <c:pt idx="0">
                  <c:v>Developing</c:v>
                </c:pt>
              </c:strCache>
            </c:strRef>
          </c:tx>
          <c:spPr>
            <a:ln w="38100">
              <a:solidFill>
                <a:srgbClr val="99CC00"/>
              </a:solidFill>
              <a:prstDash val="solid"/>
            </a:ln>
          </c:spPr>
          <c:marker>
            <c:spPr>
              <a:solidFill>
                <a:srgbClr val="9BBB59"/>
              </a:solidFill>
              <a:ln>
                <a:solidFill>
                  <a:srgbClr val="99CC00"/>
                </a:solidFill>
                <a:prstDash val="solid"/>
              </a:ln>
              <a:effectLst>
                <a:outerShdw dist="35921" dir="2700000" algn="br">
                  <a:srgbClr val="000000"/>
                </a:outerShdw>
              </a:effectLst>
            </c:spPr>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spPr>
              <a:noFill/>
              <a:ln w="25400">
                <a:noFill/>
              </a:ln>
            </c:spPr>
            <c:txPr>
              <a:bodyPr/>
              <a:lstStyle/>
              <a:p>
                <a:pPr>
                  <a:defRPr lang="en-US" sz="900"/>
                </a:pPr>
                <a:endParaRPr lang="en-US"/>
              </a:p>
            </c:txPr>
            <c:showLegendKey val="0"/>
            <c:showVal val="1"/>
            <c:showCatName val="0"/>
            <c:showSerName val="0"/>
            <c:showPercent val="0"/>
            <c:showBubbleSize val="0"/>
            <c:showLeaderLines val="0"/>
          </c:dLbls>
          <c:cat>
            <c:numRef>
              <c:f>'Sheet 1'!$B$5:$L$5</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 1'!$B$8:$L$8</c:f>
              <c:numCache>
                <c:formatCode>0.0</c:formatCode>
                <c:ptCount val="11"/>
                <c:pt idx="0">
                  <c:v>5.4547213640812</c:v>
                </c:pt>
                <c:pt idx="1">
                  <c:v>7.9034007897987504</c:v>
                </c:pt>
                <c:pt idx="2">
                  <c:v>10.32005388180144</c:v>
                </c:pt>
                <c:pt idx="3">
                  <c:v>13.501925200702701</c:v>
                </c:pt>
                <c:pt idx="4">
                  <c:v>17.48149433921483</c:v>
                </c:pt>
                <c:pt idx="5">
                  <c:v>23</c:v>
                </c:pt>
                <c:pt idx="6">
                  <c:v>30.2</c:v>
                </c:pt>
                <c:pt idx="7">
                  <c:v>39.1</c:v>
                </c:pt>
                <c:pt idx="8">
                  <c:v>49.1</c:v>
                </c:pt>
                <c:pt idx="9">
                  <c:v>58.4</c:v>
                </c:pt>
                <c:pt idx="10">
                  <c:v>70.099999999999994</c:v>
                </c:pt>
              </c:numCache>
            </c:numRef>
          </c:val>
          <c:smooth val="0"/>
        </c:ser>
        <c:dLbls>
          <c:showLegendKey val="0"/>
          <c:showVal val="0"/>
          <c:showCatName val="0"/>
          <c:showSerName val="0"/>
          <c:showPercent val="0"/>
          <c:showBubbleSize val="0"/>
        </c:dLbls>
        <c:marker val="1"/>
        <c:smooth val="0"/>
        <c:axId val="44986368"/>
        <c:axId val="44987904"/>
      </c:lineChart>
      <c:catAx>
        <c:axId val="44986368"/>
        <c:scaling>
          <c:orientation val="minMax"/>
        </c:scaling>
        <c:delete val="0"/>
        <c:axPos val="b"/>
        <c:numFmt formatCode="General" sourceLinked="1"/>
        <c:majorTickMark val="none"/>
        <c:minorTickMark val="none"/>
        <c:tickLblPos val="nextTo"/>
        <c:spPr>
          <a:ln w="3175">
            <a:solidFill>
              <a:srgbClr val="808080"/>
            </a:solidFill>
            <a:prstDash val="solid"/>
          </a:ln>
        </c:spPr>
        <c:txPr>
          <a:bodyPr rot="0" vert="horz"/>
          <a:lstStyle/>
          <a:p>
            <a:pPr>
              <a:defRPr lang="en-US" sz="900"/>
            </a:pPr>
            <a:endParaRPr lang="en-US"/>
          </a:p>
        </c:txPr>
        <c:crossAx val="44987904"/>
        <c:crosses val="autoZero"/>
        <c:auto val="1"/>
        <c:lblAlgn val="ctr"/>
        <c:lblOffset val="100"/>
        <c:tickLblSkip val="1"/>
        <c:tickMarkSkip val="1"/>
        <c:noMultiLvlLbl val="0"/>
      </c:catAx>
      <c:valAx>
        <c:axId val="44987904"/>
        <c:scaling>
          <c:orientation val="minMax"/>
        </c:scaling>
        <c:delete val="0"/>
        <c:axPos val="l"/>
        <c:majorGridlines>
          <c:spPr>
            <a:ln w="3175">
              <a:solidFill>
                <a:srgbClr val="808080"/>
              </a:solidFill>
              <a:prstDash val="solid"/>
            </a:ln>
          </c:spPr>
        </c:majorGridlines>
        <c:title>
          <c:tx>
            <c:rich>
              <a:bodyPr/>
              <a:lstStyle/>
              <a:p>
                <a:pPr>
                  <a:defRPr lang="en-US" sz="900" b="0"/>
                </a:pPr>
                <a:r>
                  <a:rPr lang="en-US" sz="900" b="0"/>
                  <a:t>Per 100 inhabitants</a:t>
                </a:r>
              </a:p>
            </c:rich>
          </c:tx>
          <c:overlay val="0"/>
          <c:spPr>
            <a:noFill/>
            <a:ln w="25400">
              <a:noFill/>
            </a:ln>
          </c:spPr>
        </c:title>
        <c:numFmt formatCode="General" sourceLinked="0"/>
        <c:majorTickMark val="none"/>
        <c:minorTickMark val="none"/>
        <c:tickLblPos val="nextTo"/>
        <c:spPr>
          <a:ln w="3175">
            <a:solidFill>
              <a:srgbClr val="808080"/>
            </a:solidFill>
            <a:prstDash val="solid"/>
          </a:ln>
        </c:spPr>
        <c:txPr>
          <a:bodyPr rot="0" vert="horz"/>
          <a:lstStyle/>
          <a:p>
            <a:pPr>
              <a:defRPr lang="en-US" sz="800"/>
            </a:pPr>
            <a:endParaRPr lang="en-US"/>
          </a:p>
        </c:txPr>
        <c:crossAx val="44986368"/>
        <c:crosses val="autoZero"/>
        <c:crossBetween val="between"/>
      </c:valAx>
      <c:spPr>
        <a:noFill/>
        <a:ln w="25400">
          <a:noFill/>
        </a:ln>
      </c:spPr>
    </c:plotArea>
    <c:legend>
      <c:legendPos val="r"/>
      <c:layout>
        <c:manualLayout>
          <c:xMode val="edge"/>
          <c:yMode val="edge"/>
          <c:x val="0.122676524255905"/>
          <c:y val="0.140468055381477"/>
          <c:w val="0.178438580735861"/>
          <c:h val="0.18060178549047101"/>
        </c:manualLayout>
      </c:layout>
      <c:overlay val="0"/>
      <c:spPr>
        <a:solidFill>
          <a:srgbClr val="FFFFFF"/>
        </a:solidFill>
        <a:ln w="12700">
          <a:solidFill>
            <a:srgbClr val="000000"/>
          </a:solidFill>
          <a:prstDash val="solid"/>
        </a:ln>
      </c:spPr>
      <c:txPr>
        <a:bodyPr/>
        <a:lstStyle/>
        <a:p>
          <a:pPr>
            <a:defRPr lang="en-US" sz="900"/>
          </a:pPr>
          <a:endParaRPr lang="en-US"/>
        </a:p>
      </c:txPr>
    </c:legend>
    <c:plotVisOnly val="1"/>
    <c:dispBlanksAs val="gap"/>
    <c:showDLblsOverMax val="0"/>
  </c:chart>
  <c:spPr>
    <a:solidFill>
      <a:srgbClr val="FFFFFF"/>
    </a:solidFill>
    <a:ln w="9525">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0.009</cdr:x>
      <cdr:y>0.81775</cdr:y>
    </cdr:from>
    <cdr:to>
      <cdr:x>0.09323</cdr:x>
      <cdr:y>1</cdr:y>
    </cdr:to>
    <cdr:sp macro="" textlink="">
      <cdr:nvSpPr>
        <cdr:cNvPr id="2" name="TextBox 1"/>
        <cdr:cNvSpPr txBox="1"/>
      </cdr:nvSpPr>
      <cdr:spPr>
        <a:xfrm xmlns:a="http://schemas.openxmlformats.org/drawingml/2006/main">
          <a:off x="190499" y="437197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a:p>
      </cdr:txBody>
    </cdr:sp>
  </cdr:relSizeAnchor>
  <cdr:relSizeAnchor xmlns:cdr="http://schemas.openxmlformats.org/drawingml/2006/chartDrawing">
    <cdr:from>
      <cdr:x>0.00123</cdr:x>
      <cdr:y>0.80983</cdr:y>
    </cdr:from>
    <cdr:to>
      <cdr:x>0.66176</cdr:x>
      <cdr:y>0.99027</cdr:y>
    </cdr:to>
    <cdr:sp macro="" textlink="">
      <cdr:nvSpPr>
        <cdr:cNvPr id="3" name="TextBox 2"/>
        <cdr:cNvSpPr txBox="1"/>
      </cdr:nvSpPr>
      <cdr:spPr>
        <a:xfrm xmlns:a="http://schemas.openxmlformats.org/drawingml/2006/main">
          <a:off x="0" y="3276601"/>
          <a:ext cx="3962400" cy="7132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rtl="0">
            <a:defRPr sz="1000"/>
          </a:pPr>
          <a:endParaRPr lang="fr-FR" sz="900" b="0" i="0" strike="noStrike">
            <a:solidFill>
              <a:srgbClr val="000000"/>
            </a:solidFill>
            <a:latin typeface="Calibri"/>
            <a:ea typeface="Calibri"/>
            <a:cs typeface="Calibri"/>
          </a:endParaRPr>
        </a:p>
        <a:p xmlns:a="http://schemas.openxmlformats.org/drawingml/2006/main">
          <a:pPr algn="l" rtl="0">
            <a:defRPr sz="1000"/>
          </a:pPr>
          <a:r>
            <a:rPr lang="fr-FR" sz="900" b="0" i="0" strike="noStrike">
              <a:solidFill>
                <a:srgbClr val="000000"/>
              </a:solidFill>
              <a:latin typeface="Calibri"/>
              <a:ea typeface="Calibri"/>
              <a:cs typeface="Calibri"/>
            </a:rPr>
            <a:t>The developed/developing country classifications are based on the UN M49, see:  </a:t>
          </a:r>
        </a:p>
        <a:p xmlns:a="http://schemas.openxmlformats.org/drawingml/2006/main">
          <a:pPr algn="l" rtl="0">
            <a:defRPr sz="1000"/>
          </a:pPr>
          <a:r>
            <a:rPr lang="fr-FR" sz="900" b="0" i="0" strike="noStrike">
              <a:solidFill>
                <a:srgbClr val="000000"/>
              </a:solidFill>
              <a:latin typeface="Calibri"/>
              <a:ea typeface="Calibri"/>
              <a:cs typeface="Calibri"/>
            </a:rPr>
            <a:t>http://www.itu.int/ITU-D/ict/definitions/regions/index.html</a:t>
          </a:r>
        </a:p>
        <a:p xmlns:a="http://schemas.openxmlformats.org/drawingml/2006/main">
          <a:pPr algn="l" rtl="0">
            <a:defRPr sz="1000"/>
          </a:pPr>
          <a:r>
            <a:rPr lang="fr-FR" sz="900" b="0" i="0" strike="noStrike">
              <a:solidFill>
                <a:srgbClr val="000000"/>
              </a:solidFill>
              <a:latin typeface="Calibri"/>
              <a:ea typeface="Calibri"/>
              <a:cs typeface="Calibri"/>
            </a:rPr>
            <a:t>Source:  ITU World Telecommunication /ICT Indicators database</a:t>
          </a:r>
        </a:p>
        <a:p xmlns:a="http://schemas.openxmlformats.org/drawingml/2006/main">
          <a:pPr algn="l" rtl="0">
            <a:defRPr sz="1000"/>
          </a:pPr>
          <a:endParaRPr lang="fr-FR" sz="900" b="0" i="0" strike="noStrike">
            <a:solidFill>
              <a:srgbClr val="000000"/>
            </a:solidFill>
            <a:latin typeface="Calibri"/>
            <a:ea typeface="Calibri"/>
            <a:cs typeface="Calibri"/>
          </a:endParaRPr>
        </a:p>
      </cdr:txBody>
    </cdr:sp>
  </cdr:relSizeAnchor>
  <cdr:relSizeAnchor xmlns:cdr="http://schemas.openxmlformats.org/drawingml/2006/chartDrawing">
    <cdr:from>
      <cdr:x>0.11822</cdr:x>
      <cdr:y>0.01789</cdr:y>
    </cdr:from>
    <cdr:to>
      <cdr:x>0.86542</cdr:x>
      <cdr:y>0.09332</cdr:y>
    </cdr:to>
    <cdr:sp macro="" textlink="">
      <cdr:nvSpPr>
        <cdr:cNvPr id="4" name="TextBox 3"/>
        <cdr:cNvSpPr txBox="1"/>
      </cdr:nvSpPr>
      <cdr:spPr>
        <a:xfrm xmlns:a="http://schemas.openxmlformats.org/drawingml/2006/main">
          <a:off x="764862" y="72073"/>
          <a:ext cx="4397687" cy="3029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000"/>
          </a:pPr>
          <a:r>
            <a:rPr lang="fr-FR" sz="1200" b="1" i="0" strike="noStrike" dirty="0">
              <a:solidFill>
                <a:srgbClr val="000000"/>
              </a:solidFill>
              <a:latin typeface="Calibri"/>
              <a:ea typeface="Calibri"/>
              <a:cs typeface="Calibri"/>
            </a:rPr>
            <a:t>Mobile cellular </a:t>
          </a:r>
          <a:r>
            <a:rPr lang="fr-FR" sz="1200" b="1" i="0" strike="noStrike" dirty="0" err="1">
              <a:solidFill>
                <a:srgbClr val="000000"/>
              </a:solidFill>
              <a:latin typeface="Calibri"/>
              <a:ea typeface="Calibri"/>
              <a:cs typeface="Calibri"/>
            </a:rPr>
            <a:t>subscriptions</a:t>
          </a:r>
          <a:r>
            <a:rPr lang="fr-FR" sz="1200" b="1" i="0" strike="noStrike" dirty="0">
              <a:solidFill>
                <a:srgbClr val="000000"/>
              </a:solidFill>
              <a:latin typeface="Calibri"/>
              <a:ea typeface="Calibri"/>
              <a:cs typeface="Calibri"/>
            </a:rPr>
            <a:t> per 100 </a:t>
          </a:r>
          <a:r>
            <a:rPr lang="fr-FR" sz="1200" b="1" i="0" strike="noStrike" dirty="0" err="1">
              <a:solidFill>
                <a:srgbClr val="000000"/>
              </a:solidFill>
              <a:latin typeface="Calibri"/>
              <a:ea typeface="Calibri"/>
              <a:cs typeface="Calibri"/>
            </a:rPr>
            <a:t>inhabitants</a:t>
          </a:r>
          <a:r>
            <a:rPr lang="fr-FR" sz="1200" b="1" i="0" strike="noStrike" dirty="0">
              <a:solidFill>
                <a:srgbClr val="000000"/>
              </a:solidFill>
              <a:latin typeface="Calibri"/>
              <a:ea typeface="Calibri"/>
              <a:cs typeface="Calibri"/>
            </a:rPr>
            <a:t>,  2000-2010</a:t>
          </a:r>
          <a:endParaRPr lang="fr-FR" sz="1200" b="0" i="0" strike="noStrike" dirty="0">
            <a:solidFill>
              <a:srgbClr val="000000"/>
            </a:solidFill>
            <a:latin typeface="Calibri"/>
            <a:ea typeface="Calibri"/>
            <a:cs typeface="Calibri"/>
          </a:endParaRPr>
        </a:p>
        <a:p xmlns:a="http://schemas.openxmlformats.org/drawingml/2006/main">
          <a:pPr algn="ctr" rtl="0">
            <a:defRPr sz="1000"/>
          </a:pPr>
          <a:endParaRPr lang="fr-FR" sz="1200" b="0" i="0" strike="noStrike" dirty="0">
            <a:solidFill>
              <a:srgbClr val="000000"/>
            </a:solidFill>
            <a:latin typeface="Calibri"/>
            <a:ea typeface="Calibri"/>
            <a:cs typeface="Calibri"/>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62C7BEE-0066-4B0B-A7B4-739C0A31ED02}" type="datetime1">
              <a:rPr lang="en-US"/>
              <a:pPr/>
              <a:t>12/7/2011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FDE20D4-C68F-4275-9AC9-8A5C6A36DAF8}" type="slidenum">
              <a:rPr lang="fr-FR"/>
              <a:pPr/>
              <a:t>‹#›</a:t>
            </a:fld>
            <a:endParaRPr lang="fr-FR"/>
          </a:p>
        </p:txBody>
      </p:sp>
    </p:spTree>
    <p:extLst>
      <p:ext uri="{BB962C8B-B14F-4D97-AF65-F5344CB8AC3E}">
        <p14:creationId xmlns:p14="http://schemas.microsoft.com/office/powerpoint/2010/main" val="2021949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673F81F-1B16-4FF8-81B8-71CFFDF2CA03}" type="datetime1">
              <a:rPr lang="en-US"/>
              <a:pPr/>
              <a:t>12/7/2011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F7D029F-B098-42B7-9705-A0E196876FC5}" type="slidenum">
              <a:rPr lang="fr-FR"/>
              <a:pPr/>
              <a:t>‹#›</a:t>
            </a:fld>
            <a:endParaRPr lang="fr-FR"/>
          </a:p>
        </p:txBody>
      </p:sp>
    </p:spTree>
    <p:extLst>
      <p:ext uri="{BB962C8B-B14F-4D97-AF65-F5344CB8AC3E}">
        <p14:creationId xmlns:p14="http://schemas.microsoft.com/office/powerpoint/2010/main" val="415974374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F7D029F-B098-42B7-9705-A0E196876FC5}" type="slidenum">
              <a:rPr lang="fr-FR" smtClean="0"/>
              <a:pPr/>
              <a:t>0</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F7D029F-B098-42B7-9705-A0E196876FC5}" type="slidenum">
              <a:rPr lang="fr-FR" smtClean="0"/>
              <a:pPr/>
              <a:t>9</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F7D029F-B098-42B7-9705-A0E196876FC5}" type="slidenum">
              <a:rPr lang="fr-FR" smtClean="0"/>
              <a:pPr/>
              <a:t>10</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8675" name="Espace réservé des commentaires 2"/>
          <p:cNvSpPr>
            <a:spLocks noGrp="1"/>
          </p:cNvSpPr>
          <p:nvPr>
            <p:ph type="body" idx="1"/>
          </p:nvPr>
        </p:nvSpPr>
        <p:spPr bwMode="auto">
          <a:noFill/>
        </p:spPr>
        <p:txBody>
          <a:bodyPr/>
          <a:lstStyle/>
          <a:p>
            <a:endParaRPr lang="fr-FR" dirty="0" smtClean="0">
              <a:ea typeface="ＭＳ Ｐゴシック" pitchFamily="34" charset="-128"/>
            </a:endParaRPr>
          </a:p>
        </p:txBody>
      </p:sp>
      <p:sp>
        <p:nvSpPr>
          <p:cNvPr id="28676" name="Espace réservé du numéro de diapositive 3"/>
          <p:cNvSpPr>
            <a:spLocks noGrp="1"/>
          </p:cNvSpPr>
          <p:nvPr>
            <p:ph type="sldNum" sz="quarter" idx="5"/>
          </p:nvPr>
        </p:nvSpPr>
        <p:spPr bwMode="auto">
          <a:noFill/>
          <a:ln>
            <a:miter lim="800000"/>
            <a:headEnd/>
            <a:tailEnd/>
          </a:ln>
        </p:spPr>
        <p:txBody>
          <a:bodyPr/>
          <a:lstStyle/>
          <a:p>
            <a:fld id="{C9A517E7-A419-4A0B-9589-5D246775B167}" type="slidenum">
              <a:rPr lang="fr-FR"/>
              <a:pPr/>
              <a:t>11</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F7D029F-B098-42B7-9705-A0E196876FC5}" type="slidenum">
              <a:rPr lang="fr-FR" smtClean="0"/>
              <a:pPr/>
              <a:t>12</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F7D029F-B098-42B7-9705-A0E196876FC5}" type="slidenum">
              <a:rPr lang="fr-FR" smtClean="0"/>
              <a:pPr/>
              <a:t>13</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F7D029F-B098-42B7-9705-A0E196876FC5}" type="slidenum">
              <a:rPr lang="fr-FR" smtClean="0"/>
              <a:pPr/>
              <a:t>14</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endParaRPr lang="fr-FR" dirty="0" smtClean="0">
              <a:ea typeface="ＭＳ Ｐゴシック" pitchFamily="34" charset="-128"/>
            </a:endParaRPr>
          </a:p>
        </p:txBody>
      </p:sp>
      <p:sp>
        <p:nvSpPr>
          <p:cNvPr id="33796" name="Espace réservé du numéro de diapositive 3"/>
          <p:cNvSpPr>
            <a:spLocks noGrp="1"/>
          </p:cNvSpPr>
          <p:nvPr>
            <p:ph type="sldNum" sz="quarter" idx="5"/>
          </p:nvPr>
        </p:nvSpPr>
        <p:spPr bwMode="auto">
          <a:noFill/>
          <a:ln>
            <a:miter lim="800000"/>
            <a:headEnd/>
            <a:tailEnd/>
          </a:ln>
        </p:spPr>
        <p:txBody>
          <a:bodyPr/>
          <a:lstStyle/>
          <a:p>
            <a:fld id="{73D7331F-F559-4355-BD8B-DF57438C0946}" type="slidenum">
              <a:rPr lang="fr-FR"/>
              <a:pPr/>
              <a:t>15</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5843" name="Espace réservé des commentaires 2"/>
          <p:cNvSpPr>
            <a:spLocks noGrp="1"/>
          </p:cNvSpPr>
          <p:nvPr>
            <p:ph type="body" idx="1"/>
          </p:nvPr>
        </p:nvSpPr>
        <p:spPr bwMode="auto">
          <a:noFill/>
        </p:spPr>
        <p:txBody>
          <a:bodyPr/>
          <a:lstStyle/>
          <a:p>
            <a:endParaRPr lang="fr-FR" dirty="0" smtClean="0">
              <a:ea typeface="ＭＳ Ｐゴシック" pitchFamily="34" charset="-128"/>
            </a:endParaRPr>
          </a:p>
        </p:txBody>
      </p:sp>
      <p:sp>
        <p:nvSpPr>
          <p:cNvPr id="35844" name="Espace réservé du numéro de diapositive 3"/>
          <p:cNvSpPr>
            <a:spLocks noGrp="1"/>
          </p:cNvSpPr>
          <p:nvPr>
            <p:ph type="sldNum" sz="quarter" idx="5"/>
          </p:nvPr>
        </p:nvSpPr>
        <p:spPr bwMode="auto">
          <a:noFill/>
          <a:ln>
            <a:miter lim="800000"/>
            <a:headEnd/>
            <a:tailEnd/>
          </a:ln>
        </p:spPr>
        <p:txBody>
          <a:bodyPr/>
          <a:lstStyle/>
          <a:p>
            <a:fld id="{7E78CE2E-80EE-450C-B975-C9F6D19E5305}" type="slidenum">
              <a:rPr lang="fr-FR"/>
              <a:pPr/>
              <a:t>16</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7891" name="Espace réservé des commentaires 2"/>
          <p:cNvSpPr>
            <a:spLocks noGrp="1"/>
          </p:cNvSpPr>
          <p:nvPr>
            <p:ph type="body" idx="1"/>
          </p:nvPr>
        </p:nvSpPr>
        <p:spPr bwMode="auto">
          <a:noFill/>
        </p:spPr>
        <p:txBody>
          <a:bodyPr/>
          <a:lstStyle/>
          <a:p>
            <a:endParaRPr lang="fr-FR" dirty="0" smtClean="0">
              <a:ea typeface="ＭＳ Ｐゴシック" pitchFamily="34" charset="-128"/>
            </a:endParaRPr>
          </a:p>
        </p:txBody>
      </p:sp>
      <p:sp>
        <p:nvSpPr>
          <p:cNvPr id="37892" name="Espace réservé du numéro de diapositive 3"/>
          <p:cNvSpPr>
            <a:spLocks noGrp="1"/>
          </p:cNvSpPr>
          <p:nvPr>
            <p:ph type="sldNum" sz="quarter" idx="5"/>
          </p:nvPr>
        </p:nvSpPr>
        <p:spPr bwMode="auto">
          <a:noFill/>
          <a:ln>
            <a:miter lim="800000"/>
            <a:headEnd/>
            <a:tailEnd/>
          </a:ln>
        </p:spPr>
        <p:txBody>
          <a:bodyPr/>
          <a:lstStyle/>
          <a:p>
            <a:fld id="{B0E6B92A-F48B-430A-8CD2-131F33C4E81E}" type="slidenum">
              <a:rPr lang="fr-FR"/>
              <a:pPr/>
              <a:t>17</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F7D029F-B098-42B7-9705-A0E196876FC5}" type="slidenum">
              <a:rPr lang="fr-FR" smtClean="0"/>
              <a:pPr/>
              <a:t>18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F7D029F-B098-42B7-9705-A0E196876FC5}" type="slidenum">
              <a:rPr lang="fr-FR" smtClean="0"/>
              <a:pPr/>
              <a:t>1</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F7D029F-B098-42B7-9705-A0E196876FC5}" type="slidenum">
              <a:rPr lang="fr-FR" smtClean="0"/>
              <a:pPr/>
              <a:t>19</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F7D029F-B098-42B7-9705-A0E196876FC5}" type="slidenum">
              <a:rPr lang="fr-FR" smtClean="0"/>
              <a:pPr/>
              <a:t>20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FF7D029F-B098-42B7-9705-A0E196876FC5}" type="slidenum">
              <a:rPr lang="fr-FR" smtClean="0"/>
              <a:pPr/>
              <a:t>2</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F7D029F-B098-42B7-9705-A0E196876FC5}" type="slidenum">
              <a:rPr lang="fr-FR" smtClean="0"/>
              <a:pPr/>
              <a:t>3</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F7D029F-B098-42B7-9705-A0E196876FC5}" type="slidenum">
              <a:rPr lang="fr-FR" smtClean="0"/>
              <a:pPr/>
              <a:t>4</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F7D029F-B098-42B7-9705-A0E196876FC5}" type="slidenum">
              <a:rPr lang="fr-FR" smtClean="0"/>
              <a:pPr/>
              <a:t>5</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F7D029F-B098-42B7-9705-A0E196876FC5}" type="slidenum">
              <a:rPr lang="fr-FR" smtClean="0"/>
              <a:pPr/>
              <a:t>6</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FF7D029F-B098-42B7-9705-A0E196876FC5}" type="slidenum">
              <a:rPr lang="fr-FR" smtClean="0"/>
              <a:pPr/>
              <a:t>7</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4579" name="Espace réservé des commentaires 2"/>
          <p:cNvSpPr>
            <a:spLocks noGrp="1"/>
          </p:cNvSpPr>
          <p:nvPr>
            <p:ph type="body" idx="1"/>
          </p:nvPr>
        </p:nvSpPr>
        <p:spPr bwMode="auto">
          <a:noFill/>
        </p:spPr>
        <p:txBody>
          <a:bodyPr/>
          <a:lstStyle/>
          <a:p>
            <a:endParaRPr lang="fr-FR" dirty="0" smtClean="0">
              <a:ea typeface="ＭＳ Ｐゴシック" pitchFamily="34" charset="-128"/>
            </a:endParaRPr>
          </a:p>
        </p:txBody>
      </p:sp>
      <p:sp>
        <p:nvSpPr>
          <p:cNvPr id="24580" name="Espace réservé du numéro de diapositive 3"/>
          <p:cNvSpPr>
            <a:spLocks noGrp="1"/>
          </p:cNvSpPr>
          <p:nvPr>
            <p:ph type="sldNum" sz="quarter" idx="5"/>
          </p:nvPr>
        </p:nvSpPr>
        <p:spPr bwMode="auto">
          <a:noFill/>
          <a:ln>
            <a:miter lim="800000"/>
            <a:headEnd/>
            <a:tailEnd/>
          </a:ln>
        </p:spPr>
        <p:txBody>
          <a:bodyPr/>
          <a:lstStyle/>
          <a:p>
            <a:fld id="{18BEA7FE-220C-4D7F-B486-58D8DA81ED85}" type="slidenum">
              <a:rPr lang="fr-FR"/>
              <a:pPr/>
              <a:t>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Grameen_PPT.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276600" y="2133601"/>
            <a:ext cx="4876800" cy="1523999"/>
          </a:xfrm>
        </p:spPr>
        <p:txBody>
          <a:bodyPr>
            <a:normAutofit/>
          </a:bodyPr>
          <a:lstStyle>
            <a:lvl1pPr>
              <a:lnSpc>
                <a:spcPts val="4000"/>
              </a:lnSpc>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3352800" y="3733800"/>
            <a:ext cx="4876800" cy="7620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D77376F-7260-43F0-A008-9DCB75025255}" type="datetime1">
              <a:rPr lang="en-US"/>
              <a:pPr/>
              <a:t>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6022E11-BB4C-4D5D-B81D-01848765FCD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3C84FED-F158-430D-8C94-E793447A83E0}" type="datetime1">
              <a:rPr lang="en-US"/>
              <a:pPr/>
              <a:t>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A152D89-4725-4420-B107-3DAD00154CF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53B9A357-B814-43AE-83C2-E0F190A03A67}" type="datetime1">
              <a:rPr lang="en-US"/>
              <a:pPr/>
              <a:t>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BB0A01D-4B85-4A8F-BB84-2E8E0255D5B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8" descr="cover_PPT.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3276600" y="2133601"/>
            <a:ext cx="4876800" cy="1523999"/>
          </a:xfrm>
        </p:spPr>
        <p:txBody>
          <a:bodyPr>
            <a:normAutofit/>
          </a:bodyPr>
          <a:lstStyle>
            <a:lvl1pPr>
              <a:lnSpc>
                <a:spcPts val="4000"/>
              </a:lnSpc>
              <a:defRPr sz="4800"/>
            </a:lvl1pPr>
          </a:lstStyle>
          <a:p>
            <a:r>
              <a:rPr lang="en-US" dirty="0" smtClean="0"/>
              <a:t>Click to edit Master title style</a:t>
            </a:r>
            <a:endParaRPr lang="en-US" dirty="0"/>
          </a:p>
        </p:txBody>
      </p:sp>
      <p:sp>
        <p:nvSpPr>
          <p:cNvPr id="9" name="Subtitle 2"/>
          <p:cNvSpPr>
            <a:spLocks noGrp="1"/>
          </p:cNvSpPr>
          <p:nvPr>
            <p:ph type="subTitle" idx="1"/>
          </p:nvPr>
        </p:nvSpPr>
        <p:spPr>
          <a:xfrm>
            <a:off x="3352800" y="3733800"/>
            <a:ext cx="4876800" cy="7620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3938932-D8E6-45C2-A439-5DFB69A8D9B3}" type="datetime1">
              <a:rPr lang="en-US"/>
              <a:pPr/>
              <a:t>12/7/2011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2855A1-0262-4608-9F56-6B77BFBA967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B1E517A-7A02-4EA8-9CA2-3A9940F893AE}" type="datetime1">
              <a:rPr lang="en-US"/>
              <a:pPr/>
              <a:t>12/7/2011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FD60B14-16C9-4433-822F-53EA2E015F3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45E23F7-E850-4AFD-B874-5FBA6FCF9155}" type="datetime1">
              <a:rPr lang="en-US"/>
              <a:pPr/>
              <a:t>12/7/2011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6E48A0C-4898-432D-860F-8B93028F418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82354BE-A46F-483A-9E30-EBB55116E4E6}" type="datetime1">
              <a:rPr lang="en-US"/>
              <a:pPr/>
              <a:t>12/7/2011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7853B86-3040-4FD3-8CD2-1A9711198B4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2300"/>
            <a:ext cx="3008313" cy="9017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22300"/>
            <a:ext cx="5111750" cy="5503863"/>
          </a:xfrm>
        </p:spPr>
        <p:txBody>
          <a:bodyPr/>
          <a:lstStyle>
            <a:lvl1pPr>
              <a:defRPr sz="28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fld id="{11EC41BC-FE1F-403B-B4E4-B3E30528FF72}" type="datetime1">
              <a:rPr lang="en-US"/>
              <a:pPr/>
              <a:t>12/7/2011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755F941-137B-40A4-BE03-799E3008FB1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0C53743-9F6C-455C-AFD7-C5E70351E3AE}" type="datetime1">
              <a:rPr lang="en-US"/>
              <a:pPr/>
              <a:t>12/7/2011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3E92DD4-60E8-4FA3-B21B-4B6DA14C9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Grameen_footer.jpg"/>
          <p:cNvPicPr>
            <a:picLocks noChangeAspect="1"/>
          </p:cNvPicPr>
          <p:nvPr userDrawn="1"/>
        </p:nvPicPr>
        <p:blipFill>
          <a:blip r:embed="rId13"/>
          <a:srcRect/>
          <a:stretch>
            <a:fillRect/>
          </a:stretch>
        </p:blipFill>
        <p:spPr bwMode="auto">
          <a:xfrm>
            <a:off x="0" y="5843588"/>
            <a:ext cx="9144000" cy="1014412"/>
          </a:xfrm>
          <a:prstGeom prst="rect">
            <a:avLst/>
          </a:prstGeom>
          <a:noFill/>
          <a:ln w="9525">
            <a:noFill/>
            <a:miter lim="800000"/>
            <a:headEnd/>
            <a:tailEnd/>
          </a:ln>
        </p:spPr>
      </p:pic>
      <p:pic>
        <p:nvPicPr>
          <p:cNvPr id="1027" name="Picture 6" descr="Grameen_mainheader.jpg"/>
          <p:cNvPicPr>
            <a:picLocks noChangeAspect="1"/>
          </p:cNvPicPr>
          <p:nvPr userDrawn="1"/>
        </p:nvPicPr>
        <p:blipFill>
          <a:blip r:embed="rId14"/>
          <a:srcRect/>
          <a:stretch>
            <a:fillRect/>
          </a:stretch>
        </p:blipFill>
        <p:spPr bwMode="auto">
          <a:xfrm>
            <a:off x="0" y="0"/>
            <a:ext cx="9144000" cy="1330325"/>
          </a:xfrm>
          <a:prstGeom prst="rect">
            <a:avLst/>
          </a:prstGeom>
          <a:noFill/>
          <a:ln w="9525">
            <a:noFill/>
            <a:miter lim="800000"/>
            <a:headEnd/>
            <a:tailEnd/>
          </a:ln>
        </p:spPr>
      </p:pic>
      <p:sp>
        <p:nvSpPr>
          <p:cNvPr id="1028" name="Title Placeholder 1"/>
          <p:cNvSpPr>
            <a:spLocks noGrp="1"/>
          </p:cNvSpPr>
          <p:nvPr>
            <p:ph type="title"/>
          </p:nvPr>
        </p:nvSpPr>
        <p:spPr bwMode="auto">
          <a:xfrm>
            <a:off x="457200" y="914400"/>
            <a:ext cx="8229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45D4D975-9357-4DC4-8803-79924B417747}" type="datetime1">
              <a:rPr lang="en-US"/>
              <a:pPr/>
              <a:t>12/7/2011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0" charset="0"/>
                <a:ea typeface="Geneva" pitchFamily="-110"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7FB6F2EC-A278-4C67-8252-C55DA464AA5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01" r:id="rId1"/>
    <p:sldLayoutId id="2147483792" r:id="rId2"/>
    <p:sldLayoutId id="214748380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ftr="0" dt="0"/>
  <p:txStyles>
    <p:titleStyle>
      <a:lvl1pPr algn="l" defTabSz="457200" rtl="0" eaLnBrk="0" fontAlgn="base" hangingPunct="0">
        <a:spcBef>
          <a:spcPct val="0"/>
        </a:spcBef>
        <a:spcAft>
          <a:spcPct val="0"/>
        </a:spcAft>
        <a:defRPr sz="3500" kern="1200">
          <a:solidFill>
            <a:srgbClr val="800000"/>
          </a:solidFill>
          <a:latin typeface="+mj-lt"/>
          <a:ea typeface="Geneva" pitchFamily="-110" charset="-128"/>
          <a:cs typeface="Geneva" charset="0"/>
        </a:defRPr>
      </a:lvl1pPr>
      <a:lvl2pPr algn="l" defTabSz="457200" rtl="0" eaLnBrk="0" fontAlgn="base" hangingPunct="0">
        <a:spcBef>
          <a:spcPct val="0"/>
        </a:spcBef>
        <a:spcAft>
          <a:spcPct val="0"/>
        </a:spcAft>
        <a:defRPr sz="3500">
          <a:solidFill>
            <a:srgbClr val="800000"/>
          </a:solidFill>
          <a:latin typeface="Calibri" pitchFamily="-110" charset="0"/>
          <a:ea typeface="Geneva" pitchFamily="-110" charset="-128"/>
          <a:cs typeface="Geneva" charset="0"/>
        </a:defRPr>
      </a:lvl2pPr>
      <a:lvl3pPr algn="l" defTabSz="457200" rtl="0" eaLnBrk="0" fontAlgn="base" hangingPunct="0">
        <a:spcBef>
          <a:spcPct val="0"/>
        </a:spcBef>
        <a:spcAft>
          <a:spcPct val="0"/>
        </a:spcAft>
        <a:defRPr sz="3500">
          <a:solidFill>
            <a:srgbClr val="800000"/>
          </a:solidFill>
          <a:latin typeface="Calibri" pitchFamily="-110" charset="0"/>
          <a:ea typeface="Geneva" pitchFamily="-110" charset="-128"/>
          <a:cs typeface="Geneva" charset="0"/>
        </a:defRPr>
      </a:lvl3pPr>
      <a:lvl4pPr algn="l" defTabSz="457200" rtl="0" eaLnBrk="0" fontAlgn="base" hangingPunct="0">
        <a:spcBef>
          <a:spcPct val="0"/>
        </a:spcBef>
        <a:spcAft>
          <a:spcPct val="0"/>
        </a:spcAft>
        <a:defRPr sz="3500">
          <a:solidFill>
            <a:srgbClr val="800000"/>
          </a:solidFill>
          <a:latin typeface="Calibri" pitchFamily="-110" charset="0"/>
          <a:ea typeface="Geneva" pitchFamily="-110" charset="-128"/>
          <a:cs typeface="Geneva" charset="0"/>
        </a:defRPr>
      </a:lvl4pPr>
      <a:lvl5pPr algn="l" defTabSz="457200" rtl="0" eaLnBrk="0" fontAlgn="base" hangingPunct="0">
        <a:spcBef>
          <a:spcPct val="0"/>
        </a:spcBef>
        <a:spcAft>
          <a:spcPct val="0"/>
        </a:spcAft>
        <a:defRPr sz="3500">
          <a:solidFill>
            <a:srgbClr val="800000"/>
          </a:solidFill>
          <a:latin typeface="Calibri" pitchFamily="-110" charset="0"/>
          <a:ea typeface="Geneva" pitchFamily="-110" charset="-128"/>
          <a:cs typeface="Geneva" charset="0"/>
        </a:defRPr>
      </a:lvl5pPr>
      <a:lvl6pPr marL="457200" algn="l" defTabSz="457200" rtl="0" fontAlgn="base">
        <a:spcBef>
          <a:spcPct val="0"/>
        </a:spcBef>
        <a:spcAft>
          <a:spcPct val="0"/>
        </a:spcAft>
        <a:defRPr sz="3500">
          <a:solidFill>
            <a:srgbClr val="800000"/>
          </a:solidFill>
          <a:latin typeface="Calibri" pitchFamily="-110" charset="0"/>
          <a:ea typeface="Geneva" pitchFamily="-110" charset="-128"/>
        </a:defRPr>
      </a:lvl6pPr>
      <a:lvl7pPr marL="914400" algn="l" defTabSz="457200" rtl="0" fontAlgn="base">
        <a:spcBef>
          <a:spcPct val="0"/>
        </a:spcBef>
        <a:spcAft>
          <a:spcPct val="0"/>
        </a:spcAft>
        <a:defRPr sz="3500">
          <a:solidFill>
            <a:srgbClr val="800000"/>
          </a:solidFill>
          <a:latin typeface="Calibri" pitchFamily="-110" charset="0"/>
          <a:ea typeface="Geneva" pitchFamily="-110" charset="-128"/>
        </a:defRPr>
      </a:lvl7pPr>
      <a:lvl8pPr marL="1371600" algn="l" defTabSz="457200" rtl="0" fontAlgn="base">
        <a:spcBef>
          <a:spcPct val="0"/>
        </a:spcBef>
        <a:spcAft>
          <a:spcPct val="0"/>
        </a:spcAft>
        <a:defRPr sz="3500">
          <a:solidFill>
            <a:srgbClr val="800000"/>
          </a:solidFill>
          <a:latin typeface="Calibri" pitchFamily="-110" charset="0"/>
          <a:ea typeface="Geneva" pitchFamily="-110" charset="-128"/>
        </a:defRPr>
      </a:lvl8pPr>
      <a:lvl9pPr marL="1828800" algn="l" defTabSz="457200" rtl="0" fontAlgn="base">
        <a:spcBef>
          <a:spcPct val="0"/>
        </a:spcBef>
        <a:spcAft>
          <a:spcPct val="0"/>
        </a:spcAft>
        <a:defRPr sz="3500">
          <a:solidFill>
            <a:srgbClr val="800000"/>
          </a:solidFill>
          <a:latin typeface="Calibri" pitchFamily="-110" charset="0"/>
          <a:ea typeface="Geneva" pitchFamily="-110" charset="-128"/>
        </a:defRPr>
      </a:lvl9pPr>
    </p:titleStyle>
    <p:bodyStyle>
      <a:lvl1pPr marL="342900" indent="-342900" algn="l" defTabSz="457200" rtl="0" eaLnBrk="0" fontAlgn="base" hangingPunct="0">
        <a:lnSpc>
          <a:spcPct val="90000"/>
        </a:lnSpc>
        <a:spcBef>
          <a:spcPts val="600"/>
        </a:spcBef>
        <a:spcAft>
          <a:spcPct val="0"/>
        </a:spcAft>
        <a:buClr>
          <a:srgbClr val="7F7F7F"/>
        </a:buClr>
        <a:buFont typeface="Arial" pitchFamily="34" charset="0"/>
        <a:buChar char="•"/>
        <a:defRPr sz="2800" kern="1200">
          <a:solidFill>
            <a:srgbClr val="595959"/>
          </a:solidFill>
          <a:latin typeface="+mn-lt"/>
          <a:ea typeface="Geneva" pitchFamily="-110" charset="-128"/>
          <a:cs typeface="Geneva" charset="0"/>
        </a:defRPr>
      </a:lvl1pPr>
      <a:lvl2pPr marL="742950" indent="-285750" algn="l" defTabSz="457200" rtl="0" eaLnBrk="0" fontAlgn="base" hangingPunct="0">
        <a:lnSpc>
          <a:spcPct val="90000"/>
        </a:lnSpc>
        <a:spcBef>
          <a:spcPts val="600"/>
        </a:spcBef>
        <a:spcAft>
          <a:spcPct val="0"/>
        </a:spcAft>
        <a:buClr>
          <a:srgbClr val="7F7F7F"/>
        </a:buClr>
        <a:buFont typeface="Arial" pitchFamily="34" charset="0"/>
        <a:buChar char="–"/>
        <a:defRPr sz="2400" kern="1200">
          <a:solidFill>
            <a:srgbClr val="595959"/>
          </a:solidFill>
          <a:latin typeface="+mn-lt"/>
          <a:ea typeface="Geneva" pitchFamily="-110" charset="-128"/>
          <a:cs typeface="Geneva" charset="0"/>
        </a:defRPr>
      </a:lvl2pPr>
      <a:lvl3pPr marL="1143000" indent="-228600" algn="l" defTabSz="457200" rtl="0" eaLnBrk="0" fontAlgn="base" hangingPunct="0">
        <a:lnSpc>
          <a:spcPct val="90000"/>
        </a:lnSpc>
        <a:spcBef>
          <a:spcPts val="600"/>
        </a:spcBef>
        <a:spcAft>
          <a:spcPct val="0"/>
        </a:spcAft>
        <a:buClr>
          <a:srgbClr val="7F7F7F"/>
        </a:buClr>
        <a:buFont typeface="Arial" pitchFamily="34" charset="0"/>
        <a:buChar char="•"/>
        <a:defRPr sz="2200" kern="1200">
          <a:solidFill>
            <a:srgbClr val="595959"/>
          </a:solidFill>
          <a:latin typeface="+mn-lt"/>
          <a:ea typeface="Geneva" pitchFamily="-110" charset="-128"/>
          <a:cs typeface="Geneva" charset="0"/>
        </a:defRPr>
      </a:lvl3pPr>
      <a:lvl4pPr marL="1600200" indent="-228600" algn="l" defTabSz="457200" rtl="0" eaLnBrk="0" fontAlgn="base" hangingPunct="0">
        <a:lnSpc>
          <a:spcPct val="90000"/>
        </a:lnSpc>
        <a:spcBef>
          <a:spcPts val="600"/>
        </a:spcBef>
        <a:spcAft>
          <a:spcPct val="0"/>
        </a:spcAft>
        <a:buClr>
          <a:srgbClr val="7F7F7F"/>
        </a:buClr>
        <a:buFont typeface="Arial" pitchFamily="34" charset="0"/>
        <a:buChar char="–"/>
        <a:defRPr sz="2000" kern="1200">
          <a:solidFill>
            <a:srgbClr val="595959"/>
          </a:solidFill>
          <a:latin typeface="+mn-lt"/>
          <a:ea typeface="Geneva" pitchFamily="-110" charset="-128"/>
          <a:cs typeface="Geneva" charset="0"/>
        </a:defRPr>
      </a:lvl4pPr>
      <a:lvl5pPr marL="2057400" indent="-228600" algn="l" defTabSz="457200" rtl="0" eaLnBrk="0" fontAlgn="base" hangingPunct="0">
        <a:lnSpc>
          <a:spcPct val="90000"/>
        </a:lnSpc>
        <a:spcBef>
          <a:spcPts val="600"/>
        </a:spcBef>
        <a:spcAft>
          <a:spcPct val="0"/>
        </a:spcAft>
        <a:buClr>
          <a:srgbClr val="7F7F7F"/>
        </a:buClr>
        <a:buFont typeface="Arial" pitchFamily="34" charset="0"/>
        <a:buChar char="»"/>
        <a:defRPr sz="2000" kern="1200">
          <a:solidFill>
            <a:srgbClr val="595959"/>
          </a:solidFill>
          <a:latin typeface="+mn-lt"/>
          <a:ea typeface="Geneva" pitchFamily="-110" charset="-128"/>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VillagePhone_Bitangaza0021.jpg"/>
          <p:cNvPicPr>
            <a:picLocks noChangeAspect="1"/>
          </p:cNvPicPr>
          <p:nvPr/>
        </p:nvPicPr>
        <p:blipFill>
          <a:blip r:embed="rId3"/>
          <a:srcRect/>
          <a:stretch>
            <a:fillRect/>
          </a:stretch>
        </p:blipFill>
        <p:spPr bwMode="auto">
          <a:xfrm rot="277016">
            <a:off x="338138" y="1314450"/>
            <a:ext cx="2009775" cy="1335088"/>
          </a:xfrm>
          <a:prstGeom prst="rect">
            <a:avLst/>
          </a:prstGeom>
          <a:noFill/>
          <a:ln w="9525">
            <a:noFill/>
            <a:miter lim="800000"/>
            <a:headEnd/>
            <a:tailEnd/>
          </a:ln>
        </p:spPr>
      </p:pic>
      <p:sp>
        <p:nvSpPr>
          <p:cNvPr id="15363" name="Title 3"/>
          <p:cNvSpPr>
            <a:spLocks noGrp="1"/>
          </p:cNvSpPr>
          <p:nvPr>
            <p:ph type="ctrTitle"/>
          </p:nvPr>
        </p:nvSpPr>
        <p:spPr>
          <a:xfrm>
            <a:off x="3276600" y="2133600"/>
            <a:ext cx="4876800" cy="1524000"/>
          </a:xfrm>
        </p:spPr>
        <p:txBody>
          <a:bodyPr>
            <a:normAutofit fontScale="90000"/>
          </a:bodyPr>
          <a:lstStyle/>
          <a:p>
            <a:pPr eaLnBrk="1" hangingPunct="1"/>
            <a:r>
              <a:rPr lang="en-US" dirty="0" smtClean="0">
                <a:ea typeface="Geneva" charset="0"/>
              </a:rPr>
              <a:t>Best Practice in Mobile Microfinance</a:t>
            </a:r>
          </a:p>
        </p:txBody>
      </p:sp>
      <p:sp>
        <p:nvSpPr>
          <p:cNvPr id="15364" name="Subtitle 4"/>
          <p:cNvSpPr>
            <a:spLocks noGrp="1"/>
          </p:cNvSpPr>
          <p:nvPr>
            <p:ph type="subTitle" idx="1"/>
          </p:nvPr>
        </p:nvSpPr>
        <p:spPr/>
        <p:txBody>
          <a:bodyPr/>
          <a:lstStyle/>
          <a:p>
            <a:pPr eaLnBrk="1" hangingPunct="1">
              <a:spcAft>
                <a:spcPts val="1200"/>
              </a:spcAft>
            </a:pPr>
            <a:r>
              <a:rPr lang="en-US" sz="1800" dirty="0" smtClean="0">
                <a:solidFill>
                  <a:srgbClr val="898989"/>
                </a:solidFill>
                <a:ea typeface="Geneva" charset="0"/>
              </a:rPr>
              <a:t>Fatima Yousif</a:t>
            </a:r>
          </a:p>
          <a:p>
            <a:pPr eaLnBrk="1" hangingPunct="1"/>
            <a:r>
              <a:rPr lang="en-US" sz="1800" dirty="0" smtClean="0">
                <a:solidFill>
                  <a:srgbClr val="898989"/>
                </a:solidFill>
                <a:ea typeface="Geneva" charset="0"/>
              </a:rPr>
              <a:t>IMTFI Annual Conference for Researchers</a:t>
            </a:r>
          </a:p>
          <a:p>
            <a:pPr eaLnBrk="1" hangingPunct="1"/>
            <a:r>
              <a:rPr lang="en-US" sz="1800" dirty="0" smtClean="0">
                <a:solidFill>
                  <a:srgbClr val="898989"/>
                </a:solidFill>
                <a:ea typeface="Geneva" charset="0"/>
              </a:rPr>
              <a:t>6-7 December, 2011</a:t>
            </a:r>
          </a:p>
          <a:p>
            <a:pPr eaLnBrk="1" hangingPunct="1"/>
            <a:r>
              <a:rPr lang="en-US" sz="1800" dirty="0" smtClean="0">
                <a:solidFill>
                  <a:srgbClr val="898989"/>
                </a:solidFill>
                <a:ea typeface="Geneva" charset="0"/>
              </a:rPr>
              <a:t>IMTFI, University of California, Irvine</a:t>
            </a:r>
          </a:p>
          <a:p>
            <a:pPr eaLnBrk="1" hangingPunct="1"/>
            <a:endParaRPr lang="en-US" sz="1800" dirty="0" smtClean="0">
              <a:solidFill>
                <a:srgbClr val="898989"/>
              </a:solidFill>
              <a:ea typeface="Geneva" charset="0"/>
            </a:endParaRPr>
          </a:p>
        </p:txBody>
      </p:sp>
      <p:pic>
        <p:nvPicPr>
          <p:cNvPr id="15365" name="Picture 4" descr="IMG_4480.JPG"/>
          <p:cNvPicPr>
            <a:picLocks noChangeAspect="1"/>
          </p:cNvPicPr>
          <p:nvPr/>
        </p:nvPicPr>
        <p:blipFill>
          <a:blip r:embed="rId4"/>
          <a:srcRect/>
          <a:stretch>
            <a:fillRect/>
          </a:stretch>
        </p:blipFill>
        <p:spPr bwMode="auto">
          <a:xfrm rot="-578795">
            <a:off x="803275" y="2693988"/>
            <a:ext cx="2016125" cy="1511300"/>
          </a:xfrm>
          <a:prstGeom prst="rect">
            <a:avLst/>
          </a:prstGeom>
          <a:noFill/>
          <a:ln w="9525">
            <a:noFill/>
            <a:miter lim="800000"/>
            <a:headEnd/>
            <a:tailEnd/>
          </a:ln>
        </p:spPr>
      </p:pic>
      <p:pic>
        <p:nvPicPr>
          <p:cNvPr id="15366" name="Picture 5" descr="291009 Yusnidar01 IMG_8133.jpg"/>
          <p:cNvPicPr>
            <a:picLocks noChangeAspect="1"/>
          </p:cNvPicPr>
          <p:nvPr/>
        </p:nvPicPr>
        <p:blipFill>
          <a:blip r:embed="rId5"/>
          <a:srcRect/>
          <a:stretch>
            <a:fillRect/>
          </a:stretch>
        </p:blipFill>
        <p:spPr bwMode="auto">
          <a:xfrm rot="1077662">
            <a:off x="400050" y="4449763"/>
            <a:ext cx="2057400" cy="1371600"/>
          </a:xfrm>
          <a:prstGeom prst="rect">
            <a:avLst/>
          </a:prstGeom>
          <a:noFill/>
          <a:ln w="9525">
            <a:noFill/>
            <a:miter lim="800000"/>
            <a:headEnd/>
            <a:tailEnd/>
          </a:ln>
        </p:spPr>
      </p:pic>
      <p:pic>
        <p:nvPicPr>
          <p:cNvPr id="11" name="Image 10"/>
          <p:cNvPicPr>
            <a:picLocks noChangeAspect="1"/>
          </p:cNvPicPr>
          <p:nvPr/>
        </p:nvPicPr>
        <p:blipFill>
          <a:blip r:embed="rId6"/>
          <a:srcRect b="19262"/>
          <a:stretch>
            <a:fillRect/>
          </a:stretch>
        </p:blipFill>
        <p:spPr>
          <a:xfrm>
            <a:off x="4038600" y="5500300"/>
            <a:ext cx="2002092" cy="976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fr-FR" sz="3200" smtClean="0">
                <a:ea typeface="Geneva" charset="0"/>
              </a:rPr>
              <a:t>V. Key Challenges</a:t>
            </a:r>
            <a:endParaRPr lang="en-GB" sz="3200" smtClean="0">
              <a:ea typeface="Geneva" charset="0"/>
            </a:endParaRPr>
          </a:p>
        </p:txBody>
      </p:sp>
      <p:sp>
        <p:nvSpPr>
          <p:cNvPr id="25603" name="Content Placeholder 2"/>
          <p:cNvSpPr>
            <a:spLocks noGrp="1"/>
          </p:cNvSpPr>
          <p:nvPr>
            <p:ph idx="1"/>
          </p:nvPr>
        </p:nvSpPr>
        <p:spPr/>
        <p:txBody>
          <a:bodyPr/>
          <a:lstStyle/>
          <a:p>
            <a:r>
              <a:rPr lang="en-GB" sz="2400" b="1" dirty="0" smtClean="0">
                <a:ea typeface="Geneva" charset="0"/>
              </a:rPr>
              <a:t>Mobile phones are frequently shared</a:t>
            </a:r>
            <a:r>
              <a:rPr lang="en-GB" sz="2400" dirty="0" smtClean="0">
                <a:ea typeface="Geneva" charset="0"/>
              </a:rPr>
              <a:t>. </a:t>
            </a:r>
            <a:r>
              <a:rPr lang="en-GB" sz="2400" b="1" dirty="0" smtClean="0">
                <a:ea typeface="Geneva" charset="0"/>
              </a:rPr>
              <a:t> </a:t>
            </a:r>
            <a:r>
              <a:rPr lang="en-GB" sz="2400" dirty="0" smtClean="0">
                <a:ea typeface="Geneva" charset="0"/>
              </a:rPr>
              <a:t>This poses a challenge for properly identifying and implementing the necessary checks and controls, including KYC measures. </a:t>
            </a:r>
          </a:p>
          <a:p>
            <a:pPr>
              <a:buFont typeface="Arial" pitchFamily="34" charset="0"/>
              <a:buNone/>
            </a:pPr>
            <a:endParaRPr lang="en-GB" sz="2400" b="1" dirty="0" smtClean="0">
              <a:ea typeface="Geneva" charset="0"/>
            </a:endParaRPr>
          </a:p>
          <a:p>
            <a:r>
              <a:rPr lang="en-GB" sz="2400" b="1" dirty="0" smtClean="0">
                <a:ea typeface="Geneva" charset="0"/>
              </a:rPr>
              <a:t>Low literacy levels– </a:t>
            </a:r>
            <a:r>
              <a:rPr lang="en-GB" sz="2400" dirty="0" smtClean="0">
                <a:ea typeface="Geneva" charset="0"/>
              </a:rPr>
              <a:t>Current applications rely on text, which poses a challenge to microfinance clients. </a:t>
            </a:r>
            <a:endParaRPr lang="en-US" sz="2400" dirty="0" smtClean="0">
              <a:ea typeface="Geneva" charset="0"/>
            </a:endParaRPr>
          </a:p>
          <a:p>
            <a:endParaRPr lang="en-US" sz="2400" b="1" dirty="0" smtClean="0">
              <a:ea typeface="Geneva" charset="0"/>
            </a:endParaRPr>
          </a:p>
        </p:txBody>
      </p:sp>
      <p:sp>
        <p:nvSpPr>
          <p:cNvPr id="25604" name="Espace réservé du numéro de diapositive 3"/>
          <p:cNvSpPr>
            <a:spLocks noGrp="1"/>
          </p:cNvSpPr>
          <p:nvPr>
            <p:ph type="sldNum" sz="quarter" idx="12"/>
          </p:nvPr>
        </p:nvSpPr>
        <p:spPr bwMode="auto">
          <a:noFill/>
          <a:ln>
            <a:miter lim="800000"/>
            <a:headEnd/>
            <a:tailEnd/>
          </a:ln>
        </p:spPr>
        <p:txBody>
          <a:bodyPr/>
          <a:lstStyle/>
          <a:p>
            <a:fld id="{3DB7F63B-C67C-4E9F-86A6-FF9AD9ED0E96}" type="slidenum">
              <a:rPr lang="en-US"/>
              <a:pPr/>
              <a:t>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fr-FR" sz="3200" smtClean="0">
                <a:ea typeface="Geneva" charset="0"/>
              </a:rPr>
              <a:t>V. Key Challenges</a:t>
            </a:r>
            <a:endParaRPr lang="en-GB" sz="3200" smtClean="0">
              <a:ea typeface="Geneva" charset="0"/>
            </a:endParaRPr>
          </a:p>
        </p:txBody>
      </p:sp>
      <p:sp>
        <p:nvSpPr>
          <p:cNvPr id="26627" name="Content Placeholder 2"/>
          <p:cNvSpPr>
            <a:spLocks noGrp="1"/>
          </p:cNvSpPr>
          <p:nvPr>
            <p:ph idx="1"/>
          </p:nvPr>
        </p:nvSpPr>
        <p:spPr/>
        <p:txBody>
          <a:bodyPr/>
          <a:lstStyle/>
          <a:p>
            <a:pPr algn="just"/>
            <a:r>
              <a:rPr lang="en-GB" sz="2400" b="1" smtClean="0">
                <a:ea typeface="Geneva" charset="0"/>
              </a:rPr>
              <a:t>Low transaction limits. </a:t>
            </a:r>
            <a:r>
              <a:rPr lang="en-GB" sz="2400" smtClean="0">
                <a:ea typeface="Geneva" charset="0"/>
              </a:rPr>
              <a:t>The ceiling on both transactions and virtual wallets are kept low by regulators in order to mitigate risks (fraud, ALM, CFT). This in turn limits the MFIs ability to fully answer to the demands and needs of their clients. </a:t>
            </a:r>
          </a:p>
          <a:p>
            <a:pPr algn="just"/>
            <a:endParaRPr lang="en-GB" sz="2400" smtClean="0">
              <a:ea typeface="Geneva" charset="0"/>
            </a:endParaRPr>
          </a:p>
          <a:p>
            <a:pPr algn="just"/>
            <a:r>
              <a:rPr lang="en-GB" sz="2400" b="1" smtClean="0">
                <a:ea typeface="Geneva" charset="0"/>
              </a:rPr>
              <a:t>Lack of funding and/or capacities for market research. </a:t>
            </a:r>
            <a:r>
              <a:rPr lang="en-GB" sz="2400" smtClean="0">
                <a:ea typeface="Geneva" charset="0"/>
              </a:rPr>
              <a:t>Few of the MFIs have the resources or the capacity to conduct a full cost-based analysis (CBA) or in-depth market study prior to implementation. </a:t>
            </a:r>
            <a:endParaRPr lang="en-US" sz="2400" smtClean="0">
              <a:ea typeface="Geneva" charset="0"/>
            </a:endParaRPr>
          </a:p>
          <a:p>
            <a:pPr algn="just"/>
            <a:endParaRPr lang="en-US" sz="2400" b="1" smtClean="0">
              <a:ea typeface="Geneva" charset="0"/>
            </a:endParaRPr>
          </a:p>
        </p:txBody>
      </p:sp>
      <p:sp>
        <p:nvSpPr>
          <p:cNvPr id="26628" name="Espace réservé du numéro de diapositive 3"/>
          <p:cNvSpPr>
            <a:spLocks noGrp="1"/>
          </p:cNvSpPr>
          <p:nvPr>
            <p:ph type="sldNum" sz="quarter" idx="12"/>
          </p:nvPr>
        </p:nvSpPr>
        <p:spPr bwMode="auto">
          <a:noFill/>
          <a:ln>
            <a:miter lim="800000"/>
            <a:headEnd/>
            <a:tailEnd/>
          </a:ln>
        </p:spPr>
        <p:txBody>
          <a:bodyPr/>
          <a:lstStyle/>
          <a:p>
            <a:fld id="{A16D0734-964D-4C89-94C4-5C1CFF48748E}" type="slidenum">
              <a:rPr lang="en-US"/>
              <a:pPr/>
              <a:t>10</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fr-FR" sz="3200" smtClean="0">
                <a:ea typeface="Geneva" charset="0"/>
              </a:rPr>
              <a:t>VI. Key Opportunities</a:t>
            </a:r>
          </a:p>
        </p:txBody>
      </p:sp>
      <p:sp>
        <p:nvSpPr>
          <p:cNvPr id="27651" name="Espace réservé du numéro de diapositive 5"/>
          <p:cNvSpPr>
            <a:spLocks noGrp="1"/>
          </p:cNvSpPr>
          <p:nvPr>
            <p:ph type="sldNum" sz="quarter" idx="12"/>
          </p:nvPr>
        </p:nvSpPr>
        <p:spPr bwMode="auto">
          <a:noFill/>
          <a:ln>
            <a:miter lim="800000"/>
            <a:headEnd/>
            <a:tailEnd/>
          </a:ln>
        </p:spPr>
        <p:txBody>
          <a:bodyPr/>
          <a:lstStyle/>
          <a:p>
            <a:fld id="{CD66D04B-1487-4AA1-B314-F242F8CA08F8}" type="slidenum">
              <a:rPr lang="en-US"/>
              <a:pPr/>
              <a:t>11</a:t>
            </a:fld>
            <a:endParaRPr lang="en-US"/>
          </a:p>
        </p:txBody>
      </p:sp>
      <p:grpSp>
        <p:nvGrpSpPr>
          <p:cNvPr id="27652" name="Grouper 13"/>
          <p:cNvGrpSpPr>
            <a:grpSpLocks/>
          </p:cNvGrpSpPr>
          <p:nvPr/>
        </p:nvGrpSpPr>
        <p:grpSpPr bwMode="auto">
          <a:xfrm>
            <a:off x="668338" y="1981200"/>
            <a:ext cx="8247062" cy="4191000"/>
            <a:chOff x="667657" y="2514600"/>
            <a:chExt cx="8019143" cy="3841750"/>
          </a:xfrm>
        </p:grpSpPr>
        <p:pic>
          <p:nvPicPr>
            <p:cNvPr id="27655" name="Image 11"/>
            <p:cNvPicPr>
              <a:picLocks noChangeAspect="1"/>
            </p:cNvPicPr>
            <p:nvPr/>
          </p:nvPicPr>
          <p:blipFill>
            <a:blip r:embed="rId3"/>
            <a:srcRect t="10277" b="27515"/>
            <a:stretch>
              <a:fillRect/>
            </a:stretch>
          </p:blipFill>
          <p:spPr bwMode="auto">
            <a:xfrm>
              <a:off x="667657" y="2743200"/>
              <a:ext cx="8019143" cy="3613150"/>
            </a:xfrm>
            <a:prstGeom prst="rect">
              <a:avLst/>
            </a:prstGeom>
            <a:noFill/>
            <a:ln w="9525">
              <a:noFill/>
              <a:miter lim="800000"/>
              <a:headEnd/>
              <a:tailEnd/>
            </a:ln>
          </p:spPr>
        </p:pic>
        <p:sp useBgFill="1">
          <p:nvSpPr>
            <p:cNvPr id="13" name="Rectangle 12"/>
            <p:cNvSpPr/>
            <p:nvPr/>
          </p:nvSpPr>
          <p:spPr>
            <a:xfrm>
              <a:off x="4952766" y="2514600"/>
              <a:ext cx="3734034" cy="8382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grpSp>
      <p:sp>
        <p:nvSpPr>
          <p:cNvPr id="27653" name="ZoneTexte 14"/>
          <p:cNvSpPr txBox="1">
            <a:spLocks noChangeArrowheads="1"/>
          </p:cNvSpPr>
          <p:nvPr/>
        </p:nvSpPr>
        <p:spPr bwMode="auto">
          <a:xfrm>
            <a:off x="668338" y="6356350"/>
            <a:ext cx="3994150" cy="369888"/>
          </a:xfrm>
          <a:prstGeom prst="rect">
            <a:avLst/>
          </a:prstGeom>
          <a:noFill/>
          <a:ln w="9525">
            <a:noFill/>
            <a:miter lim="800000"/>
            <a:headEnd/>
            <a:tailEnd/>
          </a:ln>
        </p:spPr>
        <p:txBody>
          <a:bodyPr wrap="none">
            <a:spAutoFit/>
          </a:bodyPr>
          <a:lstStyle/>
          <a:p>
            <a:r>
              <a:rPr lang="fr-FR"/>
              <a:t>Source: McKinsey – FAI study (2009)</a:t>
            </a:r>
          </a:p>
        </p:txBody>
      </p:sp>
      <p:sp>
        <p:nvSpPr>
          <p:cNvPr id="27654" name="Content Placeholder 2"/>
          <p:cNvSpPr>
            <a:spLocks noGrp="1"/>
          </p:cNvSpPr>
          <p:nvPr>
            <p:ph idx="1"/>
          </p:nvPr>
        </p:nvSpPr>
        <p:spPr>
          <a:xfrm>
            <a:off x="266700" y="1477963"/>
            <a:ext cx="8877300" cy="873125"/>
          </a:xfrm>
        </p:spPr>
        <p:txBody>
          <a:bodyPr/>
          <a:lstStyle/>
          <a:p>
            <a:pPr indent="0">
              <a:buFont typeface="Arial" pitchFamily="34" charset="0"/>
              <a:buNone/>
            </a:pPr>
            <a:r>
              <a:rPr lang="en-US" sz="2400" b="1" smtClean="0">
                <a:ea typeface="Geneva" charset="0"/>
              </a:rPr>
              <a:t>A fast growing mobile subscription rate coupled with a still high number of unbanked adults in developing countries.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fr-FR" sz="3200" smtClean="0">
                <a:ea typeface="Geneva" charset="0"/>
              </a:rPr>
              <a:t>VI. Key Opportunities</a:t>
            </a:r>
          </a:p>
        </p:txBody>
      </p:sp>
      <p:sp>
        <p:nvSpPr>
          <p:cNvPr id="29699" name="Content Placeholder 2"/>
          <p:cNvSpPr>
            <a:spLocks noGrp="1"/>
          </p:cNvSpPr>
          <p:nvPr>
            <p:ph idx="1"/>
          </p:nvPr>
        </p:nvSpPr>
        <p:spPr>
          <a:xfrm>
            <a:off x="457200" y="1752600"/>
            <a:ext cx="3810000" cy="4373563"/>
          </a:xfrm>
        </p:spPr>
        <p:txBody>
          <a:bodyPr/>
          <a:lstStyle/>
          <a:p>
            <a:pPr marL="457200" indent="-457200" algn="just">
              <a:buFont typeface="Arial" pitchFamily="34" charset="0"/>
              <a:buNone/>
            </a:pPr>
            <a:endParaRPr lang="en-GB" sz="2400" smtClean="0">
              <a:ea typeface="Geneva" charset="0"/>
            </a:endParaRPr>
          </a:p>
          <a:p>
            <a:pPr lvl="1">
              <a:buFont typeface="Arial" pitchFamily="34" charset="0"/>
              <a:buNone/>
            </a:pPr>
            <a:endParaRPr lang="en-US" smtClean="0">
              <a:ea typeface="Geneva" charset="0"/>
            </a:endParaRPr>
          </a:p>
        </p:txBody>
      </p:sp>
      <p:sp>
        <p:nvSpPr>
          <p:cNvPr id="29700" name="Espace réservé du numéro de diapositive 3"/>
          <p:cNvSpPr>
            <a:spLocks noGrp="1"/>
          </p:cNvSpPr>
          <p:nvPr>
            <p:ph type="sldNum" sz="quarter" idx="12"/>
          </p:nvPr>
        </p:nvSpPr>
        <p:spPr bwMode="auto">
          <a:noFill/>
          <a:ln>
            <a:miter lim="800000"/>
            <a:headEnd/>
            <a:tailEnd/>
          </a:ln>
        </p:spPr>
        <p:txBody>
          <a:bodyPr/>
          <a:lstStyle/>
          <a:p>
            <a:fld id="{20C3A968-5560-4E82-8635-DBF78933BC69}" type="slidenum">
              <a:rPr lang="en-US"/>
              <a:pPr/>
              <a:t>12</a:t>
            </a:fld>
            <a:endParaRPr lang="en-US"/>
          </a:p>
        </p:txBody>
      </p:sp>
      <p:graphicFrame>
        <p:nvGraphicFramePr>
          <p:cNvPr id="6" name="Chart 1"/>
          <p:cNvGraphicFramePr>
            <a:graphicFrameLocks/>
          </p:cNvGraphicFramePr>
          <p:nvPr/>
        </p:nvGraphicFramePr>
        <p:xfrm>
          <a:off x="685800" y="2350532"/>
          <a:ext cx="7696200" cy="4005818"/>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txBox="1">
            <a:spLocks/>
          </p:cNvSpPr>
          <p:nvPr/>
        </p:nvSpPr>
        <p:spPr bwMode="auto">
          <a:xfrm>
            <a:off x="266700" y="1477963"/>
            <a:ext cx="8877300" cy="873125"/>
          </a:xfrm>
          <a:prstGeom prst="rect">
            <a:avLst/>
          </a:prstGeom>
          <a:noFill/>
          <a:ln w="9525">
            <a:noFill/>
            <a:miter lim="800000"/>
            <a:headEnd/>
            <a:tailEnd/>
          </a:ln>
        </p:spPr>
        <p:txBody>
          <a:bodyPr/>
          <a:lstStyle/>
          <a:p>
            <a:pPr marL="342900" eaLnBrk="0" hangingPunct="0">
              <a:lnSpc>
                <a:spcPct val="90000"/>
              </a:lnSpc>
              <a:spcBef>
                <a:spcPts val="600"/>
              </a:spcBef>
              <a:buClr>
                <a:srgbClr val="7F7F7F"/>
              </a:buClr>
              <a:buFont typeface="Arial" pitchFamily="34" charset="0"/>
              <a:buNone/>
            </a:pPr>
            <a:r>
              <a:rPr lang="en-US" sz="2400" b="1">
                <a:solidFill>
                  <a:srgbClr val="595959"/>
                </a:solidFill>
                <a:latin typeface="Calibri" pitchFamily="34" charset="0"/>
              </a:rPr>
              <a:t>A fast growing mobile subscription rate coupled with a still high number of unbanked adults in developing countries.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fr-FR" sz="3200" smtClean="0">
                <a:ea typeface="Geneva" charset="0"/>
              </a:rPr>
              <a:t>VI. Key Opportunities</a:t>
            </a:r>
          </a:p>
        </p:txBody>
      </p:sp>
      <p:sp>
        <p:nvSpPr>
          <p:cNvPr id="30723" name="Content Placeholder 2"/>
          <p:cNvSpPr>
            <a:spLocks noGrp="1"/>
          </p:cNvSpPr>
          <p:nvPr>
            <p:ph idx="1"/>
          </p:nvPr>
        </p:nvSpPr>
        <p:spPr/>
        <p:txBody>
          <a:bodyPr/>
          <a:lstStyle/>
          <a:p>
            <a:r>
              <a:rPr lang="en-GB" sz="2400" b="1" smtClean="0">
                <a:ea typeface="Geneva" charset="0"/>
              </a:rPr>
              <a:t>Client innovation. </a:t>
            </a:r>
            <a:r>
              <a:rPr lang="en-GB" sz="2400" smtClean="0">
                <a:ea typeface="Geneva" charset="0"/>
              </a:rPr>
              <a:t>Clients are the greatest source of ideas for developing mobile products.</a:t>
            </a:r>
          </a:p>
          <a:p>
            <a:r>
              <a:rPr lang="en-GB" sz="2400" b="1" smtClean="0">
                <a:ea typeface="Geneva" charset="0"/>
              </a:rPr>
              <a:t>Innovations in technology of mobile devices. </a:t>
            </a:r>
            <a:r>
              <a:rPr lang="en-GB" sz="2400" smtClean="0">
                <a:ea typeface="Geneva" charset="0"/>
              </a:rPr>
              <a:t>Mobile device development and innovation is among the fastest in the IT industry. </a:t>
            </a:r>
            <a:endParaRPr lang="en-US" sz="2400" smtClean="0">
              <a:ea typeface="Geneva" charset="0"/>
            </a:endParaRPr>
          </a:p>
          <a:p>
            <a:endParaRPr lang="en-US" sz="2400" b="1" smtClean="0">
              <a:ea typeface="Geneva" charset="0"/>
            </a:endParaRPr>
          </a:p>
        </p:txBody>
      </p:sp>
      <p:pic>
        <p:nvPicPr>
          <p:cNvPr id="4" name="Picture 2"/>
          <p:cNvPicPr>
            <a:picLocks noChangeAspect="1" noChangeArrowheads="1"/>
          </p:cNvPicPr>
          <p:nvPr/>
        </p:nvPicPr>
        <p:blipFill>
          <a:blip r:embed="rId3"/>
          <a:srcRect r="12187" b="35966"/>
          <a:stretch>
            <a:fillRect/>
          </a:stretch>
        </p:blipFill>
        <p:spPr bwMode="auto">
          <a:xfrm>
            <a:off x="3581400" y="3668713"/>
            <a:ext cx="4038600" cy="2457450"/>
          </a:xfrm>
          <a:prstGeom prst="rect">
            <a:avLst/>
          </a:prstGeom>
          <a:noFill/>
          <a:ln w="38100" cap="sq">
            <a:solidFill>
              <a:srgbClr val="000000"/>
            </a:solidFill>
            <a:miter lim="800000"/>
            <a:headEnd/>
            <a:tailEnd/>
          </a:ln>
          <a:effectLst>
            <a:outerShdw dist="38100" dir="2700000" algn="tl" rotWithShape="0">
              <a:srgbClr val="808080">
                <a:alpha val="42999"/>
              </a:srgbClr>
            </a:outerShdw>
          </a:effectLst>
        </p:spPr>
      </p:pic>
      <p:sp>
        <p:nvSpPr>
          <p:cNvPr id="30725" name="Espace réservé du numéro de diapositive 5"/>
          <p:cNvSpPr>
            <a:spLocks noGrp="1"/>
          </p:cNvSpPr>
          <p:nvPr>
            <p:ph type="sldNum" sz="quarter" idx="12"/>
          </p:nvPr>
        </p:nvSpPr>
        <p:spPr bwMode="auto">
          <a:noFill/>
          <a:ln>
            <a:miter lim="800000"/>
            <a:headEnd/>
            <a:tailEnd/>
          </a:ln>
        </p:spPr>
        <p:txBody>
          <a:bodyPr/>
          <a:lstStyle/>
          <a:p>
            <a:fld id="{2983EFA0-AB0C-4DD6-8B18-E33DA4E3BA02}" type="slidenum">
              <a:rPr lang="en-US"/>
              <a:pPr/>
              <a:t>13</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fr-FR" sz="3200" smtClean="0">
                <a:ea typeface="Geneva" charset="0"/>
              </a:rPr>
              <a:t>VII. Summary</a:t>
            </a:r>
            <a:r>
              <a:rPr lang="fr-FR" sz="3200" b="1" smtClean="0">
                <a:ea typeface="Geneva" charset="0"/>
              </a:rPr>
              <a:t> </a:t>
            </a:r>
            <a:r>
              <a:rPr lang="fr-FR" sz="3200" smtClean="0">
                <a:ea typeface="Geneva" charset="0"/>
              </a:rPr>
              <a:t>of key findings</a:t>
            </a:r>
          </a:p>
        </p:txBody>
      </p:sp>
      <p:sp>
        <p:nvSpPr>
          <p:cNvPr id="5123" name="Content Placeholder 2"/>
          <p:cNvSpPr>
            <a:spLocks noGrp="1"/>
          </p:cNvSpPr>
          <p:nvPr>
            <p:ph idx="1"/>
          </p:nvPr>
        </p:nvSpPr>
        <p:spPr>
          <a:xfrm>
            <a:off x="457200" y="1752600"/>
            <a:ext cx="5410200" cy="4373563"/>
          </a:xfrm>
        </p:spPr>
        <p:txBody>
          <a:bodyPr/>
          <a:lstStyle/>
          <a:p>
            <a:pPr marL="457200" indent="-457200" algn="just">
              <a:buFont typeface="Calibri" pitchFamily="34" charset="0"/>
              <a:buAutoNum type="arabicPeriod"/>
            </a:pPr>
            <a:r>
              <a:rPr lang="en-GB" sz="2400" b="1" dirty="0" smtClean="0">
                <a:ea typeface="Geneva" charset="0"/>
              </a:rPr>
              <a:t>A market led by mobile network operators (</a:t>
            </a:r>
            <a:r>
              <a:rPr lang="en-GB" sz="2400" b="1" dirty="0" err="1" smtClean="0">
                <a:ea typeface="Geneva" charset="0"/>
              </a:rPr>
              <a:t>MNOs</a:t>
            </a:r>
            <a:r>
              <a:rPr lang="en-GB" sz="2400" b="1" dirty="0" smtClean="0">
                <a:ea typeface="Geneva" charset="0"/>
              </a:rPr>
              <a:t>). </a:t>
            </a:r>
          </a:p>
          <a:p>
            <a:pPr marL="457200" indent="-457200" algn="just">
              <a:buFont typeface="Arial" pitchFamily="34" charset="0"/>
              <a:buNone/>
            </a:pPr>
            <a:endParaRPr lang="en-GB" sz="2400" b="1" dirty="0" smtClean="0">
              <a:ea typeface="Geneva" charset="0"/>
            </a:endParaRPr>
          </a:p>
          <a:p>
            <a:pPr marL="457200" indent="0">
              <a:buFont typeface="Arial" pitchFamily="34" charset="0"/>
              <a:buNone/>
            </a:pPr>
            <a:r>
              <a:rPr lang="en-GB" sz="2400" b="1" dirty="0" smtClean="0">
                <a:ea typeface="Geneva" charset="0"/>
              </a:rPr>
              <a:t>68.75%</a:t>
            </a:r>
            <a:r>
              <a:rPr lang="en-GB" sz="2400" dirty="0" smtClean="0">
                <a:ea typeface="Geneva" charset="0"/>
              </a:rPr>
              <a:t> of the respondents of our online survey were operating in markets where </a:t>
            </a:r>
            <a:r>
              <a:rPr lang="en-GB" sz="2400" dirty="0" err="1" smtClean="0">
                <a:ea typeface="Geneva" charset="0"/>
              </a:rPr>
              <a:t>MNOs</a:t>
            </a:r>
            <a:r>
              <a:rPr lang="en-GB" sz="2400" dirty="0" smtClean="0">
                <a:ea typeface="Geneva" charset="0"/>
              </a:rPr>
              <a:t> had led the development of mobile payments. </a:t>
            </a:r>
          </a:p>
          <a:p>
            <a:pPr lvl="1">
              <a:buFont typeface="Arial" pitchFamily="34" charset="0"/>
              <a:buNone/>
            </a:pPr>
            <a:endParaRPr lang="en-US" dirty="0" smtClean="0">
              <a:ea typeface="Geneva" charset="0"/>
            </a:endParaRPr>
          </a:p>
        </p:txBody>
      </p:sp>
      <p:sp>
        <p:nvSpPr>
          <p:cNvPr id="31748" name="Espace réservé du numéro de diapositive 3"/>
          <p:cNvSpPr>
            <a:spLocks noGrp="1"/>
          </p:cNvSpPr>
          <p:nvPr>
            <p:ph type="sldNum" sz="quarter" idx="12"/>
          </p:nvPr>
        </p:nvSpPr>
        <p:spPr bwMode="auto">
          <a:noFill/>
          <a:ln>
            <a:miter lim="800000"/>
            <a:headEnd/>
            <a:tailEnd/>
          </a:ln>
        </p:spPr>
        <p:txBody>
          <a:bodyPr/>
          <a:lstStyle/>
          <a:p>
            <a:fld id="{86644156-E0D7-4897-BCD5-2B42733C2047}" type="slidenum">
              <a:rPr lang="en-US"/>
              <a:pPr/>
              <a:t>14</a:t>
            </a:fld>
            <a:endParaRPr lang="en-US"/>
          </a:p>
        </p:txBody>
      </p:sp>
      <p:pic>
        <p:nvPicPr>
          <p:cNvPr id="6" name="I 7" descr="http://lh3.ggpht.com/_dapoFWEyJU8/StIbrc2LtlI/AAAAAAAAK-U/is1g1ybAO9E/s720/DSC00512.JPG"/>
          <p:cNvPicPr/>
          <p:nvPr/>
        </p:nvPicPr>
        <p:blipFill>
          <a:blip r:embed="rId3"/>
          <a:srcRect l="12334" r="6123"/>
          <a:stretch>
            <a:fillRect/>
          </a:stretch>
        </p:blipFill>
        <p:spPr bwMode="auto">
          <a:xfrm>
            <a:off x="5981700" y="2100263"/>
            <a:ext cx="2817813" cy="4256087"/>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fr-FR" sz="3200" smtClean="0">
                <a:ea typeface="Geneva" charset="0"/>
              </a:rPr>
              <a:t>VII. Summary</a:t>
            </a:r>
            <a:r>
              <a:rPr lang="fr-FR" sz="3200" b="1" smtClean="0">
                <a:ea typeface="Geneva" charset="0"/>
              </a:rPr>
              <a:t> </a:t>
            </a:r>
            <a:r>
              <a:rPr lang="fr-FR" sz="3200" smtClean="0">
                <a:ea typeface="Geneva" charset="0"/>
              </a:rPr>
              <a:t>of key findings</a:t>
            </a:r>
          </a:p>
        </p:txBody>
      </p:sp>
      <p:sp>
        <p:nvSpPr>
          <p:cNvPr id="32771" name="Content Placeholder 2"/>
          <p:cNvSpPr>
            <a:spLocks noGrp="1"/>
          </p:cNvSpPr>
          <p:nvPr>
            <p:ph idx="1"/>
          </p:nvPr>
        </p:nvSpPr>
        <p:spPr/>
        <p:txBody>
          <a:bodyPr/>
          <a:lstStyle/>
          <a:p>
            <a:pPr marL="457200" indent="-457200" algn="just">
              <a:buFont typeface="Calibri" pitchFamily="34" charset="0"/>
              <a:buAutoNum type="arabicPeriod" startAt="2"/>
            </a:pPr>
            <a:r>
              <a:rPr lang="en-GB" sz="2400" b="1" smtClean="0">
                <a:ea typeface="Geneva" charset="0"/>
              </a:rPr>
              <a:t>A market dominated by money transfers.</a:t>
            </a:r>
            <a:r>
              <a:rPr lang="en-GB" sz="2400" smtClean="0">
                <a:ea typeface="Geneva" charset="0"/>
              </a:rPr>
              <a:t> The provision of loans and savings products remains shy compared to money transfers, with only a handful of MFIs having rolled out loans and credit services. </a:t>
            </a:r>
            <a:endParaRPr lang="en-US" sz="2400" smtClean="0">
              <a:ea typeface="Geneva" charset="0"/>
            </a:endParaRPr>
          </a:p>
          <a:p>
            <a:pPr lvl="1">
              <a:buFont typeface="Arial" pitchFamily="34" charset="0"/>
              <a:buNone/>
            </a:pPr>
            <a:endParaRPr lang="en-US" smtClean="0">
              <a:ea typeface="Geneva" charset="0"/>
            </a:endParaRPr>
          </a:p>
        </p:txBody>
      </p:sp>
      <p:sp>
        <p:nvSpPr>
          <p:cNvPr id="32772" name="Espace réservé du numéro de diapositive 3"/>
          <p:cNvSpPr>
            <a:spLocks noGrp="1"/>
          </p:cNvSpPr>
          <p:nvPr>
            <p:ph type="sldNum" sz="quarter" idx="12"/>
          </p:nvPr>
        </p:nvSpPr>
        <p:spPr bwMode="auto">
          <a:noFill/>
          <a:ln>
            <a:miter lim="800000"/>
            <a:headEnd/>
            <a:tailEnd/>
          </a:ln>
        </p:spPr>
        <p:txBody>
          <a:bodyPr/>
          <a:lstStyle/>
          <a:p>
            <a:fld id="{C33BEAFD-B8CA-4197-9D93-6FDD394D3DCC}" type="slidenum">
              <a:rPr lang="en-US"/>
              <a:pPr/>
              <a:t>15</a:t>
            </a:fld>
            <a:endParaRPr lang="en-US"/>
          </a:p>
        </p:txBody>
      </p:sp>
      <p:pic>
        <p:nvPicPr>
          <p:cNvPr id="6" name="Image 5"/>
          <p:cNvPicPr>
            <a:picLocks noChangeAspect="1"/>
          </p:cNvPicPr>
          <p:nvPr/>
        </p:nvPicPr>
        <p:blipFill>
          <a:blip r:embed="rId3"/>
          <a:stretch>
            <a:fillRect/>
          </a:stretch>
        </p:blipFill>
        <p:spPr>
          <a:xfrm>
            <a:off x="4457414" y="3429000"/>
            <a:ext cx="3543586" cy="23635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Image 7"/>
          <p:cNvPicPr>
            <a:picLocks noChangeAspect="1"/>
          </p:cNvPicPr>
          <p:nvPr/>
        </p:nvPicPr>
        <p:blipFill>
          <a:blip r:embed="rId4"/>
          <a:stretch>
            <a:fillRect/>
          </a:stretch>
        </p:blipFill>
        <p:spPr>
          <a:xfrm>
            <a:off x="685800" y="3765335"/>
            <a:ext cx="3069816" cy="20272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fr-FR" sz="3200" smtClean="0">
                <a:ea typeface="Geneva" charset="0"/>
              </a:rPr>
              <a:t>VII. Summary</a:t>
            </a:r>
            <a:r>
              <a:rPr lang="fr-FR" sz="3200" b="1" smtClean="0">
                <a:ea typeface="Geneva" charset="0"/>
              </a:rPr>
              <a:t> </a:t>
            </a:r>
            <a:r>
              <a:rPr lang="fr-FR" sz="3200" smtClean="0">
                <a:ea typeface="Geneva" charset="0"/>
              </a:rPr>
              <a:t>of key findings</a:t>
            </a:r>
          </a:p>
        </p:txBody>
      </p:sp>
      <p:sp>
        <p:nvSpPr>
          <p:cNvPr id="5123" name="Content Placeholder 2"/>
          <p:cNvSpPr>
            <a:spLocks noGrp="1"/>
          </p:cNvSpPr>
          <p:nvPr>
            <p:ph idx="1"/>
          </p:nvPr>
        </p:nvSpPr>
        <p:spPr/>
        <p:txBody>
          <a:bodyPr/>
          <a:lstStyle/>
          <a:p>
            <a:pPr marL="457200" indent="-457200" algn="just">
              <a:buFont typeface="Calibri" pitchFamily="34" charset="0"/>
              <a:buAutoNum type="arabicPeriod" startAt="5"/>
            </a:pPr>
            <a:endParaRPr lang="en-GB" sz="2400" b="1" dirty="0" smtClean="0">
              <a:ea typeface="Geneva" charset="0"/>
            </a:endParaRPr>
          </a:p>
          <a:p>
            <a:pPr marL="457200" indent="-457200" algn="just">
              <a:buFont typeface="+mj-lt"/>
              <a:buAutoNum type="arabicPeriod" startAt="3"/>
            </a:pPr>
            <a:r>
              <a:rPr lang="en-GB" sz="2400" b="1" dirty="0" smtClean="0">
                <a:ea typeface="Geneva" charset="0"/>
              </a:rPr>
              <a:t>A market that is urban and </a:t>
            </a:r>
            <a:r>
              <a:rPr lang="en-GB" sz="2400" b="1" dirty="0" err="1" smtClean="0">
                <a:ea typeface="Geneva" charset="0"/>
              </a:rPr>
              <a:t>peri</a:t>
            </a:r>
            <a:r>
              <a:rPr lang="en-GB" sz="2400" b="1" dirty="0" smtClean="0">
                <a:ea typeface="Geneva" charset="0"/>
              </a:rPr>
              <a:t>-urban. </a:t>
            </a:r>
            <a:r>
              <a:rPr lang="en-GB" sz="2400" dirty="0" smtClean="0">
                <a:ea typeface="Geneva" charset="0"/>
              </a:rPr>
              <a:t>MFS clients are primarily located in proximity to agent distribution points, most of which are located in cities or around cities. </a:t>
            </a:r>
            <a:endParaRPr lang="en-US" sz="2400" b="1" dirty="0" smtClean="0">
              <a:ea typeface="Geneva" charset="0"/>
            </a:endParaRPr>
          </a:p>
          <a:p>
            <a:pPr marL="914400" lvl="1" indent="-457200" algn="just">
              <a:buFont typeface="+mj-lt"/>
              <a:buAutoNum type="arabicPeriod" startAt="3"/>
            </a:pPr>
            <a:endParaRPr lang="en-US" dirty="0" smtClean="0">
              <a:ea typeface="Geneva" charset="0"/>
            </a:endParaRPr>
          </a:p>
          <a:p>
            <a:pPr marL="457200" indent="-457200" algn="just">
              <a:buFont typeface="Calibri" pitchFamily="34" charset="0"/>
              <a:buAutoNum type="arabicPeriod" startAt="3"/>
            </a:pPr>
            <a:r>
              <a:rPr lang="en-GB" sz="2400" b="1" dirty="0" smtClean="0">
                <a:ea typeface="Geneva" charset="0"/>
              </a:rPr>
              <a:t>IT/MIS integration is one of the greatest challenges faced by </a:t>
            </a:r>
            <a:r>
              <a:rPr lang="en-GB" sz="2400" b="1" dirty="0" err="1" smtClean="0">
                <a:ea typeface="Geneva" charset="0"/>
              </a:rPr>
              <a:t>MFIs</a:t>
            </a:r>
            <a:r>
              <a:rPr lang="en-GB" sz="2400" b="1" dirty="0" smtClean="0">
                <a:ea typeface="Geneva" charset="0"/>
              </a:rPr>
              <a:t> today. </a:t>
            </a:r>
            <a:r>
              <a:rPr lang="en-GB" sz="2400" dirty="0" smtClean="0">
                <a:ea typeface="Geneva" charset="0"/>
              </a:rPr>
              <a:t>In order to successfully implement mobile financial services, </a:t>
            </a:r>
            <a:r>
              <a:rPr lang="en-GB" sz="2400" dirty="0" err="1" smtClean="0">
                <a:ea typeface="Geneva" charset="0"/>
              </a:rPr>
              <a:t>MFIs</a:t>
            </a:r>
            <a:r>
              <a:rPr lang="en-GB" sz="2400" dirty="0" smtClean="0">
                <a:ea typeface="Geneva" charset="0"/>
              </a:rPr>
              <a:t> need to have stable core banking system which then needs to link into the transactional payment platform.  This is a challenge both in terms of funding and capacities. </a:t>
            </a:r>
            <a:endParaRPr lang="en-US" sz="2400" dirty="0" smtClean="0">
              <a:ea typeface="Geneva" charset="0"/>
            </a:endParaRPr>
          </a:p>
          <a:p>
            <a:pPr marL="457200" indent="-457200" algn="just"/>
            <a:endParaRPr lang="en-US" sz="2400" b="1" dirty="0" smtClean="0">
              <a:ea typeface="Geneva" charset="0"/>
            </a:endParaRPr>
          </a:p>
        </p:txBody>
      </p:sp>
      <p:sp>
        <p:nvSpPr>
          <p:cNvPr id="34820" name="Espace réservé du numéro de diapositive 3"/>
          <p:cNvSpPr>
            <a:spLocks noGrp="1"/>
          </p:cNvSpPr>
          <p:nvPr>
            <p:ph type="sldNum" sz="quarter" idx="12"/>
          </p:nvPr>
        </p:nvSpPr>
        <p:spPr bwMode="auto">
          <a:noFill/>
          <a:ln>
            <a:miter lim="800000"/>
            <a:headEnd/>
            <a:tailEnd/>
          </a:ln>
        </p:spPr>
        <p:txBody>
          <a:bodyPr/>
          <a:lstStyle/>
          <a:p>
            <a:fld id="{487E8AF5-A3A9-420A-AFBC-73CE3524FB2D}" type="slidenum">
              <a:rPr lang="en-US"/>
              <a:pPr/>
              <a:t>16</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fr-FR" sz="3200" smtClean="0">
                <a:ea typeface="Geneva" charset="0"/>
              </a:rPr>
              <a:t>VII. Summary</a:t>
            </a:r>
            <a:r>
              <a:rPr lang="fr-FR" sz="3200" b="1" smtClean="0">
                <a:ea typeface="Geneva" charset="0"/>
              </a:rPr>
              <a:t> </a:t>
            </a:r>
            <a:r>
              <a:rPr lang="fr-FR" sz="3200" smtClean="0">
                <a:ea typeface="Geneva" charset="0"/>
              </a:rPr>
              <a:t>of key findings</a:t>
            </a:r>
          </a:p>
        </p:txBody>
      </p:sp>
      <p:sp>
        <p:nvSpPr>
          <p:cNvPr id="5123" name="Content Placeholder 2"/>
          <p:cNvSpPr>
            <a:spLocks noGrp="1"/>
          </p:cNvSpPr>
          <p:nvPr>
            <p:ph idx="1"/>
          </p:nvPr>
        </p:nvSpPr>
        <p:spPr/>
        <p:txBody>
          <a:bodyPr/>
          <a:lstStyle/>
          <a:p>
            <a:pPr marL="457200" indent="-457200" algn="just">
              <a:buFont typeface="+mj-lt"/>
              <a:buAutoNum type="arabicPeriod" startAt="5"/>
            </a:pPr>
            <a:r>
              <a:rPr lang="en-GB" sz="2400" b="1" dirty="0" smtClean="0">
                <a:ea typeface="Geneva" charset="0"/>
              </a:rPr>
              <a:t>Insufficient investment in market research and pilots. </a:t>
            </a:r>
            <a:r>
              <a:rPr lang="en-GB" sz="2400" dirty="0" smtClean="0">
                <a:ea typeface="Geneva" charset="0"/>
              </a:rPr>
              <a:t>Few </a:t>
            </a:r>
            <a:r>
              <a:rPr lang="en-GB" sz="2400" dirty="0" err="1" smtClean="0">
                <a:ea typeface="Geneva" charset="0"/>
              </a:rPr>
              <a:t>MFIs</a:t>
            </a:r>
            <a:r>
              <a:rPr lang="en-GB" sz="2400" dirty="0" smtClean="0">
                <a:ea typeface="Geneva" charset="0"/>
              </a:rPr>
              <a:t> take the time to carry out cost-based analyses, market research or pilots prior to implementing MFS.  </a:t>
            </a:r>
          </a:p>
          <a:p>
            <a:pPr marL="457200" indent="-457200" algn="just">
              <a:buFont typeface="Calibri" pitchFamily="34" charset="0"/>
              <a:buAutoNum type="arabicPeriod" startAt="5"/>
            </a:pPr>
            <a:endParaRPr lang="en-US" sz="2400" dirty="0" smtClean="0">
              <a:ea typeface="Geneva" charset="0"/>
            </a:endParaRPr>
          </a:p>
          <a:p>
            <a:pPr marL="457200" indent="-457200" algn="just">
              <a:buFont typeface="Calibri" pitchFamily="34" charset="0"/>
              <a:buAutoNum type="arabicPeriod" startAt="5"/>
            </a:pPr>
            <a:r>
              <a:rPr lang="en-GB" sz="2400" b="1" dirty="0" smtClean="0">
                <a:ea typeface="Geneva" charset="0"/>
              </a:rPr>
              <a:t>Insufficient in-house training and communication</a:t>
            </a:r>
            <a:r>
              <a:rPr lang="en-GB" sz="2400" dirty="0" smtClean="0">
                <a:ea typeface="Geneva" charset="0"/>
              </a:rPr>
              <a:t>. The lack of sufficient training and communication strategies has led to adverse effects on the uptake of mobile services. </a:t>
            </a:r>
          </a:p>
          <a:p>
            <a:pPr marL="457200" indent="-457200" algn="just">
              <a:buFont typeface="Calibri" pitchFamily="34" charset="0"/>
              <a:buAutoNum type="arabicPeriod" startAt="5"/>
            </a:pPr>
            <a:endParaRPr lang="en-US" sz="2400" dirty="0" smtClean="0">
              <a:ea typeface="Geneva" charset="0"/>
            </a:endParaRPr>
          </a:p>
          <a:p>
            <a:pPr marL="457200" indent="-457200" algn="just">
              <a:buFont typeface="Calibri" pitchFamily="34" charset="0"/>
              <a:buAutoNum type="arabicPeriod" startAt="5"/>
            </a:pPr>
            <a:r>
              <a:rPr lang="en-GB" sz="2400" b="1" dirty="0" smtClean="0">
                <a:ea typeface="Geneva" charset="0"/>
              </a:rPr>
              <a:t>A “wait-and-see” approach by </a:t>
            </a:r>
            <a:r>
              <a:rPr lang="en-GB" sz="2400" b="1" dirty="0" err="1" smtClean="0">
                <a:ea typeface="Geneva" charset="0"/>
              </a:rPr>
              <a:t>MFIs</a:t>
            </a:r>
            <a:r>
              <a:rPr lang="en-GB" sz="2400" b="1" dirty="0" smtClean="0">
                <a:ea typeface="Geneva" charset="0"/>
              </a:rPr>
              <a:t>.  </a:t>
            </a:r>
            <a:r>
              <a:rPr lang="en-GB" sz="2400" dirty="0" err="1" smtClean="0">
                <a:ea typeface="Geneva" charset="0"/>
              </a:rPr>
              <a:t>MFIs</a:t>
            </a:r>
            <a:r>
              <a:rPr lang="en-GB" sz="2400" dirty="0" smtClean="0">
                <a:ea typeface="Geneva" charset="0"/>
              </a:rPr>
              <a:t> tend to observe market leaders in order to follow in their footsteps. </a:t>
            </a:r>
          </a:p>
          <a:p>
            <a:pPr marL="457200" indent="-457200" algn="just"/>
            <a:endParaRPr lang="en-US" sz="2400" b="1" dirty="0" smtClean="0">
              <a:ea typeface="Geneva" charset="0"/>
            </a:endParaRPr>
          </a:p>
        </p:txBody>
      </p:sp>
      <p:sp>
        <p:nvSpPr>
          <p:cNvPr id="36868" name="Espace réservé du numéro de diapositive 3"/>
          <p:cNvSpPr>
            <a:spLocks noGrp="1"/>
          </p:cNvSpPr>
          <p:nvPr>
            <p:ph type="sldNum" sz="quarter" idx="12"/>
          </p:nvPr>
        </p:nvSpPr>
        <p:spPr bwMode="auto">
          <a:noFill/>
          <a:ln>
            <a:miter lim="800000"/>
            <a:headEnd/>
            <a:tailEnd/>
          </a:ln>
        </p:spPr>
        <p:txBody>
          <a:bodyPr/>
          <a:lstStyle/>
          <a:p>
            <a:fld id="{69CDA1D1-C946-428D-992C-1720AA3CA4AC}" type="slidenum">
              <a:rPr lang="en-US"/>
              <a:pPr/>
              <a:t>17</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fr-FR" sz="3200" dirty="0" smtClean="0">
                <a:ea typeface="Geneva" charset="0"/>
              </a:rPr>
              <a:t>VIII. </a:t>
            </a:r>
            <a:r>
              <a:rPr lang="fr-FR" sz="3200" dirty="0" err="1" smtClean="0">
                <a:ea typeface="Geneva" charset="0"/>
              </a:rPr>
              <a:t>Guiding</a:t>
            </a:r>
            <a:r>
              <a:rPr lang="fr-FR" sz="3200" dirty="0" smtClean="0">
                <a:ea typeface="Geneva" charset="0"/>
              </a:rPr>
              <a:t> </a:t>
            </a:r>
            <a:r>
              <a:rPr lang="fr-FR" sz="3200" dirty="0" err="1" smtClean="0">
                <a:ea typeface="Geneva" charset="0"/>
              </a:rPr>
              <a:t>principles</a:t>
            </a:r>
            <a:endParaRPr lang="fr-FR" sz="3200" dirty="0" smtClean="0">
              <a:ea typeface="Geneva" charset="0"/>
            </a:endParaRPr>
          </a:p>
        </p:txBody>
      </p:sp>
      <p:sp>
        <p:nvSpPr>
          <p:cNvPr id="37891" name="Content Placeholder 2"/>
          <p:cNvSpPr>
            <a:spLocks noGrp="1"/>
          </p:cNvSpPr>
          <p:nvPr>
            <p:ph idx="1"/>
          </p:nvPr>
        </p:nvSpPr>
        <p:spPr>
          <a:xfrm>
            <a:off x="457200" y="1600200"/>
            <a:ext cx="8229600" cy="4892675"/>
          </a:xfrm>
        </p:spPr>
        <p:txBody>
          <a:bodyPr/>
          <a:lstStyle/>
          <a:p>
            <a:pPr marL="457200" indent="-457200">
              <a:spcAft>
                <a:spcPts val="1800"/>
              </a:spcAft>
              <a:buFont typeface="Arial" pitchFamily="34" charset="0"/>
              <a:buNone/>
            </a:pPr>
            <a:r>
              <a:rPr lang="en-GB" sz="2400" dirty="0" smtClean="0">
                <a:solidFill>
                  <a:srgbClr val="000000"/>
                </a:solidFill>
                <a:ea typeface="Geneva" charset="0"/>
              </a:rPr>
              <a:t>	</a:t>
            </a:r>
          </a:p>
          <a:p>
            <a:pPr marL="457200" indent="-457200">
              <a:spcAft>
                <a:spcPts val="1800"/>
              </a:spcAft>
              <a:buFont typeface="Arial" pitchFamily="34" charset="0"/>
              <a:buNone/>
            </a:pPr>
            <a:endParaRPr lang="en-GB" sz="2400" dirty="0" smtClean="0">
              <a:solidFill>
                <a:srgbClr val="000000"/>
              </a:solidFill>
              <a:ea typeface="Geneva" charset="0"/>
            </a:endParaRPr>
          </a:p>
          <a:p>
            <a:pPr marL="457200" indent="-457200">
              <a:spcAft>
                <a:spcPts val="1800"/>
              </a:spcAft>
              <a:buFont typeface="Arial" pitchFamily="34" charset="0"/>
              <a:buNone/>
            </a:pPr>
            <a:endParaRPr lang="en-GB" sz="2400" dirty="0" smtClean="0">
              <a:solidFill>
                <a:srgbClr val="000000"/>
              </a:solidFill>
              <a:ea typeface="Geneva" charset="0"/>
            </a:endParaRPr>
          </a:p>
          <a:p>
            <a:pPr marL="457200" indent="-457200">
              <a:spcAft>
                <a:spcPts val="1800"/>
              </a:spcAft>
              <a:buFont typeface="Arial" pitchFamily="34" charset="0"/>
              <a:buNone/>
            </a:pPr>
            <a:r>
              <a:rPr lang="en-GB" sz="2400" dirty="0" smtClean="0">
                <a:solidFill>
                  <a:srgbClr val="000000"/>
                </a:solidFill>
                <a:ea typeface="Geneva" charset="0"/>
              </a:rPr>
              <a:t>		</a:t>
            </a:r>
          </a:p>
          <a:p>
            <a:pPr marL="457200" indent="-457200">
              <a:spcAft>
                <a:spcPts val="1800"/>
              </a:spcAft>
              <a:buFont typeface="Arial" pitchFamily="34" charset="0"/>
              <a:buNone/>
            </a:pPr>
            <a:r>
              <a:rPr lang="en-GB" sz="2400" dirty="0" smtClean="0">
                <a:solidFill>
                  <a:srgbClr val="000000"/>
                </a:solidFill>
                <a:ea typeface="Geneva" charset="0"/>
              </a:rPr>
              <a:t>			</a:t>
            </a:r>
          </a:p>
          <a:p>
            <a:pPr marL="457200" indent="-457200">
              <a:spcAft>
                <a:spcPts val="1800"/>
              </a:spcAft>
              <a:buFont typeface="Arial" pitchFamily="34" charset="0"/>
              <a:buNone/>
            </a:pPr>
            <a:r>
              <a:rPr lang="en-GB" sz="2400" dirty="0" smtClean="0">
                <a:solidFill>
                  <a:srgbClr val="000000"/>
                </a:solidFill>
                <a:ea typeface="Geneva" charset="0"/>
              </a:rPr>
              <a:t>				</a:t>
            </a:r>
          </a:p>
          <a:p>
            <a:pPr marL="457200" indent="-457200">
              <a:spcAft>
                <a:spcPts val="1800"/>
              </a:spcAft>
              <a:buFont typeface="Arial" pitchFamily="34" charset="0"/>
              <a:buNone/>
            </a:pPr>
            <a:r>
              <a:rPr lang="en-GB" sz="2400" dirty="0" smtClean="0">
                <a:solidFill>
                  <a:srgbClr val="000000"/>
                </a:solidFill>
                <a:ea typeface="Geneva" charset="0"/>
              </a:rPr>
              <a:t>						</a:t>
            </a:r>
          </a:p>
          <a:p>
            <a:pPr marL="457200" indent="-457200">
              <a:spcAft>
                <a:spcPts val="1800"/>
              </a:spcAft>
              <a:buFont typeface="Arial" pitchFamily="34" charset="0"/>
              <a:buNone/>
            </a:pPr>
            <a:r>
              <a:rPr lang="en-GB" sz="2400" dirty="0" smtClean="0">
                <a:solidFill>
                  <a:srgbClr val="000000"/>
                </a:solidFill>
                <a:ea typeface="Geneva" charset="0"/>
              </a:rPr>
              <a:t>						</a:t>
            </a:r>
          </a:p>
          <a:p>
            <a:pPr marL="457200" indent="-457200">
              <a:spcAft>
                <a:spcPts val="1800"/>
              </a:spcAft>
              <a:buFont typeface="Arial" pitchFamily="34" charset="0"/>
              <a:buNone/>
            </a:pPr>
            <a:r>
              <a:rPr lang="fr-FR" sz="2400" dirty="0" smtClean="0">
                <a:solidFill>
                  <a:srgbClr val="000000"/>
                </a:solidFill>
                <a:ea typeface="Geneva" charset="0"/>
              </a:rPr>
              <a:t>							</a:t>
            </a:r>
            <a:endParaRPr lang="en-GB" sz="2400" dirty="0" smtClean="0">
              <a:solidFill>
                <a:srgbClr val="000000"/>
              </a:solidFill>
              <a:ea typeface="Geneva" charset="0"/>
            </a:endParaRPr>
          </a:p>
          <a:p>
            <a:pPr marL="457200" indent="-457200">
              <a:spcAft>
                <a:spcPts val="1800"/>
              </a:spcAft>
              <a:buFont typeface="Calibri" pitchFamily="34" charset="0"/>
              <a:buAutoNum type="arabicPeriod"/>
            </a:pPr>
            <a:endParaRPr lang="en-GB" sz="2400" dirty="0" smtClean="0">
              <a:solidFill>
                <a:srgbClr val="000000"/>
              </a:solidFill>
              <a:ea typeface="Geneva" charset="0"/>
            </a:endParaRPr>
          </a:p>
          <a:p>
            <a:pPr marL="457200" indent="-457200">
              <a:spcAft>
                <a:spcPts val="1800"/>
              </a:spcAft>
            </a:pPr>
            <a:endParaRPr lang="en-GB" sz="2400" dirty="0" smtClean="0">
              <a:solidFill>
                <a:srgbClr val="000000"/>
              </a:solidFill>
              <a:ea typeface="Geneva" charset="0"/>
            </a:endParaRPr>
          </a:p>
          <a:p>
            <a:pPr marL="457200" indent="-457200">
              <a:spcAft>
                <a:spcPts val="1800"/>
              </a:spcAft>
            </a:pPr>
            <a:endParaRPr lang="en-GB" sz="2400" dirty="0" smtClean="0">
              <a:solidFill>
                <a:srgbClr val="000000"/>
              </a:solidFill>
              <a:ea typeface="Geneva" charset="0"/>
            </a:endParaRPr>
          </a:p>
          <a:p>
            <a:pPr marL="457200" indent="-457200">
              <a:spcAft>
                <a:spcPts val="1800"/>
              </a:spcAft>
            </a:pPr>
            <a:endParaRPr lang="en-GB" sz="2400" dirty="0" smtClean="0">
              <a:solidFill>
                <a:srgbClr val="000000"/>
              </a:solidFill>
              <a:ea typeface="Geneva" charset="0"/>
            </a:endParaRPr>
          </a:p>
          <a:p>
            <a:pPr marL="457200" indent="-457200">
              <a:spcAft>
                <a:spcPts val="1800"/>
              </a:spcAft>
            </a:pPr>
            <a:r>
              <a:rPr lang="en-GB" sz="2400" dirty="0" smtClean="0">
                <a:solidFill>
                  <a:srgbClr val="000000"/>
                </a:solidFill>
                <a:ea typeface="Geneva" charset="0"/>
              </a:rPr>
              <a:t>Have all 10 on the same screen and give talking points. No two market environments are exactly the same</a:t>
            </a:r>
          </a:p>
          <a:p>
            <a:pPr marL="457200" indent="-457200">
              <a:spcAft>
                <a:spcPts val="1800"/>
              </a:spcAft>
            </a:pPr>
            <a:r>
              <a:rPr lang="en-GB" sz="2400" dirty="0" smtClean="0">
                <a:solidFill>
                  <a:srgbClr val="000000"/>
                </a:solidFill>
                <a:ea typeface="Geneva" charset="0"/>
              </a:rPr>
              <a:t>Business models are not always easily transferable</a:t>
            </a:r>
          </a:p>
          <a:p>
            <a:pPr marL="457200" indent="-457200">
              <a:spcAft>
                <a:spcPts val="1800"/>
              </a:spcAft>
            </a:pPr>
            <a:r>
              <a:rPr lang="en-GB" sz="2400" dirty="0" smtClean="0">
                <a:solidFill>
                  <a:srgbClr val="000000"/>
                </a:solidFill>
                <a:ea typeface="Geneva" charset="0"/>
              </a:rPr>
              <a:t>What works in a particular country at a particular point in time is not necessarily replicable in another</a:t>
            </a:r>
          </a:p>
          <a:p>
            <a:pPr marL="457200" indent="-457200">
              <a:spcAft>
                <a:spcPts val="1800"/>
              </a:spcAft>
            </a:pPr>
            <a:endParaRPr lang="en-GB" sz="2400" dirty="0" smtClean="0">
              <a:solidFill>
                <a:srgbClr val="000000"/>
              </a:solidFill>
              <a:ea typeface="Geneva" charset="0"/>
            </a:endParaRPr>
          </a:p>
          <a:p>
            <a:pPr marL="457200" indent="-457200">
              <a:spcAft>
                <a:spcPts val="1800"/>
              </a:spcAft>
            </a:pPr>
            <a:endParaRPr lang="en-GB" sz="2400" dirty="0" smtClean="0">
              <a:solidFill>
                <a:srgbClr val="000000"/>
              </a:solidFill>
              <a:ea typeface="Geneva" charset="0"/>
            </a:endParaRPr>
          </a:p>
          <a:p>
            <a:pPr marL="457200" indent="-457200">
              <a:spcAft>
                <a:spcPts val="1800"/>
              </a:spcAft>
              <a:buFont typeface="Arial" pitchFamily="34" charset="0"/>
              <a:buNone/>
            </a:pPr>
            <a:endParaRPr lang="en-US" sz="2400" dirty="0" smtClean="0">
              <a:solidFill>
                <a:srgbClr val="000000"/>
              </a:solidFill>
              <a:ea typeface="Geneva" charset="0"/>
            </a:endParaRPr>
          </a:p>
        </p:txBody>
      </p:sp>
      <p:sp>
        <p:nvSpPr>
          <p:cNvPr id="38916" name="Espace réservé du numéro de diapositive 3"/>
          <p:cNvSpPr>
            <a:spLocks noGrp="1"/>
          </p:cNvSpPr>
          <p:nvPr>
            <p:ph type="sldNum" sz="quarter" idx="12"/>
          </p:nvPr>
        </p:nvSpPr>
        <p:spPr bwMode="auto">
          <a:noFill/>
          <a:ln>
            <a:miter lim="800000"/>
            <a:headEnd/>
            <a:tailEnd/>
          </a:ln>
        </p:spPr>
        <p:txBody>
          <a:bodyPr/>
          <a:lstStyle/>
          <a:p>
            <a:fld id="{77EEB6C0-88E0-4D1B-AD55-3EBAA7351675}" type="slidenum">
              <a:rPr lang="en-US"/>
              <a:pPr/>
              <a:t>18</a:t>
            </a:fld>
            <a:endParaRPr lang="en-US"/>
          </a:p>
        </p:txBody>
      </p:sp>
      <p:sp>
        <p:nvSpPr>
          <p:cNvPr id="8" name="Rectangle à coins arrondis 7"/>
          <p:cNvSpPr>
            <a:spLocks noChangeArrowheads="1"/>
          </p:cNvSpPr>
          <p:nvPr/>
        </p:nvSpPr>
        <p:spPr bwMode="auto">
          <a:xfrm>
            <a:off x="1257300" y="1905000"/>
            <a:ext cx="6629400" cy="685800"/>
          </a:xfrm>
          <a:prstGeom prst="roundRect">
            <a:avLst>
              <a:gd name="adj" fmla="val 16667"/>
            </a:avLst>
          </a:prstGeom>
          <a:solidFill>
            <a:srgbClr val="9BBB59"/>
          </a:solidFill>
          <a:ln w="38100">
            <a:solidFill>
              <a:schemeClr val="tx2"/>
            </a:solidFill>
            <a:round/>
            <a:headEnd/>
            <a:tailEnd/>
          </a:ln>
          <a:effectLst>
            <a:outerShdw dist="20000" dir="5400000" rotWithShape="0">
              <a:srgbClr val="808080">
                <a:alpha val="37999"/>
              </a:srgbClr>
            </a:outerShdw>
          </a:effectLst>
        </p:spPr>
        <p:txBody>
          <a:bodyPr anchor="ctr"/>
          <a:lstStyle/>
          <a:p>
            <a:pPr algn="ctr">
              <a:defRPr/>
            </a:pPr>
            <a:r>
              <a:rPr lang="en-GB" sz="2400">
                <a:solidFill>
                  <a:schemeClr val="lt1"/>
                </a:solidFill>
                <a:latin typeface="+mn-lt"/>
                <a:ea typeface="+mn-ea"/>
                <a:cs typeface="+mn-cs"/>
              </a:rPr>
              <a:t>Do not copy &amp; paste</a:t>
            </a:r>
          </a:p>
        </p:txBody>
      </p:sp>
      <p:sp>
        <p:nvSpPr>
          <p:cNvPr id="9" name="Rectangle à coins arrondis 8"/>
          <p:cNvSpPr>
            <a:spLocks noChangeArrowheads="1"/>
          </p:cNvSpPr>
          <p:nvPr/>
        </p:nvSpPr>
        <p:spPr bwMode="auto">
          <a:xfrm>
            <a:off x="1257300" y="3048000"/>
            <a:ext cx="6629400" cy="685800"/>
          </a:xfrm>
          <a:prstGeom prst="roundRect">
            <a:avLst>
              <a:gd name="adj" fmla="val 16667"/>
            </a:avLst>
          </a:prstGeom>
          <a:solidFill>
            <a:srgbClr val="9BBB59"/>
          </a:solidFill>
          <a:ln w="38100">
            <a:solidFill>
              <a:schemeClr val="tx2"/>
            </a:solidFill>
            <a:round/>
            <a:headEnd/>
            <a:tailEnd/>
          </a:ln>
          <a:effectLst>
            <a:outerShdw dist="20000" dir="5400000" rotWithShape="0">
              <a:srgbClr val="808080">
                <a:alpha val="37999"/>
              </a:srgbClr>
            </a:outerShdw>
          </a:effectLst>
        </p:spPr>
        <p:txBody>
          <a:bodyPr anchor="ctr"/>
          <a:lstStyle/>
          <a:p>
            <a:pPr algn="ctr">
              <a:defRPr/>
            </a:pPr>
            <a:r>
              <a:rPr lang="en-GB" sz="2400" dirty="0">
                <a:solidFill>
                  <a:schemeClr val="lt1"/>
                </a:solidFill>
                <a:latin typeface="+mn-lt"/>
                <a:ea typeface="+mn-ea"/>
                <a:cs typeface="+mn-cs"/>
              </a:rPr>
              <a:t>Understand your market environment</a:t>
            </a:r>
          </a:p>
        </p:txBody>
      </p:sp>
      <p:sp>
        <p:nvSpPr>
          <p:cNvPr id="10" name="Rectangle à coins arrondis 9"/>
          <p:cNvSpPr>
            <a:spLocks noChangeArrowheads="1"/>
          </p:cNvSpPr>
          <p:nvPr/>
        </p:nvSpPr>
        <p:spPr bwMode="auto">
          <a:xfrm>
            <a:off x="1257300" y="4191000"/>
            <a:ext cx="6629400" cy="685800"/>
          </a:xfrm>
          <a:prstGeom prst="roundRect">
            <a:avLst>
              <a:gd name="adj" fmla="val 16667"/>
            </a:avLst>
          </a:prstGeom>
          <a:solidFill>
            <a:srgbClr val="9BBB59"/>
          </a:solidFill>
          <a:ln w="38100">
            <a:solidFill>
              <a:schemeClr val="tx2"/>
            </a:solidFill>
            <a:round/>
            <a:headEnd/>
            <a:tailEnd/>
          </a:ln>
          <a:effectLst>
            <a:outerShdw dist="20000" dir="5400000" rotWithShape="0">
              <a:srgbClr val="808080">
                <a:alpha val="37999"/>
              </a:srgbClr>
            </a:outerShdw>
          </a:effectLst>
        </p:spPr>
        <p:txBody>
          <a:bodyPr anchor="ctr"/>
          <a:lstStyle/>
          <a:p>
            <a:pPr algn="ctr">
              <a:defRPr/>
            </a:pPr>
            <a:r>
              <a:rPr lang="en-GB" sz="2400" dirty="0">
                <a:solidFill>
                  <a:schemeClr val="lt1"/>
                </a:solidFill>
                <a:latin typeface="+mn-lt"/>
                <a:ea typeface="+mn-ea"/>
                <a:cs typeface="+mn-cs"/>
              </a:rPr>
              <a:t>Communicate, communicate, communicate</a:t>
            </a:r>
          </a:p>
        </p:txBody>
      </p:sp>
      <p:sp>
        <p:nvSpPr>
          <p:cNvPr id="15" name="Rectangle à coins arrondis 14"/>
          <p:cNvSpPr>
            <a:spLocks noChangeArrowheads="1"/>
          </p:cNvSpPr>
          <p:nvPr/>
        </p:nvSpPr>
        <p:spPr bwMode="auto">
          <a:xfrm>
            <a:off x="1257300" y="5334000"/>
            <a:ext cx="6629400" cy="685800"/>
          </a:xfrm>
          <a:prstGeom prst="roundRect">
            <a:avLst>
              <a:gd name="adj" fmla="val 16667"/>
            </a:avLst>
          </a:prstGeom>
          <a:solidFill>
            <a:srgbClr val="9BBB59"/>
          </a:solidFill>
          <a:ln w="38100">
            <a:solidFill>
              <a:schemeClr val="tx2"/>
            </a:solidFill>
            <a:round/>
            <a:headEnd/>
            <a:tailEnd/>
          </a:ln>
          <a:effectLst>
            <a:outerShdw dist="20000" dir="5400000" rotWithShape="0">
              <a:srgbClr val="808080">
                <a:alpha val="37999"/>
              </a:srgbClr>
            </a:outerShdw>
          </a:effectLst>
        </p:spPr>
        <p:txBody>
          <a:bodyPr anchor="ctr"/>
          <a:lstStyle/>
          <a:p>
            <a:pPr algn="ctr">
              <a:defRPr/>
            </a:pPr>
            <a:r>
              <a:rPr lang="en-GB" sz="2400" dirty="0">
                <a:solidFill>
                  <a:schemeClr val="lt1"/>
                </a:solidFill>
                <a:latin typeface="+mn-lt"/>
                <a:ea typeface="+mn-ea"/>
                <a:cs typeface="+mn-cs"/>
              </a:rPr>
              <a:t>Choose your implementing partner wisely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sz="3200" smtClean="0">
                <a:ea typeface="Geneva" charset="0"/>
              </a:rPr>
              <a:t>Table of Contents</a:t>
            </a:r>
          </a:p>
        </p:txBody>
      </p:sp>
      <p:sp>
        <p:nvSpPr>
          <p:cNvPr id="16387" name="Content Placeholder 2"/>
          <p:cNvSpPr>
            <a:spLocks noGrp="1"/>
          </p:cNvSpPr>
          <p:nvPr>
            <p:ph idx="1"/>
          </p:nvPr>
        </p:nvSpPr>
        <p:spPr/>
        <p:txBody>
          <a:bodyPr/>
          <a:lstStyle/>
          <a:p>
            <a:pPr marL="841375" lvl="1" indent="-571500">
              <a:buClrTx/>
              <a:buFont typeface="Calibri" pitchFamily="34" charset="0"/>
              <a:buAutoNum type="romanUcPeriod"/>
              <a:tabLst>
                <a:tab pos="269875" algn="l"/>
              </a:tabLst>
            </a:pPr>
            <a:r>
              <a:rPr lang="en-GB" sz="3200" dirty="0" smtClean="0">
                <a:ea typeface="Geneva" charset="0"/>
              </a:rPr>
              <a:t>Background</a:t>
            </a:r>
          </a:p>
          <a:p>
            <a:pPr marL="841375" lvl="1" indent="-571500">
              <a:buClrTx/>
              <a:buFont typeface="Calibri" pitchFamily="34" charset="0"/>
              <a:buAutoNum type="romanUcPeriod"/>
              <a:tabLst>
                <a:tab pos="269875" algn="l"/>
              </a:tabLst>
            </a:pPr>
            <a:r>
              <a:rPr lang="en-GB" sz="3200" dirty="0" smtClean="0">
                <a:ea typeface="Geneva" charset="0"/>
              </a:rPr>
              <a:t>Objectives of the Study</a:t>
            </a:r>
          </a:p>
          <a:p>
            <a:pPr marL="841375" lvl="1" indent="-571500">
              <a:buClrTx/>
              <a:buFont typeface="Calibri" pitchFamily="34" charset="0"/>
              <a:buAutoNum type="romanUcPeriod"/>
              <a:tabLst>
                <a:tab pos="269875" algn="l"/>
              </a:tabLst>
            </a:pPr>
            <a:r>
              <a:rPr lang="en-GB" sz="3200" dirty="0" smtClean="0">
                <a:ea typeface="Geneva" charset="0"/>
              </a:rPr>
              <a:t>Scope &amp; Methodology</a:t>
            </a:r>
          </a:p>
          <a:p>
            <a:pPr marL="841375" lvl="1" indent="-571500">
              <a:buClrTx/>
              <a:buFont typeface="Calibri" pitchFamily="34" charset="0"/>
              <a:buAutoNum type="romanUcPeriod"/>
              <a:tabLst>
                <a:tab pos="269875" algn="l"/>
              </a:tabLst>
            </a:pPr>
            <a:r>
              <a:rPr lang="en-GB" sz="3200" dirty="0" smtClean="0">
                <a:ea typeface="Geneva" charset="0"/>
              </a:rPr>
              <a:t>Definitions</a:t>
            </a:r>
          </a:p>
          <a:p>
            <a:pPr marL="841375" lvl="1" indent="-571500">
              <a:buClrTx/>
              <a:buFont typeface="Calibri" pitchFamily="34" charset="0"/>
              <a:buAutoNum type="romanUcPeriod"/>
              <a:tabLst>
                <a:tab pos="269875" algn="l"/>
              </a:tabLst>
            </a:pPr>
            <a:r>
              <a:rPr lang="en-GB" sz="3200" dirty="0" smtClean="0">
                <a:ea typeface="Geneva" charset="0"/>
              </a:rPr>
              <a:t>Key Challenges</a:t>
            </a:r>
          </a:p>
          <a:p>
            <a:pPr marL="841375" lvl="1" indent="-571500">
              <a:buClrTx/>
              <a:buFont typeface="Calibri" pitchFamily="34" charset="0"/>
              <a:buAutoNum type="romanUcPeriod"/>
              <a:tabLst>
                <a:tab pos="269875" algn="l"/>
              </a:tabLst>
            </a:pPr>
            <a:r>
              <a:rPr lang="en-GB" sz="3200" dirty="0" smtClean="0">
                <a:ea typeface="Geneva" charset="0"/>
              </a:rPr>
              <a:t>Key Opportunities</a:t>
            </a:r>
          </a:p>
          <a:p>
            <a:pPr marL="841375" lvl="1" indent="-571500">
              <a:buClrTx/>
              <a:buFont typeface="Calibri" pitchFamily="34" charset="0"/>
              <a:buAutoNum type="romanUcPeriod"/>
              <a:tabLst>
                <a:tab pos="269875" algn="l"/>
              </a:tabLst>
            </a:pPr>
            <a:r>
              <a:rPr lang="en-GB" sz="3200" dirty="0" smtClean="0">
                <a:ea typeface="Geneva" charset="0"/>
              </a:rPr>
              <a:t>Summary of Key Findings</a:t>
            </a:r>
          </a:p>
          <a:p>
            <a:pPr marL="841375" lvl="1" indent="-571500">
              <a:buClrTx/>
              <a:buFont typeface="Calibri" pitchFamily="34" charset="0"/>
              <a:buAutoNum type="romanUcPeriod"/>
              <a:tabLst>
                <a:tab pos="269875" algn="l"/>
              </a:tabLst>
            </a:pPr>
            <a:r>
              <a:rPr lang="en-GB" sz="3200" dirty="0" smtClean="0">
                <a:ea typeface="Geneva" charset="0"/>
              </a:rPr>
              <a:t>Guidelines for </a:t>
            </a:r>
            <a:r>
              <a:rPr lang="en-GB" sz="3200" dirty="0" err="1" smtClean="0">
                <a:ea typeface="Geneva" charset="0"/>
              </a:rPr>
              <a:t>MFIs</a:t>
            </a:r>
            <a:endParaRPr lang="en-GB" sz="3200" dirty="0" smtClean="0">
              <a:ea typeface="Geneva" charset="0"/>
            </a:endParaRPr>
          </a:p>
          <a:p>
            <a:pPr marL="841375" lvl="1" indent="-571500">
              <a:buFont typeface="Arial" pitchFamily="34" charset="0"/>
              <a:buAutoNum type="romanUcPeriod"/>
              <a:tabLst>
                <a:tab pos="269875" algn="l"/>
              </a:tabLst>
            </a:pPr>
            <a:endParaRPr lang="en-GB" sz="2000" dirty="0" smtClean="0">
              <a:ea typeface="Geneva" charset="0"/>
            </a:endParaRPr>
          </a:p>
        </p:txBody>
      </p:sp>
      <p:sp>
        <p:nvSpPr>
          <p:cNvPr id="16388" name="Espace réservé du numéro de diapositive 3"/>
          <p:cNvSpPr>
            <a:spLocks noGrp="1"/>
          </p:cNvSpPr>
          <p:nvPr>
            <p:ph type="sldNum" sz="quarter" idx="12"/>
          </p:nvPr>
        </p:nvSpPr>
        <p:spPr bwMode="auto">
          <a:noFill/>
          <a:ln>
            <a:miter lim="800000"/>
            <a:headEnd/>
            <a:tailEnd/>
          </a:ln>
        </p:spPr>
        <p:txBody>
          <a:bodyPr/>
          <a:lstStyle/>
          <a:p>
            <a:fld id="{7AD959EB-6322-4920-B823-18C2C4BB1EF5}" type="slidenum">
              <a:rPr lang="en-US"/>
              <a:pPr/>
              <a:t>1</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fr-FR" sz="3200" smtClean="0">
                <a:ea typeface="Geneva" charset="0"/>
              </a:rPr>
              <a:t>VIII. Guideling principles</a:t>
            </a:r>
          </a:p>
        </p:txBody>
      </p:sp>
      <p:sp>
        <p:nvSpPr>
          <p:cNvPr id="37891" name="Content Placeholder 2"/>
          <p:cNvSpPr>
            <a:spLocks noGrp="1"/>
          </p:cNvSpPr>
          <p:nvPr>
            <p:ph idx="1"/>
          </p:nvPr>
        </p:nvSpPr>
        <p:spPr>
          <a:xfrm>
            <a:off x="457200" y="1600200"/>
            <a:ext cx="8229600" cy="4892675"/>
          </a:xfrm>
        </p:spPr>
        <p:txBody>
          <a:bodyPr/>
          <a:lstStyle/>
          <a:p>
            <a:pPr marL="457200" indent="-457200">
              <a:spcAft>
                <a:spcPts val="1800"/>
              </a:spcAft>
              <a:buFont typeface="Arial" pitchFamily="34" charset="0"/>
              <a:buNone/>
            </a:pPr>
            <a:r>
              <a:rPr lang="en-GB" sz="2400" smtClean="0">
                <a:solidFill>
                  <a:srgbClr val="000000"/>
                </a:solidFill>
                <a:ea typeface="Geneva" charset="0"/>
              </a:rPr>
              <a:t>	</a:t>
            </a:r>
          </a:p>
          <a:p>
            <a:pPr marL="457200" indent="-457200">
              <a:spcAft>
                <a:spcPts val="1800"/>
              </a:spcAft>
              <a:buFont typeface="Arial" pitchFamily="34" charset="0"/>
              <a:buNone/>
            </a:pPr>
            <a:endParaRPr lang="en-GB" sz="2400" smtClean="0">
              <a:solidFill>
                <a:srgbClr val="000000"/>
              </a:solidFill>
              <a:ea typeface="Geneva" charset="0"/>
            </a:endParaRPr>
          </a:p>
          <a:p>
            <a:pPr marL="457200" indent="-457200">
              <a:spcAft>
                <a:spcPts val="1800"/>
              </a:spcAft>
              <a:buFont typeface="Arial" pitchFamily="34" charset="0"/>
              <a:buNone/>
            </a:pPr>
            <a:endParaRPr lang="en-GB" sz="2400" smtClean="0">
              <a:solidFill>
                <a:srgbClr val="000000"/>
              </a:solidFill>
              <a:ea typeface="Geneva" charset="0"/>
            </a:endParaRPr>
          </a:p>
          <a:p>
            <a:pPr marL="457200" indent="-457200">
              <a:spcAft>
                <a:spcPts val="1800"/>
              </a:spcAft>
              <a:buFont typeface="Arial" pitchFamily="34" charset="0"/>
              <a:buNone/>
            </a:pPr>
            <a:r>
              <a:rPr lang="en-GB" sz="2400" smtClean="0">
                <a:solidFill>
                  <a:srgbClr val="000000"/>
                </a:solidFill>
                <a:ea typeface="Geneva" charset="0"/>
              </a:rPr>
              <a:t>		</a:t>
            </a:r>
          </a:p>
          <a:p>
            <a:pPr marL="457200" indent="-457200">
              <a:spcAft>
                <a:spcPts val="1800"/>
              </a:spcAft>
              <a:buFont typeface="Arial" pitchFamily="34" charset="0"/>
              <a:buNone/>
            </a:pPr>
            <a:r>
              <a:rPr lang="en-GB" sz="2400" smtClean="0">
                <a:solidFill>
                  <a:srgbClr val="000000"/>
                </a:solidFill>
                <a:ea typeface="Geneva" charset="0"/>
              </a:rPr>
              <a:t>			</a:t>
            </a:r>
          </a:p>
          <a:p>
            <a:pPr marL="457200" indent="-457200">
              <a:spcAft>
                <a:spcPts val="1800"/>
              </a:spcAft>
              <a:buFont typeface="Arial" pitchFamily="34" charset="0"/>
              <a:buNone/>
            </a:pPr>
            <a:r>
              <a:rPr lang="en-GB" sz="2400" smtClean="0">
                <a:solidFill>
                  <a:srgbClr val="000000"/>
                </a:solidFill>
                <a:ea typeface="Geneva" charset="0"/>
              </a:rPr>
              <a:t>				</a:t>
            </a:r>
          </a:p>
          <a:p>
            <a:pPr marL="457200" indent="-457200">
              <a:spcAft>
                <a:spcPts val="1800"/>
              </a:spcAft>
              <a:buFont typeface="Arial" pitchFamily="34" charset="0"/>
              <a:buNone/>
            </a:pPr>
            <a:r>
              <a:rPr lang="en-GB" sz="2400" smtClean="0">
                <a:solidFill>
                  <a:srgbClr val="000000"/>
                </a:solidFill>
                <a:ea typeface="Geneva" charset="0"/>
              </a:rPr>
              <a:t>						</a:t>
            </a:r>
          </a:p>
          <a:p>
            <a:pPr marL="457200" indent="-457200">
              <a:spcAft>
                <a:spcPts val="1800"/>
              </a:spcAft>
              <a:buFont typeface="Arial" pitchFamily="34" charset="0"/>
              <a:buNone/>
            </a:pPr>
            <a:r>
              <a:rPr lang="en-GB" sz="2400" smtClean="0">
                <a:solidFill>
                  <a:srgbClr val="000000"/>
                </a:solidFill>
                <a:ea typeface="Geneva" charset="0"/>
              </a:rPr>
              <a:t>						</a:t>
            </a:r>
          </a:p>
          <a:p>
            <a:pPr marL="457200" indent="-457200">
              <a:spcAft>
                <a:spcPts val="1800"/>
              </a:spcAft>
              <a:buFont typeface="Arial" pitchFamily="34" charset="0"/>
              <a:buNone/>
            </a:pPr>
            <a:r>
              <a:rPr lang="fr-FR" sz="2400" smtClean="0">
                <a:solidFill>
                  <a:srgbClr val="000000"/>
                </a:solidFill>
                <a:ea typeface="Geneva" charset="0"/>
              </a:rPr>
              <a:t>							</a:t>
            </a:r>
            <a:endParaRPr lang="en-GB" sz="2400" smtClean="0">
              <a:solidFill>
                <a:srgbClr val="000000"/>
              </a:solidFill>
              <a:ea typeface="Geneva" charset="0"/>
            </a:endParaRPr>
          </a:p>
          <a:p>
            <a:pPr marL="457200" indent="-457200">
              <a:spcAft>
                <a:spcPts val="1800"/>
              </a:spcAft>
              <a:buFont typeface="Calibri" pitchFamily="34" charset="0"/>
              <a:buAutoNum type="arabicPeriod"/>
            </a:pPr>
            <a:endParaRPr lang="en-GB" sz="2400" smtClean="0">
              <a:solidFill>
                <a:srgbClr val="000000"/>
              </a:solidFill>
              <a:ea typeface="Geneva" charset="0"/>
            </a:endParaRPr>
          </a:p>
          <a:p>
            <a:pPr marL="457200" indent="-457200">
              <a:spcAft>
                <a:spcPts val="1800"/>
              </a:spcAft>
            </a:pPr>
            <a:endParaRPr lang="en-GB" sz="2400" smtClean="0">
              <a:solidFill>
                <a:srgbClr val="000000"/>
              </a:solidFill>
              <a:ea typeface="Geneva" charset="0"/>
            </a:endParaRPr>
          </a:p>
          <a:p>
            <a:pPr marL="457200" indent="-457200">
              <a:spcAft>
                <a:spcPts val="1800"/>
              </a:spcAft>
            </a:pPr>
            <a:endParaRPr lang="en-GB" sz="2400" smtClean="0">
              <a:solidFill>
                <a:srgbClr val="000000"/>
              </a:solidFill>
              <a:ea typeface="Geneva" charset="0"/>
            </a:endParaRPr>
          </a:p>
          <a:p>
            <a:pPr marL="457200" indent="-457200">
              <a:spcAft>
                <a:spcPts val="1800"/>
              </a:spcAft>
            </a:pPr>
            <a:endParaRPr lang="en-GB" sz="2400" smtClean="0">
              <a:solidFill>
                <a:srgbClr val="000000"/>
              </a:solidFill>
              <a:ea typeface="Geneva" charset="0"/>
            </a:endParaRPr>
          </a:p>
          <a:p>
            <a:pPr marL="457200" indent="-457200">
              <a:spcAft>
                <a:spcPts val="1800"/>
              </a:spcAft>
            </a:pPr>
            <a:r>
              <a:rPr lang="en-GB" sz="2400" smtClean="0">
                <a:solidFill>
                  <a:srgbClr val="000000"/>
                </a:solidFill>
                <a:ea typeface="Geneva" charset="0"/>
              </a:rPr>
              <a:t>Have all 10 on the same screen and give talking points. No two market environments are exactly the same</a:t>
            </a:r>
          </a:p>
          <a:p>
            <a:pPr marL="457200" indent="-457200">
              <a:spcAft>
                <a:spcPts val="1800"/>
              </a:spcAft>
            </a:pPr>
            <a:r>
              <a:rPr lang="en-GB" sz="2400" smtClean="0">
                <a:solidFill>
                  <a:srgbClr val="000000"/>
                </a:solidFill>
                <a:ea typeface="Geneva" charset="0"/>
              </a:rPr>
              <a:t>Business models are not always easily transferable</a:t>
            </a:r>
          </a:p>
          <a:p>
            <a:pPr marL="457200" indent="-457200">
              <a:spcAft>
                <a:spcPts val="1800"/>
              </a:spcAft>
            </a:pPr>
            <a:r>
              <a:rPr lang="en-GB" sz="2400" smtClean="0">
                <a:solidFill>
                  <a:srgbClr val="000000"/>
                </a:solidFill>
                <a:ea typeface="Geneva" charset="0"/>
              </a:rPr>
              <a:t>What works in a particular country at a particular point in time is not necessarily replicable in another</a:t>
            </a:r>
          </a:p>
          <a:p>
            <a:pPr marL="457200" indent="-457200">
              <a:spcAft>
                <a:spcPts val="1800"/>
              </a:spcAft>
            </a:pPr>
            <a:endParaRPr lang="en-GB" sz="2400" smtClean="0">
              <a:solidFill>
                <a:srgbClr val="000000"/>
              </a:solidFill>
              <a:ea typeface="Geneva" charset="0"/>
            </a:endParaRPr>
          </a:p>
          <a:p>
            <a:pPr marL="457200" indent="-457200">
              <a:spcAft>
                <a:spcPts val="1800"/>
              </a:spcAft>
            </a:pPr>
            <a:endParaRPr lang="en-GB" sz="2400" smtClean="0">
              <a:solidFill>
                <a:srgbClr val="000000"/>
              </a:solidFill>
              <a:ea typeface="Geneva" charset="0"/>
            </a:endParaRPr>
          </a:p>
          <a:p>
            <a:pPr marL="457200" indent="-457200">
              <a:spcAft>
                <a:spcPts val="1800"/>
              </a:spcAft>
              <a:buFont typeface="Arial" pitchFamily="34" charset="0"/>
              <a:buNone/>
            </a:pPr>
            <a:endParaRPr lang="en-US" sz="2400" smtClean="0">
              <a:solidFill>
                <a:srgbClr val="000000"/>
              </a:solidFill>
              <a:ea typeface="Geneva" charset="0"/>
            </a:endParaRPr>
          </a:p>
        </p:txBody>
      </p:sp>
      <p:sp>
        <p:nvSpPr>
          <p:cNvPr id="39940" name="Espace réservé du numéro de diapositive 3"/>
          <p:cNvSpPr>
            <a:spLocks noGrp="1"/>
          </p:cNvSpPr>
          <p:nvPr>
            <p:ph type="sldNum" sz="quarter" idx="12"/>
          </p:nvPr>
        </p:nvSpPr>
        <p:spPr bwMode="auto">
          <a:noFill/>
          <a:ln>
            <a:miter lim="800000"/>
            <a:headEnd/>
            <a:tailEnd/>
          </a:ln>
        </p:spPr>
        <p:txBody>
          <a:bodyPr/>
          <a:lstStyle/>
          <a:p>
            <a:fld id="{38B494E7-44F9-40B8-A715-66FEB733891F}" type="slidenum">
              <a:rPr lang="en-US"/>
              <a:pPr/>
              <a:t>19</a:t>
            </a:fld>
            <a:endParaRPr lang="en-US"/>
          </a:p>
        </p:txBody>
      </p:sp>
      <p:sp>
        <p:nvSpPr>
          <p:cNvPr id="8" name="Rectangle à coins arrondis 7"/>
          <p:cNvSpPr>
            <a:spLocks noChangeArrowheads="1"/>
          </p:cNvSpPr>
          <p:nvPr/>
        </p:nvSpPr>
        <p:spPr bwMode="auto">
          <a:xfrm>
            <a:off x="1123950" y="1905000"/>
            <a:ext cx="6896100" cy="685800"/>
          </a:xfrm>
          <a:prstGeom prst="roundRect">
            <a:avLst>
              <a:gd name="adj" fmla="val 16667"/>
            </a:avLst>
          </a:prstGeom>
          <a:solidFill>
            <a:srgbClr val="9BBB59"/>
          </a:solidFill>
          <a:ln w="38100">
            <a:solidFill>
              <a:schemeClr val="tx2"/>
            </a:solidFill>
            <a:round/>
            <a:headEnd/>
            <a:tailEnd/>
          </a:ln>
          <a:effectLst>
            <a:outerShdw dist="20000" dir="5400000" rotWithShape="0">
              <a:srgbClr val="808080">
                <a:alpha val="37999"/>
              </a:srgbClr>
            </a:outerShdw>
          </a:effectLst>
        </p:spPr>
        <p:txBody>
          <a:bodyPr anchor="ctr"/>
          <a:lstStyle/>
          <a:p>
            <a:pPr algn="ctr">
              <a:defRPr/>
            </a:pPr>
            <a:r>
              <a:rPr lang="en-GB" sz="2400" dirty="0">
                <a:solidFill>
                  <a:schemeClr val="lt1"/>
                </a:solidFill>
                <a:latin typeface="+mn-lt"/>
                <a:ea typeface="+mn-ea"/>
                <a:cs typeface="+mn-cs"/>
              </a:rPr>
              <a:t>Invest time in developing your distribution network</a:t>
            </a:r>
          </a:p>
        </p:txBody>
      </p:sp>
      <p:sp>
        <p:nvSpPr>
          <p:cNvPr id="9" name="Rectangle à coins arrondis 8"/>
          <p:cNvSpPr>
            <a:spLocks noChangeArrowheads="1"/>
          </p:cNvSpPr>
          <p:nvPr/>
        </p:nvSpPr>
        <p:spPr bwMode="auto">
          <a:xfrm>
            <a:off x="1123950" y="3048000"/>
            <a:ext cx="6896100" cy="685800"/>
          </a:xfrm>
          <a:prstGeom prst="roundRect">
            <a:avLst>
              <a:gd name="adj" fmla="val 16667"/>
            </a:avLst>
          </a:prstGeom>
          <a:solidFill>
            <a:srgbClr val="9BBB59"/>
          </a:solidFill>
          <a:ln w="38100">
            <a:solidFill>
              <a:schemeClr val="tx2"/>
            </a:solidFill>
            <a:round/>
            <a:headEnd/>
            <a:tailEnd/>
          </a:ln>
          <a:effectLst>
            <a:outerShdw dist="20000" dir="5400000" rotWithShape="0">
              <a:srgbClr val="808080">
                <a:alpha val="37999"/>
              </a:srgbClr>
            </a:outerShdw>
          </a:effectLst>
        </p:spPr>
        <p:txBody>
          <a:bodyPr anchor="ctr"/>
          <a:lstStyle/>
          <a:p>
            <a:pPr algn="ctr"/>
            <a:r>
              <a:rPr lang="en-GB" sz="2400">
                <a:solidFill>
                  <a:srgbClr val="FFFFFF"/>
                </a:solidFill>
                <a:latin typeface="Calibri" pitchFamily="34" charset="0"/>
              </a:rPr>
              <a:t>Test your product</a:t>
            </a:r>
          </a:p>
        </p:txBody>
      </p:sp>
      <p:sp>
        <p:nvSpPr>
          <p:cNvPr id="10" name="Rectangle à coins arrondis 9"/>
          <p:cNvSpPr>
            <a:spLocks noChangeArrowheads="1"/>
          </p:cNvSpPr>
          <p:nvPr/>
        </p:nvSpPr>
        <p:spPr bwMode="auto">
          <a:xfrm>
            <a:off x="1123950" y="4191000"/>
            <a:ext cx="6896100" cy="685800"/>
          </a:xfrm>
          <a:prstGeom prst="roundRect">
            <a:avLst>
              <a:gd name="adj" fmla="val 16667"/>
            </a:avLst>
          </a:prstGeom>
          <a:solidFill>
            <a:srgbClr val="9BBB59"/>
          </a:solidFill>
          <a:ln w="38100">
            <a:solidFill>
              <a:schemeClr val="tx2"/>
            </a:solidFill>
            <a:round/>
            <a:headEnd/>
            <a:tailEnd/>
          </a:ln>
          <a:effectLst>
            <a:outerShdw dist="20000" dir="5400000" rotWithShape="0">
              <a:srgbClr val="808080">
                <a:alpha val="37999"/>
              </a:srgbClr>
            </a:outerShdw>
          </a:effectLst>
        </p:spPr>
        <p:txBody>
          <a:bodyPr anchor="ctr"/>
          <a:lstStyle/>
          <a:p>
            <a:pPr algn="ctr">
              <a:defRPr/>
            </a:pPr>
            <a:r>
              <a:rPr lang="en-GB" sz="2400" dirty="0">
                <a:solidFill>
                  <a:schemeClr val="lt1"/>
                </a:solidFill>
                <a:latin typeface="+mn-lt"/>
                <a:ea typeface="+mn-ea"/>
                <a:cs typeface="+mn-cs"/>
              </a:rPr>
              <a:t>Monitor your product</a:t>
            </a:r>
          </a:p>
        </p:txBody>
      </p:sp>
      <p:sp>
        <p:nvSpPr>
          <p:cNvPr id="15" name="Rectangle à coins arrondis 14"/>
          <p:cNvSpPr>
            <a:spLocks noChangeArrowheads="1"/>
          </p:cNvSpPr>
          <p:nvPr/>
        </p:nvSpPr>
        <p:spPr bwMode="auto">
          <a:xfrm>
            <a:off x="1123950" y="5334000"/>
            <a:ext cx="6896100" cy="685800"/>
          </a:xfrm>
          <a:prstGeom prst="roundRect">
            <a:avLst>
              <a:gd name="adj" fmla="val 16667"/>
            </a:avLst>
          </a:prstGeom>
          <a:solidFill>
            <a:srgbClr val="9BBB59"/>
          </a:solidFill>
          <a:ln w="38100">
            <a:solidFill>
              <a:schemeClr val="tx2"/>
            </a:solidFill>
            <a:round/>
            <a:headEnd/>
            <a:tailEnd/>
          </a:ln>
          <a:effectLst>
            <a:outerShdw dist="20000" dir="5400000" rotWithShape="0">
              <a:srgbClr val="808080">
                <a:alpha val="37999"/>
              </a:srgbClr>
            </a:outerShdw>
          </a:effectLst>
        </p:spPr>
        <p:txBody>
          <a:bodyPr anchor="ctr"/>
          <a:lstStyle/>
          <a:p>
            <a:pPr algn="ctr">
              <a:defRPr/>
            </a:pPr>
            <a:r>
              <a:rPr lang="en-GB" sz="2400" dirty="0">
                <a:solidFill>
                  <a:schemeClr val="lt1"/>
                </a:solidFill>
                <a:latin typeface="+mn-lt"/>
                <a:ea typeface="+mn-ea"/>
                <a:cs typeface="+mn-cs"/>
              </a:rPr>
              <a:t>Collaborate with regulators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VillagePhone_Bitangaza0021.jpg"/>
          <p:cNvPicPr>
            <a:picLocks noChangeAspect="1"/>
          </p:cNvPicPr>
          <p:nvPr/>
        </p:nvPicPr>
        <p:blipFill>
          <a:blip r:embed="rId3"/>
          <a:srcRect/>
          <a:stretch>
            <a:fillRect/>
          </a:stretch>
        </p:blipFill>
        <p:spPr bwMode="auto">
          <a:xfrm rot="277016">
            <a:off x="338138" y="1314450"/>
            <a:ext cx="2009775" cy="1335088"/>
          </a:xfrm>
          <a:prstGeom prst="rect">
            <a:avLst/>
          </a:prstGeom>
          <a:noFill/>
          <a:ln w="9525">
            <a:noFill/>
            <a:miter lim="800000"/>
            <a:headEnd/>
            <a:tailEnd/>
          </a:ln>
        </p:spPr>
      </p:pic>
      <p:sp>
        <p:nvSpPr>
          <p:cNvPr id="15363" name="Title 3"/>
          <p:cNvSpPr>
            <a:spLocks noGrp="1"/>
          </p:cNvSpPr>
          <p:nvPr>
            <p:ph type="ctrTitle"/>
          </p:nvPr>
        </p:nvSpPr>
        <p:spPr>
          <a:xfrm>
            <a:off x="3276600" y="2133600"/>
            <a:ext cx="4876800" cy="1524000"/>
          </a:xfrm>
        </p:spPr>
        <p:txBody>
          <a:bodyPr>
            <a:normAutofit/>
          </a:bodyPr>
          <a:lstStyle/>
          <a:p>
            <a:pPr algn="ctr" eaLnBrk="1" hangingPunct="1"/>
            <a:r>
              <a:rPr lang="en-US" smtClean="0">
                <a:ea typeface="Geneva" charset="0"/>
              </a:rPr>
              <a:t>Thank You!</a:t>
            </a:r>
            <a:endParaRPr lang="en-US" dirty="0" smtClean="0">
              <a:ea typeface="Geneva" charset="0"/>
            </a:endParaRPr>
          </a:p>
        </p:txBody>
      </p:sp>
      <p:sp>
        <p:nvSpPr>
          <p:cNvPr id="15364" name="Subtitle 4"/>
          <p:cNvSpPr>
            <a:spLocks noGrp="1"/>
          </p:cNvSpPr>
          <p:nvPr>
            <p:ph type="subTitle" idx="1"/>
          </p:nvPr>
        </p:nvSpPr>
        <p:spPr/>
        <p:txBody>
          <a:bodyPr/>
          <a:lstStyle/>
          <a:p>
            <a:pPr eaLnBrk="1" hangingPunct="1">
              <a:spcAft>
                <a:spcPts val="1200"/>
              </a:spcAft>
            </a:pPr>
            <a:r>
              <a:rPr lang="en-US" sz="1800" dirty="0" smtClean="0">
                <a:solidFill>
                  <a:srgbClr val="898989"/>
                </a:solidFill>
                <a:ea typeface="Geneva" charset="0"/>
              </a:rPr>
              <a:t>Fatima Yousif</a:t>
            </a:r>
          </a:p>
          <a:p>
            <a:pPr eaLnBrk="1" hangingPunct="1"/>
            <a:r>
              <a:rPr lang="en-US" sz="1800" dirty="0" smtClean="0">
                <a:solidFill>
                  <a:srgbClr val="898989"/>
                </a:solidFill>
                <a:ea typeface="Geneva" charset="0"/>
              </a:rPr>
              <a:t>IMTFI Annual Conference for Researchers</a:t>
            </a:r>
          </a:p>
          <a:p>
            <a:pPr eaLnBrk="1" hangingPunct="1"/>
            <a:r>
              <a:rPr lang="en-US" sz="1800" dirty="0" smtClean="0">
                <a:solidFill>
                  <a:srgbClr val="898989"/>
                </a:solidFill>
                <a:ea typeface="Geneva" charset="0"/>
              </a:rPr>
              <a:t>6-7 December, 2011</a:t>
            </a:r>
          </a:p>
          <a:p>
            <a:pPr eaLnBrk="1" hangingPunct="1"/>
            <a:r>
              <a:rPr lang="en-US" sz="1800" dirty="0" smtClean="0">
                <a:solidFill>
                  <a:srgbClr val="898989"/>
                </a:solidFill>
                <a:ea typeface="Geneva" charset="0"/>
              </a:rPr>
              <a:t>IMTFI, University of California, Irvine</a:t>
            </a:r>
          </a:p>
          <a:p>
            <a:pPr eaLnBrk="1" hangingPunct="1"/>
            <a:endParaRPr lang="en-US" sz="1800" dirty="0" smtClean="0">
              <a:solidFill>
                <a:srgbClr val="898989"/>
              </a:solidFill>
              <a:ea typeface="Geneva" charset="0"/>
            </a:endParaRPr>
          </a:p>
        </p:txBody>
      </p:sp>
      <p:pic>
        <p:nvPicPr>
          <p:cNvPr id="15365" name="Picture 4" descr="IMG_4480.JPG"/>
          <p:cNvPicPr>
            <a:picLocks noChangeAspect="1"/>
          </p:cNvPicPr>
          <p:nvPr/>
        </p:nvPicPr>
        <p:blipFill>
          <a:blip r:embed="rId4"/>
          <a:srcRect/>
          <a:stretch>
            <a:fillRect/>
          </a:stretch>
        </p:blipFill>
        <p:spPr bwMode="auto">
          <a:xfrm rot="-578795">
            <a:off x="803275" y="2693988"/>
            <a:ext cx="2016125" cy="1511300"/>
          </a:xfrm>
          <a:prstGeom prst="rect">
            <a:avLst/>
          </a:prstGeom>
          <a:noFill/>
          <a:ln w="9525">
            <a:noFill/>
            <a:miter lim="800000"/>
            <a:headEnd/>
            <a:tailEnd/>
          </a:ln>
        </p:spPr>
      </p:pic>
      <p:pic>
        <p:nvPicPr>
          <p:cNvPr id="15366" name="Picture 5" descr="291009 Yusnidar01 IMG_8133.jpg"/>
          <p:cNvPicPr>
            <a:picLocks noChangeAspect="1"/>
          </p:cNvPicPr>
          <p:nvPr/>
        </p:nvPicPr>
        <p:blipFill>
          <a:blip r:embed="rId5"/>
          <a:srcRect/>
          <a:stretch>
            <a:fillRect/>
          </a:stretch>
        </p:blipFill>
        <p:spPr bwMode="auto">
          <a:xfrm rot="1077662">
            <a:off x="400050" y="4449763"/>
            <a:ext cx="2057400" cy="1371600"/>
          </a:xfrm>
          <a:prstGeom prst="rect">
            <a:avLst/>
          </a:prstGeom>
          <a:noFill/>
          <a:ln w="9525">
            <a:noFill/>
            <a:miter lim="800000"/>
            <a:headEnd/>
            <a:tailEnd/>
          </a:ln>
        </p:spPr>
      </p:pic>
      <p:pic>
        <p:nvPicPr>
          <p:cNvPr id="11" name="Image 10"/>
          <p:cNvPicPr>
            <a:picLocks noChangeAspect="1"/>
          </p:cNvPicPr>
          <p:nvPr/>
        </p:nvPicPr>
        <p:blipFill>
          <a:blip r:embed="rId6"/>
          <a:srcRect b="19262"/>
          <a:stretch>
            <a:fillRect/>
          </a:stretch>
        </p:blipFill>
        <p:spPr>
          <a:xfrm>
            <a:off x="4038600" y="5500300"/>
            <a:ext cx="2002092" cy="9767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fr-FR" sz="3200" dirty="0" smtClean="0">
                <a:ea typeface="Geneva" charset="0"/>
              </a:rPr>
              <a:t>I. Background</a:t>
            </a:r>
          </a:p>
        </p:txBody>
      </p:sp>
      <p:sp>
        <p:nvSpPr>
          <p:cNvPr id="5123" name="Content Placeholder 2"/>
          <p:cNvSpPr>
            <a:spLocks noGrp="1"/>
          </p:cNvSpPr>
          <p:nvPr>
            <p:ph idx="1"/>
          </p:nvPr>
        </p:nvSpPr>
        <p:spPr>
          <a:xfrm>
            <a:off x="457200" y="1477963"/>
            <a:ext cx="8229600" cy="4373562"/>
          </a:xfrm>
        </p:spPr>
        <p:txBody>
          <a:bodyPr/>
          <a:lstStyle/>
          <a:p>
            <a:pPr marL="0" indent="0">
              <a:buFont typeface="Arial" pitchFamily="34" charset="0"/>
              <a:buNone/>
            </a:pPr>
            <a:endParaRPr lang="en-GB" sz="2400" dirty="0" smtClean="0">
              <a:ea typeface="Geneva" charset="0"/>
            </a:endParaRPr>
          </a:p>
          <a:p>
            <a:pPr marL="0" indent="0">
              <a:buFont typeface="Arial" pitchFamily="34" charset="0"/>
              <a:buNone/>
            </a:pPr>
            <a:r>
              <a:rPr lang="en-GB" sz="2400" dirty="0" smtClean="0">
                <a:ea typeface="Geneva" charset="0"/>
              </a:rPr>
              <a:t>Mobile technology is one of the fastest growing industries of the last decade.</a:t>
            </a:r>
          </a:p>
          <a:p>
            <a:pPr marL="0" indent="0">
              <a:buFont typeface="Arial" pitchFamily="34" charset="0"/>
              <a:buNone/>
            </a:pPr>
            <a:endParaRPr lang="en-GB" sz="2400" b="1" dirty="0" smtClean="0">
              <a:ea typeface="Geneva" charset="0"/>
            </a:endParaRPr>
          </a:p>
          <a:p>
            <a:pPr marL="0" indent="0">
              <a:buFont typeface="Arial" pitchFamily="34" charset="0"/>
              <a:buNone/>
            </a:pPr>
            <a:r>
              <a:rPr lang="en-GB" sz="2400" b="1" dirty="0" smtClean="0">
                <a:ea typeface="Geneva" charset="0"/>
              </a:rPr>
              <a:t>In 2010</a:t>
            </a:r>
          </a:p>
          <a:p>
            <a:pPr marL="0" indent="0"/>
            <a:r>
              <a:rPr lang="en-GB" sz="2400" dirty="0" smtClean="0">
                <a:ea typeface="Geneva" charset="0"/>
              </a:rPr>
              <a:t>2.7 billion (72%) of adults living in developing countries were unbanked.</a:t>
            </a:r>
          </a:p>
          <a:p>
            <a:pPr marL="0" indent="0"/>
            <a:r>
              <a:rPr lang="en-GB" sz="2400" dirty="0" smtClean="0">
                <a:ea typeface="Geneva" charset="0"/>
              </a:rPr>
              <a:t>1 billion unbanked own a mobile phone</a:t>
            </a:r>
          </a:p>
          <a:p>
            <a:pPr marL="0" indent="0">
              <a:buFont typeface="Arial" pitchFamily="34" charset="0"/>
              <a:buNone/>
            </a:pPr>
            <a:endParaRPr lang="en-GB" sz="2400" dirty="0" smtClean="0">
              <a:ea typeface="Geneva" charset="0"/>
            </a:endParaRPr>
          </a:p>
          <a:p>
            <a:pPr marL="0" indent="0">
              <a:buFont typeface="Arial" pitchFamily="34" charset="0"/>
              <a:buNone/>
            </a:pPr>
            <a:r>
              <a:rPr lang="en-GB" sz="2400" b="1" dirty="0" smtClean="0">
                <a:ea typeface="Geneva" charset="0"/>
              </a:rPr>
              <a:t>By 2012</a:t>
            </a:r>
            <a:endParaRPr lang="en-GB" sz="2400" dirty="0" smtClean="0">
              <a:ea typeface="Geneva" charset="0"/>
            </a:endParaRPr>
          </a:p>
          <a:p>
            <a:pPr marL="0" indent="0">
              <a:buFont typeface="Arial" pitchFamily="34" charset="0"/>
              <a:buNone/>
            </a:pPr>
            <a:r>
              <a:rPr lang="en-GB" sz="2400" dirty="0" smtClean="0">
                <a:ea typeface="Geneva" charset="0"/>
              </a:rPr>
              <a:t>1.7 billion unbanked adults will own a phone</a:t>
            </a:r>
          </a:p>
        </p:txBody>
      </p:sp>
      <p:sp>
        <p:nvSpPr>
          <p:cNvPr id="17412" name="Espace réservé du numéro de diapositive 3"/>
          <p:cNvSpPr>
            <a:spLocks noGrp="1"/>
          </p:cNvSpPr>
          <p:nvPr>
            <p:ph type="sldNum" sz="quarter" idx="12"/>
          </p:nvPr>
        </p:nvSpPr>
        <p:spPr bwMode="auto">
          <a:noFill/>
          <a:ln>
            <a:miter lim="800000"/>
            <a:headEnd/>
            <a:tailEnd/>
          </a:ln>
        </p:spPr>
        <p:txBody>
          <a:bodyPr/>
          <a:lstStyle/>
          <a:p>
            <a:fld id="{8C095F5B-8F34-4DDD-BF75-75C968A91941}" type="slidenum">
              <a:rPr lang="en-US"/>
              <a:pPr/>
              <a:t>2</a:t>
            </a:fld>
            <a:endParaRPr lang="en-US"/>
          </a:p>
        </p:txBody>
      </p:sp>
      <p:sp>
        <p:nvSpPr>
          <p:cNvPr id="17413" name="ZoneTexte 4"/>
          <p:cNvSpPr txBox="1">
            <a:spLocks noChangeArrowheads="1"/>
          </p:cNvSpPr>
          <p:nvPr/>
        </p:nvSpPr>
        <p:spPr bwMode="auto">
          <a:xfrm>
            <a:off x="457200" y="6310313"/>
            <a:ext cx="7054850" cy="339725"/>
          </a:xfrm>
          <a:prstGeom prst="rect">
            <a:avLst/>
          </a:prstGeom>
          <a:noFill/>
          <a:ln w="9525">
            <a:noFill/>
            <a:miter lim="800000"/>
            <a:headEnd/>
            <a:tailEnd/>
          </a:ln>
        </p:spPr>
        <p:txBody>
          <a:bodyPr wrap="none">
            <a:spAutoFit/>
          </a:bodyPr>
          <a:lstStyle/>
          <a:p>
            <a:r>
              <a:rPr lang="fr-FR" sz="1600" i="1"/>
              <a:t>Source: </a:t>
            </a:r>
            <a:r>
              <a:rPr lang="en-GB" sz="1600" i="1"/>
              <a:t>2010 CGAP report “Measuring Financial Access Around the World”</a:t>
            </a:r>
            <a:r>
              <a:rPr lang="en-US" sz="1600" i="1"/>
              <a:t> </a:t>
            </a:r>
            <a:endParaRPr lang="fr-FR" sz="1600" i="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fr-FR" sz="3200" smtClean="0">
                <a:ea typeface="Geneva" charset="0"/>
              </a:rPr>
              <a:t>I. Background</a:t>
            </a:r>
          </a:p>
        </p:txBody>
      </p:sp>
      <p:sp>
        <p:nvSpPr>
          <p:cNvPr id="18435" name="Content Placeholder 2"/>
          <p:cNvSpPr>
            <a:spLocks noGrp="1"/>
          </p:cNvSpPr>
          <p:nvPr>
            <p:ph idx="1"/>
          </p:nvPr>
        </p:nvSpPr>
        <p:spPr/>
        <p:txBody>
          <a:bodyPr/>
          <a:lstStyle/>
          <a:p>
            <a:endParaRPr lang="en-GB" sz="2400" dirty="0" smtClean="0">
              <a:ea typeface="Geneva" charset="0"/>
            </a:endParaRPr>
          </a:p>
          <a:p>
            <a:r>
              <a:rPr lang="en-GB" sz="2400" dirty="0" smtClean="0">
                <a:ea typeface="Geneva" charset="0"/>
              </a:rPr>
              <a:t>For </a:t>
            </a:r>
            <a:r>
              <a:rPr lang="en-GB" sz="2400" dirty="0" err="1" smtClean="0">
                <a:ea typeface="Geneva" charset="0"/>
              </a:rPr>
              <a:t>MFIs</a:t>
            </a:r>
            <a:r>
              <a:rPr lang="en-GB" sz="2400" dirty="0" smtClean="0">
                <a:ea typeface="Geneva" charset="0"/>
              </a:rPr>
              <a:t>, mobile technology has the </a:t>
            </a:r>
            <a:r>
              <a:rPr lang="en-GB" sz="2400" b="1" dirty="0" smtClean="0">
                <a:ea typeface="Geneva" charset="0"/>
              </a:rPr>
              <a:t>potentia</a:t>
            </a:r>
            <a:r>
              <a:rPr lang="en-GB" sz="2400" dirty="0" smtClean="0">
                <a:ea typeface="Geneva" charset="0"/>
              </a:rPr>
              <a:t>l to provide a a cost effective manner to increase their outreach.</a:t>
            </a:r>
          </a:p>
          <a:p>
            <a:pPr lvl="3"/>
            <a:endParaRPr lang="en-GB" sz="2400" dirty="0" smtClean="0">
              <a:ea typeface="Geneva" charset="0"/>
            </a:endParaRPr>
          </a:p>
          <a:p>
            <a:r>
              <a:rPr lang="en-GB" sz="2400" dirty="0" smtClean="0">
                <a:ea typeface="Geneva" charset="0"/>
              </a:rPr>
              <a:t>Yet, only a limited number of </a:t>
            </a:r>
            <a:r>
              <a:rPr lang="en-GB" sz="2400" dirty="0" err="1" smtClean="0">
                <a:ea typeface="Geneva" charset="0"/>
              </a:rPr>
              <a:t>MFIs</a:t>
            </a:r>
            <a:r>
              <a:rPr lang="en-GB" sz="2400" dirty="0" smtClean="0">
                <a:ea typeface="Geneva" charset="0"/>
              </a:rPr>
              <a:t> have managed to convert a significant number of their clients to using mobile services</a:t>
            </a:r>
            <a:r>
              <a:rPr lang="en-US" sz="2400" dirty="0" smtClean="0">
                <a:ea typeface="Geneva" charset="0"/>
              </a:rPr>
              <a:t>.</a:t>
            </a:r>
          </a:p>
          <a:p>
            <a:pPr>
              <a:buFont typeface="Arial" pitchFamily="34" charset="0"/>
              <a:buNone/>
            </a:pPr>
            <a:endParaRPr lang="en-US" sz="2400" dirty="0" smtClean="0">
              <a:ea typeface="Geneva" charset="0"/>
            </a:endParaRPr>
          </a:p>
          <a:p>
            <a:endParaRPr lang="en-GB" sz="2400" dirty="0" smtClean="0">
              <a:ea typeface="Geneva" charset="0"/>
            </a:endParaRPr>
          </a:p>
        </p:txBody>
      </p:sp>
      <p:sp>
        <p:nvSpPr>
          <p:cNvPr id="18436" name="Espace réservé du numéro de diapositive 3"/>
          <p:cNvSpPr>
            <a:spLocks noGrp="1"/>
          </p:cNvSpPr>
          <p:nvPr>
            <p:ph type="sldNum" sz="quarter" idx="12"/>
          </p:nvPr>
        </p:nvSpPr>
        <p:spPr bwMode="auto">
          <a:noFill/>
          <a:ln>
            <a:miter lim="800000"/>
            <a:headEnd/>
            <a:tailEnd/>
          </a:ln>
        </p:spPr>
        <p:txBody>
          <a:bodyPr/>
          <a:lstStyle/>
          <a:p>
            <a:fld id="{596FF133-8FB9-4537-ACC6-15E952C12BA9}" type="slidenum">
              <a:rPr lang="en-US"/>
              <a:pPr/>
              <a:t>3</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fr-FR" sz="3200" dirty="0" smtClean="0">
                <a:ea typeface="Geneva" charset="0"/>
              </a:rPr>
              <a:t>II. Objectives of the </a:t>
            </a:r>
            <a:r>
              <a:rPr lang="fr-FR" sz="3200" dirty="0" err="1" smtClean="0">
                <a:ea typeface="Geneva" charset="0"/>
              </a:rPr>
              <a:t>study</a:t>
            </a:r>
            <a:endParaRPr lang="fr-FR" sz="3200" dirty="0" smtClean="0">
              <a:ea typeface="Geneva" charset="0"/>
            </a:endParaRPr>
          </a:p>
        </p:txBody>
      </p:sp>
      <p:sp>
        <p:nvSpPr>
          <p:cNvPr id="5123" name="Content Placeholder 2"/>
          <p:cNvSpPr>
            <a:spLocks noGrp="1"/>
          </p:cNvSpPr>
          <p:nvPr>
            <p:ph idx="1"/>
          </p:nvPr>
        </p:nvSpPr>
        <p:spPr>
          <a:xfrm>
            <a:off x="457200" y="1477963"/>
            <a:ext cx="8229600" cy="4373562"/>
          </a:xfrm>
        </p:spPr>
        <p:txBody>
          <a:bodyPr/>
          <a:lstStyle/>
          <a:p>
            <a:pPr marL="269875" lvl="1" indent="0">
              <a:buFont typeface="Arial" pitchFamily="34" charset="0"/>
              <a:buNone/>
              <a:tabLst>
                <a:tab pos="269875" algn="l"/>
              </a:tabLst>
            </a:pPr>
            <a:r>
              <a:rPr lang="en-GB" sz="2000" dirty="0" smtClean="0">
                <a:ea typeface="Geneva" charset="0"/>
              </a:rPr>
              <a:t>Using qualitative and quantitative survey techniques (focus groups, direct interviews,  online survey, and literature reviews) </a:t>
            </a:r>
            <a:r>
              <a:rPr lang="fr-FR" sz="2000" dirty="0" smtClean="0">
                <a:ea typeface="Geneva" charset="0"/>
              </a:rPr>
              <a:t>the </a:t>
            </a:r>
            <a:r>
              <a:rPr lang="fr-FR" sz="2000" dirty="0" err="1" smtClean="0">
                <a:ea typeface="Geneva" charset="0"/>
              </a:rPr>
              <a:t>study</a:t>
            </a:r>
            <a:r>
              <a:rPr lang="fr-FR" sz="2000" dirty="0" smtClean="0">
                <a:ea typeface="Geneva" charset="0"/>
              </a:rPr>
              <a:t> </a:t>
            </a:r>
            <a:r>
              <a:rPr lang="fr-FR" sz="2000" dirty="0" err="1" smtClean="0">
                <a:ea typeface="Geneva" charset="0"/>
              </a:rPr>
              <a:t>aims</a:t>
            </a:r>
            <a:r>
              <a:rPr lang="fr-FR" sz="2000" dirty="0" smtClean="0">
                <a:ea typeface="Geneva" charset="0"/>
              </a:rPr>
              <a:t> to:</a:t>
            </a:r>
          </a:p>
          <a:p>
            <a:pPr marL="269875" lvl="1" indent="0">
              <a:buFont typeface="Arial" pitchFamily="34" charset="0"/>
              <a:buNone/>
              <a:tabLst>
                <a:tab pos="269875" algn="l"/>
              </a:tabLst>
            </a:pPr>
            <a:endParaRPr lang="en-GB" sz="1100" dirty="0" smtClean="0">
              <a:ea typeface="Geneva" charset="0"/>
            </a:endParaRPr>
          </a:p>
          <a:p>
            <a:pPr marL="269875" lvl="1" indent="0">
              <a:spcAft>
                <a:spcPts val="600"/>
              </a:spcAft>
              <a:buFont typeface="Calibri" pitchFamily="34" charset="0"/>
              <a:buAutoNum type="alphaLcParenR"/>
              <a:tabLst>
                <a:tab pos="269875" algn="l"/>
              </a:tabLst>
            </a:pPr>
            <a:r>
              <a:rPr lang="en-GB" sz="2000" dirty="0" smtClean="0">
                <a:ea typeface="Geneva" charset="0"/>
              </a:rPr>
              <a:t>Identify best practices for enabling new microfinance adopters to advance innovation faster; </a:t>
            </a:r>
            <a:endParaRPr lang="en-US" sz="2000" dirty="0" smtClean="0">
              <a:ea typeface="Geneva" charset="0"/>
            </a:endParaRPr>
          </a:p>
          <a:p>
            <a:pPr marL="269875" lvl="1" indent="0">
              <a:spcAft>
                <a:spcPts val="600"/>
              </a:spcAft>
              <a:buFont typeface="Calibri" pitchFamily="34" charset="0"/>
              <a:buAutoNum type="alphaLcParenR"/>
              <a:tabLst>
                <a:tab pos="269875" algn="l"/>
              </a:tabLst>
            </a:pPr>
            <a:r>
              <a:rPr lang="en-GB" sz="2000" dirty="0" smtClean="0">
                <a:ea typeface="Geneva" charset="0"/>
              </a:rPr>
              <a:t>Understand the best approach and business model for bringing clients on board; </a:t>
            </a:r>
            <a:endParaRPr lang="en-US" sz="2000" dirty="0" smtClean="0">
              <a:ea typeface="Geneva" charset="0"/>
            </a:endParaRPr>
          </a:p>
          <a:p>
            <a:pPr marL="269875" lvl="1" indent="0">
              <a:spcAft>
                <a:spcPts val="600"/>
              </a:spcAft>
              <a:buFont typeface="Calibri" pitchFamily="34" charset="0"/>
              <a:buAutoNum type="alphaLcParenR"/>
              <a:tabLst>
                <a:tab pos="269875" algn="l"/>
              </a:tabLst>
            </a:pPr>
            <a:r>
              <a:rPr lang="en-GB" sz="2000" dirty="0" smtClean="0">
                <a:ea typeface="Geneva" charset="0"/>
              </a:rPr>
              <a:t>Understand which products and services have been successful using the mobile channel to meet the poor clients’ needs; </a:t>
            </a:r>
            <a:endParaRPr lang="en-US" sz="2000" dirty="0" smtClean="0">
              <a:ea typeface="Geneva" charset="0"/>
            </a:endParaRPr>
          </a:p>
          <a:p>
            <a:pPr marL="269875" lvl="1" indent="0">
              <a:spcAft>
                <a:spcPts val="600"/>
              </a:spcAft>
              <a:buFont typeface="Calibri" pitchFamily="34" charset="0"/>
              <a:buAutoNum type="alphaLcParenR"/>
              <a:tabLst>
                <a:tab pos="269875" algn="l"/>
              </a:tabLst>
            </a:pPr>
            <a:r>
              <a:rPr lang="en-GB" sz="2000" dirty="0" smtClean="0">
                <a:ea typeface="Geneva" charset="0"/>
              </a:rPr>
              <a:t>Provide research-based guidelines to inform mobile microfinance practice and policy; and </a:t>
            </a:r>
            <a:endParaRPr lang="en-US" sz="2000" dirty="0" smtClean="0">
              <a:ea typeface="Geneva" charset="0"/>
            </a:endParaRPr>
          </a:p>
          <a:p>
            <a:pPr marL="269875" lvl="1" indent="0">
              <a:spcAft>
                <a:spcPts val="600"/>
              </a:spcAft>
              <a:buFont typeface="Calibri" pitchFamily="34" charset="0"/>
              <a:buAutoNum type="alphaLcParenR"/>
              <a:tabLst>
                <a:tab pos="269875" algn="l"/>
              </a:tabLst>
            </a:pPr>
            <a:r>
              <a:rPr lang="en-GB" sz="2000" dirty="0" smtClean="0">
                <a:ea typeface="Geneva" charset="0"/>
              </a:rPr>
              <a:t>Identify factors critical to successful mobile microfinance adoption and to develop guidelines and recommendations for </a:t>
            </a:r>
            <a:r>
              <a:rPr lang="en-GB" sz="2000" dirty="0" err="1" smtClean="0">
                <a:ea typeface="Geneva" charset="0"/>
              </a:rPr>
              <a:t>MFIs</a:t>
            </a:r>
            <a:r>
              <a:rPr lang="en-GB" sz="2000" dirty="0" smtClean="0">
                <a:ea typeface="Geneva" charset="0"/>
              </a:rPr>
              <a:t>.</a:t>
            </a:r>
            <a:endParaRPr lang="en-US" sz="2000" dirty="0" smtClean="0">
              <a:ea typeface="Geneva" charset="0"/>
            </a:endParaRPr>
          </a:p>
        </p:txBody>
      </p:sp>
      <p:sp>
        <p:nvSpPr>
          <p:cNvPr id="19460" name="Espace réservé du numéro de diapositive 3"/>
          <p:cNvSpPr>
            <a:spLocks noGrp="1"/>
          </p:cNvSpPr>
          <p:nvPr>
            <p:ph type="sldNum" sz="quarter" idx="12"/>
          </p:nvPr>
        </p:nvSpPr>
        <p:spPr bwMode="auto">
          <a:noFill/>
          <a:ln>
            <a:miter lim="800000"/>
            <a:headEnd/>
            <a:tailEnd/>
          </a:ln>
        </p:spPr>
        <p:txBody>
          <a:bodyPr/>
          <a:lstStyle/>
          <a:p>
            <a:fld id="{6B7DD0CA-06F4-4FE7-819F-337A710D4920}" type="slidenum">
              <a:rPr lang="en-US"/>
              <a:pPr/>
              <a:t>4</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fr-FR" sz="3200" smtClean="0">
                <a:ea typeface="Geneva" charset="0"/>
              </a:rPr>
              <a:t>III. Scope &amp; Methodology</a:t>
            </a:r>
          </a:p>
        </p:txBody>
      </p:sp>
      <p:sp>
        <p:nvSpPr>
          <p:cNvPr id="20483" name="Content Placeholder 2"/>
          <p:cNvSpPr>
            <a:spLocks noGrp="1"/>
          </p:cNvSpPr>
          <p:nvPr>
            <p:ph idx="1"/>
          </p:nvPr>
        </p:nvSpPr>
        <p:spPr>
          <a:xfrm>
            <a:off x="457200" y="1477963"/>
            <a:ext cx="8229600" cy="4373562"/>
          </a:xfrm>
        </p:spPr>
        <p:txBody>
          <a:bodyPr/>
          <a:lstStyle/>
          <a:p>
            <a:pPr marL="342900" lvl="1" indent="-342900">
              <a:buFont typeface="Arial" pitchFamily="34" charset="0"/>
              <a:buChar char="•"/>
              <a:tabLst>
                <a:tab pos="269875" algn="l"/>
              </a:tabLst>
            </a:pPr>
            <a:endParaRPr lang="en-US" smtClean="0">
              <a:ea typeface="Geneva" charset="0"/>
            </a:endParaRPr>
          </a:p>
          <a:p>
            <a:pPr marL="342900" lvl="1" indent="-342900">
              <a:buFont typeface="Arial" pitchFamily="34" charset="0"/>
              <a:buChar char="•"/>
              <a:tabLst>
                <a:tab pos="269875" algn="l"/>
              </a:tabLst>
            </a:pPr>
            <a:r>
              <a:rPr lang="en-US" smtClean="0">
                <a:ea typeface="Geneva" charset="0"/>
              </a:rPr>
              <a:t>The study targets MFIs that have rolled out mobile financial services for at least a year.</a:t>
            </a:r>
          </a:p>
          <a:p>
            <a:pPr marL="342900" lvl="1" indent="-342900">
              <a:buFont typeface="Arial" pitchFamily="34" charset="0"/>
              <a:buChar char="•"/>
              <a:tabLst>
                <a:tab pos="269875" algn="l"/>
              </a:tabLst>
            </a:pPr>
            <a:endParaRPr lang="en-US" smtClean="0">
              <a:ea typeface="Geneva" charset="0"/>
            </a:endParaRPr>
          </a:p>
          <a:p>
            <a:pPr marL="342900" lvl="1" indent="-342900">
              <a:buFont typeface="Arial" pitchFamily="34" charset="0"/>
              <a:buChar char="•"/>
              <a:tabLst>
                <a:tab pos="269875" algn="l"/>
              </a:tabLst>
            </a:pPr>
            <a:r>
              <a:rPr lang="en-US" smtClean="0">
                <a:ea typeface="Geneva" charset="0"/>
              </a:rPr>
              <a:t>An online survey was sent to over 100 MFIs world-wide.</a:t>
            </a:r>
          </a:p>
          <a:p>
            <a:pPr marL="342900" lvl="1" indent="-342900">
              <a:buFont typeface="Arial" pitchFamily="34" charset="0"/>
              <a:buChar char="•"/>
              <a:tabLst>
                <a:tab pos="269875" algn="l"/>
              </a:tabLst>
            </a:pPr>
            <a:endParaRPr lang="en-US" smtClean="0">
              <a:ea typeface="Geneva" charset="0"/>
            </a:endParaRPr>
          </a:p>
          <a:p>
            <a:pPr marL="342900" lvl="1" indent="-342900">
              <a:buFont typeface="Arial" pitchFamily="34" charset="0"/>
              <a:buChar char="•"/>
              <a:tabLst>
                <a:tab pos="269875" algn="l"/>
              </a:tabLst>
            </a:pPr>
            <a:r>
              <a:rPr lang="en-US" smtClean="0">
                <a:ea typeface="Geneva" charset="0"/>
              </a:rPr>
              <a:t>Direct interviews were conducted with MFIs and financial institutions in Kenya, Cambodia, Pakistan, South Africa, Tanzania and India.</a:t>
            </a:r>
          </a:p>
        </p:txBody>
      </p:sp>
      <p:sp>
        <p:nvSpPr>
          <p:cNvPr id="20484" name="Espace réservé du numéro de diapositive 3"/>
          <p:cNvSpPr>
            <a:spLocks noGrp="1"/>
          </p:cNvSpPr>
          <p:nvPr>
            <p:ph type="sldNum" sz="quarter" idx="12"/>
          </p:nvPr>
        </p:nvSpPr>
        <p:spPr bwMode="auto">
          <a:noFill/>
          <a:ln>
            <a:miter lim="800000"/>
            <a:headEnd/>
            <a:tailEnd/>
          </a:ln>
        </p:spPr>
        <p:txBody>
          <a:bodyPr/>
          <a:lstStyle/>
          <a:p>
            <a:fld id="{7D559B04-1356-4466-9556-590B0549047C}" type="slidenum">
              <a:rPr lang="en-US"/>
              <a:pPr/>
              <a:t>5</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fr-FR" sz="3200" smtClean="0">
                <a:ea typeface="Geneva" charset="0"/>
              </a:rPr>
              <a:t>III. Scope &amp; Methodology</a:t>
            </a:r>
          </a:p>
        </p:txBody>
      </p:sp>
      <p:sp>
        <p:nvSpPr>
          <p:cNvPr id="21507" name="Content Placeholder 2"/>
          <p:cNvSpPr>
            <a:spLocks noGrp="1"/>
          </p:cNvSpPr>
          <p:nvPr>
            <p:ph idx="1"/>
          </p:nvPr>
        </p:nvSpPr>
        <p:spPr>
          <a:xfrm>
            <a:off x="457200" y="1477963"/>
            <a:ext cx="8229600" cy="4373562"/>
          </a:xfrm>
        </p:spPr>
        <p:txBody>
          <a:bodyPr/>
          <a:lstStyle/>
          <a:p>
            <a:pPr marL="269875" lvl="1" indent="0">
              <a:buFont typeface="Arial" pitchFamily="34" charset="0"/>
              <a:buNone/>
              <a:tabLst>
                <a:tab pos="269875" algn="l"/>
              </a:tabLst>
            </a:pPr>
            <a:endParaRPr lang="en-US" smtClean="0">
              <a:ea typeface="Geneva" charset="0"/>
            </a:endParaRPr>
          </a:p>
          <a:p>
            <a:pPr marL="269875" lvl="1" indent="0">
              <a:buFont typeface="Arial" pitchFamily="34" charset="0"/>
              <a:buNone/>
              <a:tabLst>
                <a:tab pos="269875" algn="l"/>
              </a:tabLst>
            </a:pPr>
            <a:r>
              <a:rPr lang="en-US" smtClean="0">
                <a:ea typeface="Geneva" charset="0"/>
              </a:rPr>
              <a:t>MFIs interviewed</a:t>
            </a:r>
          </a:p>
          <a:p>
            <a:pPr marL="269875" lvl="1" indent="0">
              <a:buFont typeface="Arial" pitchFamily="34" charset="0"/>
              <a:buNone/>
              <a:tabLst>
                <a:tab pos="269875" algn="l"/>
              </a:tabLst>
            </a:pPr>
            <a:endParaRPr lang="en-US" smtClean="0">
              <a:ea typeface="Geneva" charset="0"/>
            </a:endParaRPr>
          </a:p>
        </p:txBody>
      </p:sp>
      <p:sp>
        <p:nvSpPr>
          <p:cNvPr id="21508" name="Espace réservé du numéro de diapositive 3"/>
          <p:cNvSpPr>
            <a:spLocks noGrp="1"/>
          </p:cNvSpPr>
          <p:nvPr>
            <p:ph type="sldNum" sz="quarter" idx="12"/>
          </p:nvPr>
        </p:nvSpPr>
        <p:spPr bwMode="auto">
          <a:noFill/>
          <a:ln>
            <a:miter lim="800000"/>
            <a:headEnd/>
            <a:tailEnd/>
          </a:ln>
        </p:spPr>
        <p:txBody>
          <a:bodyPr/>
          <a:lstStyle/>
          <a:p>
            <a:fld id="{846FD66D-27AB-4CCF-A0C7-BF87EADDC3C7}" type="slidenum">
              <a:rPr lang="en-US"/>
              <a:pPr/>
              <a:t>6</a:t>
            </a:fld>
            <a:endParaRPr lang="en-US"/>
          </a:p>
        </p:txBody>
      </p:sp>
      <p:graphicFrame>
        <p:nvGraphicFramePr>
          <p:cNvPr id="5" name="Tableau 4"/>
          <p:cNvGraphicFramePr>
            <a:graphicFrameLocks noGrp="1"/>
          </p:cNvGraphicFramePr>
          <p:nvPr/>
        </p:nvGraphicFramePr>
        <p:xfrm>
          <a:off x="914400" y="2376488"/>
          <a:ext cx="7467600" cy="4800600"/>
        </p:xfrm>
        <a:graphic>
          <a:graphicData uri="http://schemas.openxmlformats.org/drawingml/2006/table">
            <a:tbl>
              <a:tblPr/>
              <a:tblGrid>
                <a:gridCol w="3505200"/>
                <a:gridCol w="3962400"/>
              </a:tblGrid>
              <a:tr h="3475038">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GB" sz="2400" b="0" i="0" u="none" strike="noStrike" cap="none" normalizeH="0" baseline="0" dirty="0" err="1" smtClean="0">
                          <a:ln>
                            <a:noFill/>
                          </a:ln>
                          <a:solidFill>
                            <a:schemeClr val="tx1"/>
                          </a:solidFill>
                          <a:effectLst/>
                          <a:latin typeface="Calibri" pitchFamily="34" charset="0"/>
                          <a:ea typeface="Geneva" charset="0"/>
                          <a:cs typeface="Geneva" charset="0"/>
                        </a:rPr>
                        <a:t>Faulu</a:t>
                      </a:r>
                      <a:r>
                        <a:rPr kumimoji="0" lang="en-GB" sz="2400" b="0" i="0" u="none" strike="noStrike" cap="none" normalizeH="0" baseline="0" dirty="0" smtClean="0">
                          <a:ln>
                            <a:noFill/>
                          </a:ln>
                          <a:solidFill>
                            <a:schemeClr val="tx1"/>
                          </a:solidFill>
                          <a:effectLst/>
                          <a:latin typeface="Calibri" pitchFamily="34" charset="0"/>
                          <a:ea typeface="Geneva" charset="0"/>
                          <a:cs typeface="Geneva" charset="0"/>
                        </a:rPr>
                        <a:t> (Kenya)</a:t>
                      </a:r>
                      <a:endParaRPr kumimoji="0" lang="en-US" sz="2400" b="0" i="0" u="none" strike="noStrike" cap="none" normalizeH="0" baseline="0" dirty="0" smtClean="0">
                        <a:ln>
                          <a:noFill/>
                        </a:ln>
                        <a:solidFill>
                          <a:schemeClr val="tx1"/>
                        </a:solidFill>
                        <a:effectLst/>
                        <a:latin typeface="Calibri" pitchFamily="34" charset="0"/>
                        <a:ea typeface="Geneva" charset="0"/>
                        <a:cs typeface="Geneva" charset="0"/>
                      </a:endParaRPr>
                    </a:p>
                    <a:p>
                      <a:pPr marL="0" marR="0" lvl="0" indent="0" algn="l" defTabSz="457200" rtl="0" eaLnBrk="1" fontAlgn="base" latinLnBrk="0" hangingPunct="1">
                        <a:lnSpc>
                          <a:spcPct val="100000"/>
                        </a:lnSpc>
                        <a:spcBef>
                          <a:spcPct val="0"/>
                        </a:spcBef>
                        <a:spcAft>
                          <a:spcPts val="600"/>
                        </a:spcAft>
                        <a:buClrTx/>
                        <a:buSzTx/>
                        <a:buFontTx/>
                        <a:buNone/>
                        <a:tabLst/>
                      </a:pPr>
                      <a:r>
                        <a:rPr kumimoji="0" lang="en-GB" sz="2400" b="0" i="0" u="none" strike="noStrike" cap="none" normalizeH="0" baseline="0" dirty="0" err="1" smtClean="0">
                          <a:ln>
                            <a:noFill/>
                          </a:ln>
                          <a:solidFill>
                            <a:schemeClr val="tx1"/>
                          </a:solidFill>
                          <a:effectLst/>
                          <a:latin typeface="Calibri" pitchFamily="34" charset="0"/>
                          <a:ea typeface="Geneva" charset="0"/>
                          <a:cs typeface="Geneva" charset="0"/>
                        </a:rPr>
                        <a:t>Musoni</a:t>
                      </a:r>
                      <a:r>
                        <a:rPr kumimoji="0" lang="en-GB" sz="2400" b="0" i="0" u="none" strike="noStrike" cap="none" normalizeH="0" baseline="0" dirty="0" smtClean="0">
                          <a:ln>
                            <a:noFill/>
                          </a:ln>
                          <a:solidFill>
                            <a:schemeClr val="tx1"/>
                          </a:solidFill>
                          <a:effectLst/>
                          <a:latin typeface="Calibri" pitchFamily="34" charset="0"/>
                          <a:ea typeface="Geneva" charset="0"/>
                          <a:cs typeface="Geneva" charset="0"/>
                        </a:rPr>
                        <a:t> (Kenya)</a:t>
                      </a:r>
                      <a:endParaRPr kumimoji="0" lang="en-US" sz="2400" b="0" i="0" u="none" strike="noStrike" cap="none" normalizeH="0" baseline="0" dirty="0" smtClean="0">
                        <a:ln>
                          <a:noFill/>
                        </a:ln>
                        <a:solidFill>
                          <a:schemeClr val="tx1"/>
                        </a:solidFill>
                        <a:effectLst/>
                        <a:latin typeface="Calibri" pitchFamily="34" charset="0"/>
                        <a:ea typeface="Geneva" charset="0"/>
                        <a:cs typeface="Geneva" charset="0"/>
                      </a:endParaRPr>
                    </a:p>
                    <a:p>
                      <a:pPr marL="0" marR="0" lvl="0" indent="0" algn="l" defTabSz="457200" rtl="0" eaLnBrk="1" fontAlgn="base" latinLnBrk="0" hangingPunct="1">
                        <a:lnSpc>
                          <a:spcPct val="100000"/>
                        </a:lnSpc>
                        <a:spcBef>
                          <a:spcPct val="0"/>
                        </a:spcBef>
                        <a:spcAft>
                          <a:spcPts val="60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ea typeface="Geneva" charset="0"/>
                          <a:cs typeface="Geneva" charset="0"/>
                        </a:rPr>
                        <a:t>SMEP (Kenya)</a:t>
                      </a:r>
                      <a:endParaRPr kumimoji="0" lang="en-US" sz="2400" b="0" i="0" u="none" strike="noStrike" cap="none" normalizeH="0" baseline="0" dirty="0" smtClean="0">
                        <a:ln>
                          <a:noFill/>
                        </a:ln>
                        <a:solidFill>
                          <a:schemeClr val="tx1"/>
                        </a:solidFill>
                        <a:effectLst/>
                        <a:latin typeface="Calibri" pitchFamily="34" charset="0"/>
                        <a:ea typeface="Geneva" charset="0"/>
                        <a:cs typeface="Geneva" charset="0"/>
                      </a:endParaRPr>
                    </a:p>
                    <a:p>
                      <a:pPr marL="0" marR="0" lvl="0" indent="0" algn="l" defTabSz="457200" rtl="0" eaLnBrk="1" fontAlgn="base" latinLnBrk="0" hangingPunct="1">
                        <a:lnSpc>
                          <a:spcPct val="100000"/>
                        </a:lnSpc>
                        <a:spcBef>
                          <a:spcPct val="0"/>
                        </a:spcBef>
                        <a:spcAft>
                          <a:spcPts val="600"/>
                        </a:spcAft>
                        <a:buClrTx/>
                        <a:buSzTx/>
                        <a:buFontTx/>
                        <a:buNone/>
                        <a:tabLst/>
                      </a:pPr>
                      <a:r>
                        <a:rPr kumimoji="0" lang="en-GB" sz="2400" b="0" i="0" u="none" strike="noStrike" cap="none" normalizeH="0" baseline="0" dirty="0" err="1" smtClean="0">
                          <a:ln>
                            <a:noFill/>
                          </a:ln>
                          <a:solidFill>
                            <a:schemeClr val="tx1"/>
                          </a:solidFill>
                          <a:effectLst/>
                          <a:latin typeface="Calibri" pitchFamily="34" charset="0"/>
                          <a:ea typeface="Geneva" charset="0"/>
                          <a:cs typeface="Geneva" charset="0"/>
                        </a:rPr>
                        <a:t>Kadet</a:t>
                      </a:r>
                      <a:r>
                        <a:rPr kumimoji="0" lang="en-GB" sz="2400" b="0" i="0" u="none" strike="noStrike" cap="none" normalizeH="0" baseline="0" dirty="0" smtClean="0">
                          <a:ln>
                            <a:noFill/>
                          </a:ln>
                          <a:solidFill>
                            <a:schemeClr val="tx1"/>
                          </a:solidFill>
                          <a:effectLst/>
                          <a:latin typeface="Calibri" pitchFamily="34" charset="0"/>
                          <a:ea typeface="Geneva" charset="0"/>
                          <a:cs typeface="Geneva" charset="0"/>
                        </a:rPr>
                        <a:t> (Kenya)</a:t>
                      </a:r>
                      <a:endParaRPr kumimoji="0" lang="en-US" sz="2400" b="0" i="0" u="none" strike="noStrike" cap="none" normalizeH="0" baseline="0" dirty="0" smtClean="0">
                        <a:ln>
                          <a:noFill/>
                        </a:ln>
                        <a:solidFill>
                          <a:schemeClr val="tx1"/>
                        </a:solidFill>
                        <a:effectLst/>
                        <a:latin typeface="Calibri" pitchFamily="34" charset="0"/>
                        <a:ea typeface="Geneva" charset="0"/>
                        <a:cs typeface="Geneva" charset="0"/>
                      </a:endParaRPr>
                    </a:p>
                    <a:p>
                      <a:pPr marL="0" marR="0" lvl="0" indent="0" algn="l" defTabSz="457200" rtl="0" eaLnBrk="1" fontAlgn="base" latinLnBrk="0" hangingPunct="1">
                        <a:lnSpc>
                          <a:spcPct val="100000"/>
                        </a:lnSpc>
                        <a:spcBef>
                          <a:spcPct val="0"/>
                        </a:spcBef>
                        <a:spcAft>
                          <a:spcPts val="60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ea typeface="Geneva" charset="0"/>
                          <a:cs typeface="Geneva" charset="0"/>
                        </a:rPr>
                        <a:t>Opportunity International (Kenya)</a:t>
                      </a:r>
                      <a:endParaRPr kumimoji="0" lang="en-US" sz="2400" b="0" i="0" u="none" strike="noStrike" cap="none" normalizeH="0" baseline="0" dirty="0" smtClean="0">
                        <a:ln>
                          <a:noFill/>
                        </a:ln>
                        <a:solidFill>
                          <a:schemeClr val="tx1"/>
                        </a:solidFill>
                        <a:effectLst/>
                        <a:latin typeface="Calibri" pitchFamily="34" charset="0"/>
                        <a:ea typeface="Geneva" charset="0"/>
                        <a:cs typeface="Geneva" charset="0"/>
                      </a:endParaRPr>
                    </a:p>
                    <a:p>
                      <a:pPr marL="0" marR="0" lvl="0" indent="0" algn="l" defTabSz="457200" rtl="0" eaLnBrk="1" fontAlgn="base" latinLnBrk="0" hangingPunct="1">
                        <a:lnSpc>
                          <a:spcPct val="100000"/>
                        </a:lnSpc>
                        <a:spcBef>
                          <a:spcPct val="0"/>
                        </a:spcBef>
                        <a:spcAft>
                          <a:spcPts val="600"/>
                        </a:spcAft>
                        <a:buClrTx/>
                        <a:buSzTx/>
                        <a:buFontTx/>
                        <a:buNone/>
                        <a:tabLst/>
                      </a:pPr>
                      <a:r>
                        <a:rPr kumimoji="0" lang="en-GB" sz="2400" b="0" i="0" u="none" strike="noStrike" cap="none" normalizeH="0" baseline="0" dirty="0" err="1" smtClean="0">
                          <a:ln>
                            <a:noFill/>
                          </a:ln>
                          <a:solidFill>
                            <a:schemeClr val="tx1"/>
                          </a:solidFill>
                          <a:effectLst/>
                          <a:latin typeface="Calibri" pitchFamily="34" charset="0"/>
                          <a:ea typeface="Geneva" charset="0"/>
                          <a:cs typeface="Geneva" charset="0"/>
                        </a:rPr>
                        <a:t>MicroAfrica</a:t>
                      </a:r>
                      <a:r>
                        <a:rPr kumimoji="0" lang="en-GB" sz="2400" b="0" i="0" u="none" strike="noStrike" cap="none" normalizeH="0" baseline="0" dirty="0" smtClean="0">
                          <a:ln>
                            <a:noFill/>
                          </a:ln>
                          <a:solidFill>
                            <a:schemeClr val="tx1"/>
                          </a:solidFill>
                          <a:effectLst/>
                          <a:latin typeface="Calibri" pitchFamily="34" charset="0"/>
                          <a:ea typeface="Geneva" charset="0"/>
                          <a:cs typeface="Geneva" charset="0"/>
                        </a:rPr>
                        <a:t> (Kenya)</a:t>
                      </a:r>
                    </a:p>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GB" sz="2400" b="0" i="0" u="none" strike="noStrike" cap="none" normalizeH="0" baseline="0" dirty="0" err="1" smtClean="0">
                          <a:ln>
                            <a:noFill/>
                          </a:ln>
                          <a:solidFill>
                            <a:schemeClr val="tx1"/>
                          </a:solidFill>
                          <a:effectLst/>
                          <a:latin typeface="Calibri" pitchFamily="34" charset="0"/>
                          <a:ea typeface="Geneva" charset="0"/>
                          <a:cs typeface="Geneva" charset="0"/>
                        </a:rPr>
                        <a:t>Keef</a:t>
                      </a:r>
                      <a:r>
                        <a:rPr kumimoji="0" lang="en-GB" sz="2400" b="0" i="0" u="none" strike="noStrike" cap="none" normalizeH="0" baseline="0" dirty="0" smtClean="0">
                          <a:ln>
                            <a:noFill/>
                          </a:ln>
                          <a:solidFill>
                            <a:schemeClr val="tx1"/>
                          </a:solidFill>
                          <a:effectLst/>
                          <a:latin typeface="Calibri" pitchFamily="34" charset="0"/>
                          <a:ea typeface="Geneva" charset="0"/>
                          <a:cs typeface="Geneva" charset="0"/>
                        </a:rPr>
                        <a:t> (Kenya)</a:t>
                      </a:r>
                    </a:p>
                    <a:p>
                      <a:pPr marL="0" marR="0" lvl="0" indent="0" algn="l" defTabSz="457200" rtl="0" eaLnBrk="1" fontAlgn="base" latinLnBrk="0" hangingPunct="1">
                        <a:lnSpc>
                          <a:spcPct val="100000"/>
                        </a:lnSpc>
                        <a:spcBef>
                          <a:spcPct val="0"/>
                        </a:spcBef>
                        <a:spcAft>
                          <a:spcPts val="600"/>
                        </a:spcAft>
                        <a:buClrTx/>
                        <a:buSzTx/>
                        <a:buFontTx/>
                        <a:buNone/>
                        <a:tabLst/>
                        <a:defRPr/>
                      </a:pPr>
                      <a:r>
                        <a:rPr kumimoji="0" lang="fr-FR" sz="2400" b="0" i="0" u="none" strike="noStrike" cap="none" normalizeH="0" baseline="0" dirty="0" smtClean="0">
                          <a:ln>
                            <a:noFill/>
                          </a:ln>
                          <a:solidFill>
                            <a:schemeClr val="tx1"/>
                          </a:solidFill>
                          <a:effectLst/>
                          <a:latin typeface="Calibri" pitchFamily="34" charset="0"/>
                          <a:ea typeface="Geneva" charset="0"/>
                          <a:cs typeface="Geneva" charset="0"/>
                        </a:rPr>
                        <a:t>Bee (South </a:t>
                      </a:r>
                      <a:r>
                        <a:rPr kumimoji="0" lang="fr-FR" sz="2400" b="0" i="0" u="none" strike="noStrike" cap="none" normalizeH="0" baseline="0" dirty="0" err="1" smtClean="0">
                          <a:ln>
                            <a:noFill/>
                          </a:ln>
                          <a:solidFill>
                            <a:schemeClr val="tx1"/>
                          </a:solidFill>
                          <a:effectLst/>
                          <a:latin typeface="Calibri" pitchFamily="34" charset="0"/>
                          <a:ea typeface="Geneva" charset="0"/>
                          <a:cs typeface="Geneva" charset="0"/>
                        </a:rPr>
                        <a:t>Africa</a:t>
                      </a:r>
                      <a:r>
                        <a:rPr kumimoji="0" lang="fr-FR" sz="2400" b="0" i="0" u="none" strike="noStrike" cap="none" normalizeH="0" baseline="0" dirty="0" smtClean="0">
                          <a:ln>
                            <a:noFill/>
                          </a:ln>
                          <a:solidFill>
                            <a:schemeClr val="tx1"/>
                          </a:solidFill>
                          <a:effectLst/>
                          <a:latin typeface="Calibri" pitchFamily="34" charset="0"/>
                          <a:ea typeface="Geneva" charset="0"/>
                          <a:cs typeface="Geneva" charset="0"/>
                        </a:rPr>
                        <a:t>)</a:t>
                      </a:r>
                      <a:endParaRPr kumimoji="0" lang="en-US" sz="2400" b="0" i="0" u="none" strike="noStrike" cap="none" normalizeH="0" baseline="0" dirty="0" smtClean="0">
                        <a:ln>
                          <a:noFill/>
                        </a:ln>
                        <a:solidFill>
                          <a:schemeClr val="tx1"/>
                        </a:solidFill>
                        <a:effectLst/>
                        <a:latin typeface="Calibri" pitchFamily="34" charset="0"/>
                        <a:ea typeface="Geneva" charset="0"/>
                        <a:cs typeface="Geneva" charset="0"/>
                      </a:endParaRPr>
                    </a:p>
                    <a:p>
                      <a:pPr marL="0" marR="0" lvl="0" indent="0" algn="l" defTabSz="457200" rtl="0" eaLnBrk="1" fontAlgn="base" latinLnBrk="0" hangingPunct="1">
                        <a:lnSpc>
                          <a:spcPct val="100000"/>
                        </a:lnSpc>
                        <a:spcBef>
                          <a:spcPct val="0"/>
                        </a:spcBef>
                        <a:spcAft>
                          <a:spcPts val="60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a typeface="Geneva" charset="0"/>
                        <a:cs typeface="Geneva" charset="0"/>
                      </a:endParaRPr>
                    </a:p>
                    <a:p>
                      <a:pPr marL="0" marR="0" lvl="0" indent="0" algn="l" defTabSz="457200" rtl="0" eaLnBrk="1" fontAlgn="base" latinLnBrk="0" hangingPunct="1">
                        <a:lnSpc>
                          <a:spcPct val="100000"/>
                        </a:lnSpc>
                        <a:spcBef>
                          <a:spcPct val="0"/>
                        </a:spcBef>
                        <a:spcAft>
                          <a:spcPts val="600"/>
                        </a:spcAft>
                        <a:buClrTx/>
                        <a:buSzTx/>
                        <a:buFontTx/>
                        <a:buNone/>
                        <a:tabLst/>
                      </a:pPr>
                      <a:endParaRPr kumimoji="0" lang="fr-FR" sz="2400" b="0" i="0" u="none" strike="noStrike" cap="none" normalizeH="0" baseline="0" dirty="0" smtClean="0">
                        <a:ln>
                          <a:noFill/>
                        </a:ln>
                        <a:solidFill>
                          <a:schemeClr val="tx1"/>
                        </a:solidFill>
                        <a:effectLst/>
                        <a:latin typeface="Calibri" pitchFamily="34" charset="0"/>
                        <a:ea typeface="Geneva" charset="0"/>
                        <a:cs typeface="Geneva"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GB" sz="2400" b="0" i="0" u="none" strike="noStrike" cap="none" normalizeH="0" baseline="0" dirty="0" err="1" smtClean="0">
                          <a:ln>
                            <a:noFill/>
                          </a:ln>
                          <a:solidFill>
                            <a:schemeClr val="tx1"/>
                          </a:solidFill>
                          <a:effectLst/>
                          <a:latin typeface="Calibri" pitchFamily="34" charset="0"/>
                          <a:ea typeface="Geneva" charset="0"/>
                          <a:cs typeface="Geneva" charset="0"/>
                        </a:rPr>
                        <a:t>Tujijenge</a:t>
                      </a:r>
                      <a:r>
                        <a:rPr kumimoji="0" lang="en-GB" sz="2400" b="0" i="0" u="none" strike="noStrike" cap="none" normalizeH="0" baseline="0" dirty="0" smtClean="0">
                          <a:ln>
                            <a:noFill/>
                          </a:ln>
                          <a:solidFill>
                            <a:schemeClr val="tx1"/>
                          </a:solidFill>
                          <a:effectLst/>
                          <a:latin typeface="Calibri" pitchFamily="34" charset="0"/>
                          <a:ea typeface="Geneva" charset="0"/>
                          <a:cs typeface="Geneva" charset="0"/>
                        </a:rPr>
                        <a:t> (Tanzania)</a:t>
                      </a:r>
                      <a:endParaRPr kumimoji="0" lang="en-US" sz="2400" b="0" i="0" u="none" strike="noStrike" cap="none" normalizeH="0" baseline="0" dirty="0" smtClean="0">
                        <a:ln>
                          <a:noFill/>
                        </a:ln>
                        <a:solidFill>
                          <a:schemeClr val="tx1"/>
                        </a:solidFill>
                        <a:effectLst/>
                        <a:latin typeface="Calibri" pitchFamily="34" charset="0"/>
                        <a:ea typeface="Geneva" charset="0"/>
                        <a:cs typeface="Geneva" charset="0"/>
                      </a:endParaRPr>
                    </a:p>
                    <a:p>
                      <a:pPr marL="0" marR="0" lvl="0" indent="0" algn="l" defTabSz="457200" rtl="0" eaLnBrk="1" fontAlgn="base" latinLnBrk="0" hangingPunct="1">
                        <a:lnSpc>
                          <a:spcPct val="100000"/>
                        </a:lnSpc>
                        <a:spcBef>
                          <a:spcPct val="0"/>
                        </a:spcBef>
                        <a:spcAft>
                          <a:spcPts val="60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ea typeface="Geneva" charset="0"/>
                          <a:cs typeface="Geneva" charset="0"/>
                        </a:rPr>
                        <a:t>ACLEDA Bank (Cambodia)</a:t>
                      </a:r>
                      <a:endParaRPr kumimoji="0" lang="en-US" sz="2400" b="0" i="0" u="none" strike="noStrike" cap="none" normalizeH="0" baseline="0" dirty="0" smtClean="0">
                        <a:ln>
                          <a:noFill/>
                        </a:ln>
                        <a:solidFill>
                          <a:schemeClr val="tx1"/>
                        </a:solidFill>
                        <a:effectLst/>
                        <a:latin typeface="Calibri" pitchFamily="34" charset="0"/>
                        <a:ea typeface="Geneva" charset="0"/>
                        <a:cs typeface="Geneva" charset="0"/>
                      </a:endParaRPr>
                    </a:p>
                    <a:p>
                      <a:pPr marL="0" marR="0" lvl="0" indent="0" algn="l" defTabSz="457200" rtl="0" eaLnBrk="1" fontAlgn="base" latinLnBrk="0" hangingPunct="1">
                        <a:lnSpc>
                          <a:spcPct val="100000"/>
                        </a:lnSpc>
                        <a:spcBef>
                          <a:spcPct val="0"/>
                        </a:spcBef>
                        <a:spcAft>
                          <a:spcPts val="600"/>
                        </a:spcAft>
                        <a:buClrTx/>
                        <a:buSzTx/>
                        <a:buFontTx/>
                        <a:buNone/>
                        <a:tabLst/>
                      </a:pPr>
                      <a:r>
                        <a:rPr kumimoji="0" lang="en-GB" sz="2400" b="0" i="0" u="none" strike="noStrike" cap="none" normalizeH="0" baseline="0" dirty="0" err="1" smtClean="0">
                          <a:ln>
                            <a:noFill/>
                          </a:ln>
                          <a:solidFill>
                            <a:schemeClr val="tx1"/>
                          </a:solidFill>
                          <a:effectLst/>
                          <a:latin typeface="Calibri" pitchFamily="34" charset="0"/>
                          <a:ea typeface="Geneva" charset="0"/>
                          <a:cs typeface="Geneva" charset="0"/>
                        </a:rPr>
                        <a:t>Tameer</a:t>
                      </a:r>
                      <a:r>
                        <a:rPr kumimoji="0" lang="en-GB" sz="2400" b="0" i="0" u="none" strike="noStrike" cap="none" normalizeH="0" baseline="0" dirty="0" smtClean="0">
                          <a:ln>
                            <a:noFill/>
                          </a:ln>
                          <a:solidFill>
                            <a:schemeClr val="tx1"/>
                          </a:solidFill>
                          <a:effectLst/>
                          <a:latin typeface="Calibri" pitchFamily="34" charset="0"/>
                          <a:ea typeface="Geneva" charset="0"/>
                          <a:cs typeface="Geneva" charset="0"/>
                        </a:rPr>
                        <a:t> Bank (Pakistan)</a:t>
                      </a:r>
                      <a:endParaRPr kumimoji="0" lang="en-US" sz="2400" b="0" i="0" u="none" strike="noStrike" cap="none" normalizeH="0" baseline="0" dirty="0" smtClean="0">
                        <a:ln>
                          <a:noFill/>
                        </a:ln>
                        <a:solidFill>
                          <a:schemeClr val="tx1"/>
                        </a:solidFill>
                        <a:effectLst/>
                        <a:latin typeface="Calibri" pitchFamily="34" charset="0"/>
                        <a:ea typeface="Geneva" charset="0"/>
                        <a:cs typeface="Geneva" charset="0"/>
                      </a:endParaRPr>
                    </a:p>
                    <a:p>
                      <a:pPr marL="0" marR="0" lvl="0" indent="0" algn="l" defTabSz="457200" rtl="0" eaLnBrk="1" fontAlgn="base" latinLnBrk="0" hangingPunct="1">
                        <a:lnSpc>
                          <a:spcPct val="100000"/>
                        </a:lnSpc>
                        <a:spcBef>
                          <a:spcPct val="0"/>
                        </a:spcBef>
                        <a:spcAft>
                          <a:spcPts val="60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ea typeface="Geneva" charset="0"/>
                          <a:cs typeface="Geneva" charset="0"/>
                        </a:rPr>
                        <a:t>NWTF (Philippines)</a:t>
                      </a:r>
                      <a:endParaRPr kumimoji="0" lang="en-US" sz="2400" b="0" i="0" u="none" strike="noStrike" cap="none" normalizeH="0" baseline="0" dirty="0" smtClean="0">
                        <a:ln>
                          <a:noFill/>
                        </a:ln>
                        <a:solidFill>
                          <a:schemeClr val="tx1"/>
                        </a:solidFill>
                        <a:effectLst/>
                        <a:latin typeface="Calibri" pitchFamily="34" charset="0"/>
                        <a:ea typeface="Geneva" charset="0"/>
                        <a:cs typeface="Geneva" charset="0"/>
                      </a:endParaRPr>
                    </a:p>
                    <a:p>
                      <a:pPr marL="0" marR="0" lvl="0" indent="0" algn="l" defTabSz="457200" rtl="0" eaLnBrk="1" fontAlgn="base" latinLnBrk="0" hangingPunct="1">
                        <a:lnSpc>
                          <a:spcPct val="100000"/>
                        </a:lnSpc>
                        <a:spcBef>
                          <a:spcPct val="0"/>
                        </a:spcBef>
                        <a:spcAft>
                          <a:spcPts val="60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ea typeface="Geneva" charset="0"/>
                          <a:cs typeface="Geneva" charset="0"/>
                        </a:rPr>
                        <a:t>SOMESH (India)</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GB" sz="2400" b="0" i="0" u="none" strike="noStrike" cap="none" normalizeH="0" baseline="0" dirty="0" err="1" smtClean="0">
                          <a:ln>
                            <a:noFill/>
                          </a:ln>
                          <a:solidFill>
                            <a:schemeClr val="tx1"/>
                          </a:solidFill>
                          <a:effectLst/>
                          <a:latin typeface="Calibri" pitchFamily="34" charset="0"/>
                          <a:ea typeface="Geneva" charset="0"/>
                          <a:cs typeface="Geneva" charset="0"/>
                        </a:rPr>
                        <a:t>Cashpor</a:t>
                      </a:r>
                      <a:r>
                        <a:rPr kumimoji="0" lang="en-GB" sz="2400" b="0" i="0" u="none" strike="noStrike" cap="none" normalizeH="0" baseline="0" dirty="0" smtClean="0">
                          <a:ln>
                            <a:noFill/>
                          </a:ln>
                          <a:solidFill>
                            <a:schemeClr val="tx1"/>
                          </a:solidFill>
                          <a:effectLst/>
                          <a:latin typeface="Calibri" pitchFamily="34" charset="0"/>
                          <a:ea typeface="Geneva" charset="0"/>
                          <a:cs typeface="Geneva" charset="0"/>
                        </a:rPr>
                        <a:t> (India)</a:t>
                      </a:r>
                      <a:endParaRPr kumimoji="0" lang="en-US" sz="2400" b="0" i="0" u="none" strike="noStrike" cap="none" normalizeH="0" baseline="0" dirty="0" smtClean="0">
                        <a:ln>
                          <a:noFill/>
                        </a:ln>
                        <a:solidFill>
                          <a:schemeClr val="tx1"/>
                        </a:solidFill>
                        <a:effectLst/>
                        <a:latin typeface="Calibri" pitchFamily="34" charset="0"/>
                        <a:ea typeface="Geneva" charset="0"/>
                        <a:cs typeface="Geneva" charset="0"/>
                      </a:endParaRPr>
                    </a:p>
                    <a:p>
                      <a:pPr marL="0" marR="0" lvl="0" indent="0" algn="l" defTabSz="457200" rtl="0" eaLnBrk="1" fontAlgn="base" latinLnBrk="0" hangingPunct="1">
                        <a:lnSpc>
                          <a:spcPct val="100000"/>
                        </a:lnSpc>
                        <a:spcBef>
                          <a:spcPct val="0"/>
                        </a:spcBef>
                        <a:spcAft>
                          <a:spcPts val="60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ea typeface="Geneva" charset="0"/>
                          <a:cs typeface="Geneva" charset="0"/>
                        </a:rPr>
                        <a:t>AMK (Cambodia</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ea typeface="Geneva" charset="0"/>
                          <a:cs typeface="Geneva" charset="0"/>
                        </a:rPr>
                        <a:t>World Vision Fund (Cambodia)</a:t>
                      </a:r>
                    </a:p>
                    <a:p>
                      <a:pPr marL="0" marR="0" lvl="0" indent="0" algn="l" defTabSz="457200" rtl="0" eaLnBrk="1" fontAlgn="base" latinLnBrk="0" hangingPunct="1">
                        <a:lnSpc>
                          <a:spcPct val="100000"/>
                        </a:lnSpc>
                        <a:spcBef>
                          <a:spcPct val="0"/>
                        </a:spcBef>
                        <a:spcAft>
                          <a:spcPts val="600"/>
                        </a:spcAft>
                        <a:buClrTx/>
                        <a:buSzTx/>
                        <a:buFontTx/>
                        <a:buNone/>
                        <a:tabLst/>
                      </a:pPr>
                      <a:endParaRPr kumimoji="0" lang="fr-FR" sz="2400" b="0" i="0" u="none" strike="noStrike" cap="none" normalizeH="0" baseline="0" dirty="0" smtClean="0">
                        <a:ln>
                          <a:noFill/>
                        </a:ln>
                        <a:solidFill>
                          <a:schemeClr val="tx1"/>
                        </a:solidFill>
                        <a:effectLst/>
                        <a:latin typeface="Calibri" pitchFamily="34" charset="0"/>
                        <a:ea typeface="Geneva" charset="0"/>
                        <a:cs typeface="Geneva" charset="0"/>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sz="3200" smtClean="0">
                <a:ea typeface="Geneva" charset="0"/>
              </a:rPr>
              <a:t>IV. Definitions</a:t>
            </a:r>
          </a:p>
        </p:txBody>
      </p:sp>
      <p:sp>
        <p:nvSpPr>
          <p:cNvPr id="22531" name="Content Placeholder 2"/>
          <p:cNvSpPr>
            <a:spLocks noGrp="1"/>
          </p:cNvSpPr>
          <p:nvPr>
            <p:ph idx="1"/>
          </p:nvPr>
        </p:nvSpPr>
        <p:spPr>
          <a:xfrm>
            <a:off x="457200" y="1646238"/>
            <a:ext cx="8229600" cy="4373562"/>
          </a:xfrm>
        </p:spPr>
        <p:txBody>
          <a:bodyPr/>
          <a:lstStyle/>
          <a:p>
            <a:pPr>
              <a:buFont typeface="Arial" pitchFamily="34" charset="0"/>
              <a:buNone/>
            </a:pPr>
            <a:r>
              <a:rPr lang="en-GB" sz="2400" b="1" smtClean="0">
                <a:ea typeface="Geneva" charset="0"/>
              </a:rPr>
              <a:t>	Mobile financial services (MFS) </a:t>
            </a:r>
            <a:r>
              <a:rPr lang="en-GB" sz="2400" smtClean="0">
                <a:ea typeface="Geneva" charset="0"/>
              </a:rPr>
              <a:t>– encompass a range of financial services:</a:t>
            </a:r>
          </a:p>
          <a:p>
            <a:pPr>
              <a:buFont typeface="Arial" pitchFamily="34" charset="0"/>
              <a:buNone/>
            </a:pPr>
            <a:endParaRPr lang="en-GB" sz="2400" smtClean="0">
              <a:ea typeface="Geneva" charset="0"/>
            </a:endParaRPr>
          </a:p>
          <a:p>
            <a:pPr lvl="1" algn="just">
              <a:buFont typeface="Arial" pitchFamily="34" charset="0"/>
              <a:buChar char="•"/>
            </a:pPr>
            <a:r>
              <a:rPr lang="en-GB" smtClean="0">
                <a:ea typeface="Geneva" charset="0"/>
              </a:rPr>
              <a:t>Mobile banking services</a:t>
            </a:r>
          </a:p>
          <a:p>
            <a:pPr lvl="1" algn="just">
              <a:buFont typeface="Arial" pitchFamily="34" charset="0"/>
              <a:buChar char="•"/>
            </a:pPr>
            <a:endParaRPr lang="en-GB" smtClean="0">
              <a:ea typeface="Geneva" charset="0"/>
            </a:endParaRPr>
          </a:p>
          <a:p>
            <a:pPr lvl="1" algn="just">
              <a:buFont typeface="Arial" pitchFamily="34" charset="0"/>
              <a:buChar char="•"/>
            </a:pPr>
            <a:r>
              <a:rPr lang="en-GB" smtClean="0">
                <a:ea typeface="Geneva" charset="0"/>
              </a:rPr>
              <a:t>Domestic and international remittances</a:t>
            </a:r>
          </a:p>
          <a:p>
            <a:pPr lvl="1" algn="just">
              <a:buFont typeface="Arial" pitchFamily="34" charset="0"/>
              <a:buChar char="•"/>
            </a:pPr>
            <a:endParaRPr lang="en-GB" smtClean="0">
              <a:ea typeface="Geneva" charset="0"/>
            </a:endParaRPr>
          </a:p>
          <a:p>
            <a:pPr lvl="1" algn="just">
              <a:buFont typeface="Arial" pitchFamily="34" charset="0"/>
              <a:buChar char="•"/>
            </a:pPr>
            <a:r>
              <a:rPr lang="en-GB" smtClean="0">
                <a:ea typeface="Geneva" charset="0"/>
              </a:rPr>
              <a:t>Mobile payments</a:t>
            </a:r>
            <a:endParaRPr lang="en-US" smtClean="0">
              <a:ea typeface="Geneva" charset="0"/>
            </a:endParaRPr>
          </a:p>
          <a:p>
            <a:pPr lvl="1">
              <a:buFont typeface="Arial" pitchFamily="34" charset="0"/>
              <a:buNone/>
            </a:pPr>
            <a:endParaRPr lang="en-US" smtClean="0">
              <a:ea typeface="Geneva" charset="0"/>
            </a:endParaRPr>
          </a:p>
        </p:txBody>
      </p:sp>
      <p:sp>
        <p:nvSpPr>
          <p:cNvPr id="22532" name="Espace réservé du numéro de diapositive 3"/>
          <p:cNvSpPr>
            <a:spLocks noGrp="1"/>
          </p:cNvSpPr>
          <p:nvPr>
            <p:ph type="sldNum" sz="quarter" idx="12"/>
          </p:nvPr>
        </p:nvSpPr>
        <p:spPr bwMode="auto">
          <a:noFill/>
          <a:ln>
            <a:miter lim="800000"/>
            <a:headEnd/>
            <a:tailEnd/>
          </a:ln>
        </p:spPr>
        <p:txBody>
          <a:bodyPr/>
          <a:lstStyle/>
          <a:p>
            <a:fld id="{EA70D5D3-1B57-4F0F-B7EF-289E3DA27339}" type="slidenum">
              <a:rPr lang="en-US"/>
              <a:pPr/>
              <a:t>7</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fr-FR" sz="3200" smtClean="0">
                <a:ea typeface="Geneva" charset="0"/>
              </a:rPr>
              <a:t>V. Key Challenges</a:t>
            </a:r>
          </a:p>
        </p:txBody>
      </p:sp>
      <p:sp>
        <p:nvSpPr>
          <p:cNvPr id="23555" name="Content Placeholder 2"/>
          <p:cNvSpPr>
            <a:spLocks noGrp="1"/>
          </p:cNvSpPr>
          <p:nvPr>
            <p:ph idx="1"/>
          </p:nvPr>
        </p:nvSpPr>
        <p:spPr/>
        <p:txBody>
          <a:bodyPr/>
          <a:lstStyle/>
          <a:p>
            <a:pPr algn="just"/>
            <a:r>
              <a:rPr lang="en-GB" sz="2400" b="1" smtClean="0">
                <a:ea typeface="Geneva" charset="0"/>
              </a:rPr>
              <a:t>Low agent penetration</a:t>
            </a:r>
            <a:r>
              <a:rPr lang="en-GB" sz="2400" smtClean="0">
                <a:ea typeface="Geneva" charset="0"/>
              </a:rPr>
              <a:t>. Few countries have a sufficiently developed agency network to effectively support mobile financial services. </a:t>
            </a:r>
          </a:p>
          <a:p>
            <a:pPr algn="just">
              <a:buFont typeface="Arial" pitchFamily="34" charset="0"/>
              <a:buNone/>
            </a:pPr>
            <a:endParaRPr lang="en-US" sz="2400" smtClean="0">
              <a:ea typeface="Geneva" charset="0"/>
            </a:endParaRPr>
          </a:p>
          <a:p>
            <a:pPr algn="just"/>
            <a:endParaRPr lang="en-GB" sz="2400" b="1" smtClean="0">
              <a:ea typeface="Geneva" charset="0"/>
            </a:endParaRPr>
          </a:p>
          <a:p>
            <a:pPr algn="just"/>
            <a:r>
              <a:rPr lang="en-GB" sz="2400" b="1" smtClean="0">
                <a:ea typeface="Geneva" charset="0"/>
              </a:rPr>
              <a:t>Diverging business strategies between MFIs and MNOs. </a:t>
            </a:r>
            <a:r>
              <a:rPr lang="en-GB" sz="2400" smtClean="0">
                <a:ea typeface="Geneva" charset="0"/>
              </a:rPr>
              <a:t>MNOs are focused on first stage products</a:t>
            </a:r>
            <a:r>
              <a:rPr lang="en-GB" sz="2400" b="1" smtClean="0">
                <a:ea typeface="Geneva" charset="0"/>
              </a:rPr>
              <a:t> </a:t>
            </a:r>
            <a:r>
              <a:rPr lang="en-GB" sz="2400" smtClean="0">
                <a:ea typeface="Geneva" charset="0"/>
              </a:rPr>
              <a:t>such as transfers or bill payments thus microfinance services are not a priority. </a:t>
            </a:r>
            <a:endParaRPr lang="en-US" sz="2400" smtClean="0">
              <a:ea typeface="Geneva" charset="0"/>
            </a:endParaRPr>
          </a:p>
          <a:p>
            <a:pPr algn="just">
              <a:buFont typeface="Arial" pitchFamily="34" charset="0"/>
              <a:buNone/>
            </a:pPr>
            <a:endParaRPr lang="en-US" sz="2400" smtClean="0">
              <a:ea typeface="Geneva" charset="0"/>
            </a:endParaRPr>
          </a:p>
          <a:p>
            <a:pPr algn="just"/>
            <a:endParaRPr lang="en-US" sz="2400" b="1" smtClean="0">
              <a:ea typeface="Geneva" charset="0"/>
            </a:endParaRPr>
          </a:p>
        </p:txBody>
      </p:sp>
      <p:sp>
        <p:nvSpPr>
          <p:cNvPr id="23556" name="Espace réservé du numéro de diapositive 3"/>
          <p:cNvSpPr>
            <a:spLocks noGrp="1"/>
          </p:cNvSpPr>
          <p:nvPr>
            <p:ph type="sldNum" sz="quarter" idx="12"/>
          </p:nvPr>
        </p:nvSpPr>
        <p:spPr bwMode="auto">
          <a:noFill/>
          <a:ln>
            <a:miter lim="800000"/>
            <a:headEnd/>
            <a:tailEnd/>
          </a:ln>
        </p:spPr>
        <p:txBody>
          <a:bodyPr/>
          <a:lstStyle/>
          <a:p>
            <a:fld id="{4886E811-1C10-41CB-B8B3-AD7F53E961E1}" type="slidenum">
              <a:rPr lang="en-US"/>
              <a:pPr/>
              <a:t>8</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275A1F60B57A4183577FD6DC5EA13B" ma:contentTypeVersion="4" ma:contentTypeDescription="Create a new document." ma:contentTypeScope="" ma:versionID="c72521173fb9c86452a73cd116db9eea">
  <xsd:schema xmlns:xsd="http://www.w3.org/2001/XMLSchema" xmlns:p="http://schemas.microsoft.com/office/2006/metadata/properties" xmlns:ns1="http://schemas.microsoft.com/sharepoint/v3" xmlns:ns2="01caa6aa-9d69-4b32-b0b3-400ffecd435b" xmlns:ns3="0c262f6f-23d2-455a-8a9d-f7ad316d884f" targetNamespace="http://schemas.microsoft.com/office/2006/metadata/properties" ma:root="true" ma:fieldsID="0e8735023c1f3b4486fb8dd08e2b09aa" ns1:_="" ns2:_="" ns3:_="">
    <xsd:import namespace="http://schemas.microsoft.com/sharepoint/v3"/>
    <xsd:import namespace="01caa6aa-9d69-4b32-b0b3-400ffecd435b"/>
    <xsd:import namespace="0c262f6f-23d2-455a-8a9d-f7ad316d884f"/>
    <xsd:element name="properties">
      <xsd:complexType>
        <xsd:sequence>
          <xsd:element name="documentManagement">
            <xsd:complexType>
              <xsd:all>
                <xsd:element ref="ns1:PublishingStartDate" minOccurs="0"/>
                <xsd:element ref="ns1:PublishingExpirationDate" minOccurs="0"/>
                <xsd:element ref="ns2:Document_x0020_Type" minOccurs="0"/>
                <xsd:element ref="ns3:Marketing_x0020_Tools"/>
                <xsd:element ref="ns3:Marketing_x0020_Category"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1caa6aa-9d69-4b32-b0b3-400ffecd435b" elementFormDefault="qualified">
    <xsd:import namespace="http://schemas.microsoft.com/office/2006/documentManagement/types"/>
    <xsd:element name="Document_x0020_Type" ma:index="10" nillable="true" ma:displayName="Document Type" ma:default="contract" ma:format="Dropdown" ma:internalName="Document_x0020_Type">
      <xsd:simpleType>
        <xsd:restriction base="dms:Choice">
          <xsd:enumeration value="form"/>
          <xsd:enumeration value="contract"/>
          <xsd:enumeration value="correspondence"/>
          <xsd:enumeration value="how to"/>
          <xsd:enumeration value="manual"/>
          <xsd:enumeration value="policy"/>
          <xsd:enumeration value="presentation"/>
          <xsd:enumeration value="reference"/>
          <xsd:enumeration value="template"/>
        </xsd:restriction>
      </xsd:simpleType>
    </xsd:element>
  </xsd:schema>
  <xsd:schema xmlns:xsd="http://www.w3.org/2001/XMLSchema" xmlns:dms="http://schemas.microsoft.com/office/2006/documentManagement/types" targetNamespace="0c262f6f-23d2-455a-8a9d-f7ad316d884f" elementFormDefault="qualified">
    <xsd:import namespace="http://schemas.microsoft.com/office/2006/documentManagement/types"/>
    <xsd:element name="Marketing_x0020_Tools" ma:index="11" ma:displayName="Marketing Topic" ma:default="" ma:format="Dropdown" ma:internalName="Marketing_x0020_Tools">
      <xsd:simpleType>
        <xsd:restriction base="dms:Choice">
          <xsd:enumeration value="Marketing Toolkit: Please use the toolkit to communicate GF’s message and brand to external audiences"/>
          <xsd:enumeration value="MarCom Internal"/>
          <xsd:enumeration value="Publications and Resources"/>
        </xsd:restriction>
      </xsd:simpleType>
    </xsd:element>
    <xsd:element name="Marketing_x0020_Category" ma:index="12" nillable="true" ma:displayName="Marketing Category" ma:default="" ma:format="Dropdown" ma:internalName="Marketing_x0020_Category">
      <xsd:simpleType>
        <xsd:restriction base="dms:Choice">
          <xsd:enumeration value="Alex information"/>
          <xsd:enumeration value="Annual Report"/>
          <xsd:enumeration value="Archive"/>
          <xsd:enumeration value="Borrower Stories and Photos"/>
          <xsd:enumeration value="enewsletter"/>
          <xsd:enumeration value="FAQs"/>
          <xsd:enumeration value="GF Messaging"/>
          <xsd:enumeration value="logos (Do not use the GF logo on any external print or electronic communication without the permission of MarCom)"/>
          <xsd:enumeration value="Maps"/>
          <xsd:enumeration value="onepagers"/>
          <xsd:enumeration value="presentations"/>
          <xsd:enumeration value="Print Newsletter"/>
          <xsd:enumeration value="Projects"/>
          <xsd:enumeration value="Research"/>
          <xsd:enumeration value="templates"/>
          <xsd:enumeration value="Website Content Development"/>
          <xsd:enumeration value="White Papers &amp; Case Studies"/>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documentManagement>
    <Marketing_x0020_Category xmlns="0c262f6f-23d2-455a-8a9d-f7ad316d884f">templates</Marketing_x0020_Category>
    <Document_x0020_Type xmlns="01caa6aa-9d69-4b32-b0b3-400ffecd435b">template</Document_x0020_Type>
    <PublishingExpirationDate xmlns="http://schemas.microsoft.com/sharepoint/v3" xsi:nil="true"/>
    <Marketing_x0020_Tools xmlns="0c262f6f-23d2-455a-8a9d-f7ad316d884f">Marketing Toolkit: Please use the toolkit to communicate GF’s message and brand to external audiences</Marketing_x0020_Tools>
    <PublishingStartDate xmlns="http://schemas.microsoft.com/sharepoint/v3" xsi:nil="true"/>
  </documentManagement>
</p:properties>
</file>

<file path=customXml/itemProps1.xml><?xml version="1.0" encoding="utf-8"?>
<ds:datastoreItem xmlns:ds="http://schemas.openxmlformats.org/officeDocument/2006/customXml" ds:itemID="{ABE0D68A-BE71-49DD-B8F1-277B024F41AA}">
  <ds:schemaRefs>
    <ds:schemaRef ds:uri="http://schemas.microsoft.com/sharepoint/v3/contenttype/forms"/>
  </ds:schemaRefs>
</ds:datastoreItem>
</file>

<file path=customXml/itemProps2.xml><?xml version="1.0" encoding="utf-8"?>
<ds:datastoreItem xmlns:ds="http://schemas.openxmlformats.org/officeDocument/2006/customXml" ds:itemID="{2124B563-9876-40E0-A421-4083D9BB899C}">
  <ds:schemaRefs>
    <ds:schemaRef ds:uri="http://schemas.microsoft.com/office/2006/metadata/longProperties"/>
  </ds:schemaRefs>
</ds:datastoreItem>
</file>

<file path=customXml/itemProps3.xml><?xml version="1.0" encoding="utf-8"?>
<ds:datastoreItem xmlns:ds="http://schemas.openxmlformats.org/officeDocument/2006/customXml" ds:itemID="{18BF5B03-1AB0-4080-BA51-A5E63C1A93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aa6aa-9d69-4b32-b0b3-400ffecd435b"/>
    <ds:schemaRef ds:uri="0c262f6f-23d2-455a-8a9d-f7ad316d884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45491075-F7DB-4510-9D27-544F5DFE0300}">
  <ds:schemaRef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www.w3.org/XML/1998/namespace"/>
    <ds:schemaRef ds:uri="http://purl.org/dc/terms/"/>
    <ds:schemaRef ds:uri="0c262f6f-23d2-455a-8a9d-f7ad316d884f"/>
    <ds:schemaRef ds:uri="01caa6aa-9d69-4b32-b0b3-400ffecd435b"/>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4645</TotalTime>
  <Words>1056</Words>
  <Application>Microsoft Office PowerPoint</Application>
  <PresentationFormat>On-screen Show (4:3)</PresentationFormat>
  <Paragraphs>205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Best Practice in Mobile Microfinance</vt:lpstr>
      <vt:lpstr>Table of Contents</vt:lpstr>
      <vt:lpstr>I. Background</vt:lpstr>
      <vt:lpstr>I. Background</vt:lpstr>
      <vt:lpstr>II. Objectives of the study</vt:lpstr>
      <vt:lpstr>III. Scope &amp; Methodology</vt:lpstr>
      <vt:lpstr>III. Scope &amp; Methodology</vt:lpstr>
      <vt:lpstr>IV. Definitions</vt:lpstr>
      <vt:lpstr>V. Key Challenges</vt:lpstr>
      <vt:lpstr>V. Key Challenges</vt:lpstr>
      <vt:lpstr>V. Key Challenges</vt:lpstr>
      <vt:lpstr>VI. Key Opportunities</vt:lpstr>
      <vt:lpstr>VI. Key Opportunities</vt:lpstr>
      <vt:lpstr>VI. Key Opportunities</vt:lpstr>
      <vt:lpstr>VII. Summary of key findings</vt:lpstr>
      <vt:lpstr>VII. Summary of key findings</vt:lpstr>
      <vt:lpstr>VII. Summary of key findings</vt:lpstr>
      <vt:lpstr>VII. Summary of key findings</vt:lpstr>
      <vt:lpstr>VIII. Guiding principles</vt:lpstr>
      <vt:lpstr>VIII. Guideling principles</vt:lpstr>
      <vt:lpstr>Thank You!</vt:lpstr>
    </vt:vector>
  </TitlesOfParts>
  <Company>Powell Tate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Grameen Foundation</dc:title>
  <dc:creator>Webershanwick Baltimore</dc:creator>
  <cp:lastModifiedBy>confctr</cp:lastModifiedBy>
  <cp:revision>52</cp:revision>
  <cp:lastPrinted>2011-12-07T16:29:50Z</cp:lastPrinted>
  <dcterms:created xsi:type="dcterms:W3CDTF">2011-12-07T20:42:44Z</dcterms:created>
  <dcterms:modified xsi:type="dcterms:W3CDTF">2011-12-07T20:43:01Z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