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63" r:id="rId3"/>
    <p:sldId id="262" r:id="rId4"/>
    <p:sldId id="273" r:id="rId5"/>
    <p:sldId id="258" r:id="rId6"/>
    <p:sldId id="259" r:id="rId7"/>
    <p:sldId id="272" r:id="rId8"/>
    <p:sldId id="267" r:id="rId9"/>
    <p:sldId id="276" r:id="rId10"/>
    <p:sldId id="278"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0208" autoAdjust="0"/>
  </p:normalViewPr>
  <p:slideViewPr>
    <p:cSldViewPr snapToGrid="0" snapToObjects="1">
      <p:cViewPr varScale="1">
        <p:scale>
          <a:sx n="43" d="100"/>
          <a:sy n="43" d="100"/>
        </p:scale>
        <p:origin x="-2952" y="-96"/>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7" d="100"/>
          <a:sy n="67" d="100"/>
        </p:scale>
        <p:origin x="-3608"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F104B9-F2CA-1343-BCAE-2720E8D3713C}" type="datetimeFigureOut">
              <a:rPr lang="en-US" smtClean="0"/>
              <a:t>12/5/12</a:t>
            </a:fld>
            <a:endParaRPr lang="en-US"/>
          </a:p>
        </p:txBody>
      </p:sp>
      <p:sp>
        <p:nvSpPr>
          <p:cNvPr id="4" name="Slide Image Placeholder 3"/>
          <p:cNvSpPr>
            <a:spLocks noGrp="1" noRot="1" noChangeAspect="1"/>
          </p:cNvSpPr>
          <p:nvPr>
            <p:ph type="sldImg" idx="2"/>
          </p:nvPr>
        </p:nvSpPr>
        <p:spPr>
          <a:xfrm>
            <a:off x="2255983" y="0"/>
            <a:ext cx="2492167" cy="1869126"/>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0" y="1869127"/>
            <a:ext cx="6858000" cy="727487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319FFB-6EB0-FA44-A1F1-66212944487A}" type="slidenum">
              <a:rPr lang="en-US" smtClean="0"/>
              <a:t>‹#›</a:t>
            </a:fld>
            <a:endParaRPr lang="en-US"/>
          </a:p>
        </p:txBody>
      </p:sp>
    </p:spTree>
    <p:extLst>
      <p:ext uri="{BB962C8B-B14F-4D97-AF65-F5344CB8AC3E}">
        <p14:creationId xmlns:p14="http://schemas.microsoft.com/office/powerpoint/2010/main" val="25179055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Explanation in relation to IMTFI session on “mobile money”…</a:t>
            </a:r>
            <a:r>
              <a:rPr lang="en-US" sz="1200" kern="1200" dirty="0" smtClean="0">
                <a:solidFill>
                  <a:schemeClr val="tx1"/>
                </a:solidFill>
                <a:effectLst/>
                <a:latin typeface="+mn-lt"/>
                <a:ea typeface="+mn-ea"/>
                <a:cs typeface="+mn-cs"/>
              </a:rPr>
              <a:t>looking not at mobile phone as platform for actual transfer of value (</a:t>
            </a:r>
            <a:r>
              <a:rPr lang="en-US" sz="1200" kern="1200" dirty="0" err="1" smtClean="0">
                <a:solidFill>
                  <a:schemeClr val="tx1"/>
                </a:solidFill>
                <a:effectLst/>
                <a:latin typeface="+mn-lt"/>
                <a:ea typeface="+mn-ea"/>
                <a:cs typeface="+mn-cs"/>
              </a:rPr>
              <a:t>ala</a:t>
            </a:r>
            <a:r>
              <a:rPr lang="en-US" sz="1200" kern="1200" dirty="0" smtClean="0">
                <a:solidFill>
                  <a:schemeClr val="tx1"/>
                </a:solidFill>
                <a:effectLst/>
                <a:latin typeface="+mn-lt"/>
                <a:ea typeface="+mn-ea"/>
                <a:cs typeface="+mn-cs"/>
              </a:rPr>
              <a:t> mobile money) but for disseminating timely ‘information’ about the value of goods, in particular - price information – as variable and fluctuating element in decision-making about trade. Of what utility is this ‘pure’ information?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first encounter with our field site (fisheries and </a:t>
            </a:r>
            <a:r>
              <a:rPr lang="en-US" sz="1200" kern="1200" dirty="0" err="1" smtClean="0">
                <a:solidFill>
                  <a:schemeClr val="tx1"/>
                </a:solidFill>
                <a:effectLst/>
                <a:latin typeface="+mn-lt"/>
                <a:ea typeface="+mn-ea"/>
                <a:cs typeface="+mn-cs"/>
              </a:rPr>
              <a:t>fisherfolk</a:t>
            </a:r>
            <a:r>
              <a:rPr lang="en-US" sz="1200" kern="1200" dirty="0" smtClean="0">
                <a:solidFill>
                  <a:schemeClr val="tx1"/>
                </a:solidFill>
                <a:effectLst/>
                <a:latin typeface="+mn-lt"/>
                <a:ea typeface="+mn-ea"/>
                <a:cs typeface="+mn-cs"/>
              </a:rPr>
              <a:t> of Kerala) through an influential journal article, a journal article that notably is </a:t>
            </a:r>
            <a:r>
              <a:rPr lang="en-US" sz="1200" b="1"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in our own discipline, but in economics - JENSEN. One that has become canonical in the field of ICTD.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Q – how many</a:t>
            </a:r>
            <a:r>
              <a:rPr lang="en-US" sz="1200" kern="1200" baseline="0" dirty="0" smtClean="0">
                <a:solidFill>
                  <a:schemeClr val="tx1"/>
                </a:solidFill>
                <a:effectLst/>
                <a:latin typeface="+mn-lt"/>
                <a:ea typeface="+mn-ea"/>
                <a:cs typeface="+mn-cs"/>
              </a:rPr>
              <a:t> have heard somewhere (mass media or in academic work) this assertion – that mobile phones help farmers / fishermen to get better market price information</a:t>
            </a:r>
          </a:p>
          <a:p>
            <a:r>
              <a:rPr lang="en-US" sz="1200" kern="1200" baseline="0" dirty="0" smtClean="0">
                <a:solidFill>
                  <a:schemeClr val="tx1"/>
                </a:solidFill>
                <a:effectLst/>
                <a:latin typeface="+mn-lt"/>
                <a:ea typeface="+mn-ea"/>
                <a:cs typeface="+mn-cs"/>
              </a:rPr>
              <a:t>Q – how many have heard of Rob Jensen’s study of the fishers of Kerala?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We see a connection between the concern of this article with … a pithy statement in widespread circulation </a:t>
            </a:r>
            <a:r>
              <a:rPr lang="en-US" sz="1200" kern="1200" dirty="0" smtClean="0">
                <a:solidFill>
                  <a:schemeClr val="tx1"/>
                </a:solidFill>
                <a:effectLst/>
                <a:latin typeface="+mn-lt"/>
                <a:ea typeface="+mn-ea"/>
                <a:cs typeface="+mn-cs"/>
              </a:rPr>
              <a:t>(in the field of ICTD research and practice) – that farmers or fishermen (agricultural laborers) use mobile phones to acquire market price information and are thereby able to (a) get a better price for their goods and (also sometimes claimed) (a) bypass exploitative middlemen. We wanted to investigate this notion further in light of some doubts about the universality of this claim raised in our own fieldwork in other sites.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319FFB-6EB0-FA44-A1F1-66212944487A}" type="slidenum">
              <a:rPr lang="en-US" smtClean="0"/>
              <a:t>1</a:t>
            </a:fld>
            <a:endParaRPr lang="en-US"/>
          </a:p>
        </p:txBody>
      </p:sp>
    </p:spTree>
    <p:extLst>
      <p:ext uri="{BB962C8B-B14F-4D97-AF65-F5344CB8AC3E}">
        <p14:creationId xmlns:p14="http://schemas.microsoft.com/office/powerpoint/2010/main" val="1254545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5838" y="0"/>
            <a:ext cx="2492375" cy="1868488"/>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 Importantly the use of such categories as ‘fishers’ or ‘buyers’ conceals the range of economic and social circumstances within those broad groups. Jensen</a:t>
            </a:r>
            <a:r>
              <a:rPr lang="en-US" sz="1200" kern="1200" baseline="0" dirty="0" smtClean="0">
                <a:solidFill>
                  <a:schemeClr val="tx1"/>
                </a:solidFill>
                <a:effectLst/>
                <a:latin typeface="+mn-lt"/>
                <a:ea typeface="+mn-ea"/>
                <a:cs typeface="+mn-cs"/>
              </a:rPr>
              <a:t> in his conclusions steps into this mode when he argues that mobile phones bridge the digital divide by </a:t>
            </a:r>
            <a:r>
              <a:rPr lang="en-US" sz="1200" i="1" kern="1200" baseline="0" dirty="0" smtClean="0">
                <a:solidFill>
                  <a:schemeClr val="tx1"/>
                </a:solidFill>
                <a:effectLst/>
                <a:latin typeface="+mn-lt"/>
                <a:ea typeface="+mn-ea"/>
                <a:cs typeface="+mn-cs"/>
              </a:rPr>
              <a:t>“suggesting that benefits of ICTs can be found among fishermen or farmers, not just software engineers or call center workers.”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Lower-income groups most frequently obscured when relying upon aggregates and averages.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Tx/>
              <a:buAutoNum type="arabicParenBoth" startAt="2"/>
              <a:tabLst/>
              <a:defRPr/>
            </a:pPr>
            <a:r>
              <a:rPr lang="en-US" dirty="0" smtClean="0"/>
              <a:t>Limits on scholarly imagination (of these necessary conditions) in the absence of a comparison </a:t>
            </a:r>
          </a:p>
          <a:p>
            <a:pPr marL="228600" marR="0" indent="-228600" algn="l" defTabSz="457200" rtl="0" eaLnBrk="1" fontAlgn="auto" latinLnBrk="0" hangingPunct="1">
              <a:lnSpc>
                <a:spcPct val="100000"/>
              </a:lnSpc>
              <a:spcBef>
                <a:spcPts val="0"/>
              </a:spcBef>
              <a:spcAft>
                <a:spcPts val="0"/>
              </a:spcAft>
              <a:buClrTx/>
              <a:buSzTx/>
              <a:buFontTx/>
              <a:buAutoNum type="arabicParenBoth" startAt="2"/>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a:t>
            </a:r>
            <a:r>
              <a:rPr lang="en-US" sz="1200" kern="1200" baseline="0" dirty="0" smtClean="0">
                <a:solidFill>
                  <a:schemeClr val="tx1"/>
                </a:solidFill>
                <a:effectLst/>
                <a:latin typeface="+mn-lt"/>
                <a:ea typeface="+mn-ea"/>
                <a:cs typeface="+mn-cs"/>
              </a:rPr>
              <a:t> </a:t>
            </a:r>
            <a:r>
              <a:rPr lang="en-US" dirty="0" smtClean="0"/>
              <a:t>and overly broad application of few select ideas…</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a:t>
            </a:r>
            <a:r>
              <a:rPr lang="en-US" sz="1200" kern="1200" baseline="0" dirty="0" smtClean="0">
                <a:solidFill>
                  <a:schemeClr val="tx1"/>
                </a:solidFill>
                <a:effectLst/>
                <a:latin typeface="+mn-lt"/>
                <a:ea typeface="+mn-ea"/>
                <a:cs typeface="+mn-cs"/>
              </a:rPr>
              <a:t> there’s </a:t>
            </a:r>
            <a:r>
              <a:rPr lang="en-US" sz="1200" kern="1200" dirty="0" smtClean="0">
                <a:solidFill>
                  <a:schemeClr val="tx1"/>
                </a:solidFill>
                <a:effectLst/>
                <a:latin typeface="+mn-lt"/>
                <a:ea typeface="+mn-ea"/>
                <a:cs typeface="+mn-cs"/>
              </a:rPr>
              <a:t>a real need to differentiate their qualitatively different uses of the mobile phone (often for</a:t>
            </a:r>
            <a:r>
              <a:rPr lang="en-US" sz="1200" kern="1200" baseline="0" dirty="0" smtClean="0">
                <a:solidFill>
                  <a:schemeClr val="tx1"/>
                </a:solidFill>
                <a:effectLst/>
                <a:latin typeface="+mn-lt"/>
                <a:ea typeface="+mn-ea"/>
                <a:cs typeface="+mn-cs"/>
              </a:rPr>
              <a:t> lower income groups </a:t>
            </a:r>
            <a:r>
              <a:rPr lang="en-US" sz="1200" kern="1200" dirty="0" smtClean="0">
                <a:solidFill>
                  <a:schemeClr val="tx1"/>
                </a:solidFill>
                <a:effectLst/>
                <a:latin typeface="+mn-lt"/>
                <a:ea typeface="+mn-ea"/>
                <a:cs typeface="+mn-cs"/>
              </a:rPr>
              <a:t>related not to optimization, but to managing risk and vulnerability) in order to design for and reach such groups (who are typically the ones who are meant to be targeted by ICTD interventions…not middle to high-income fishermen)</a:t>
            </a:r>
          </a:p>
          <a:p>
            <a:endParaRPr lang="en-US" dirty="0" smtClean="0"/>
          </a:p>
        </p:txBody>
      </p:sp>
      <p:sp>
        <p:nvSpPr>
          <p:cNvPr id="4" name="Slide Number Placeholder 3"/>
          <p:cNvSpPr>
            <a:spLocks noGrp="1"/>
          </p:cNvSpPr>
          <p:nvPr>
            <p:ph type="sldNum" sz="quarter" idx="10"/>
          </p:nvPr>
        </p:nvSpPr>
        <p:spPr/>
        <p:txBody>
          <a:bodyPr/>
          <a:lstStyle/>
          <a:p>
            <a:fld id="{BD319FFB-6EB0-FA44-A1F1-66212944487A}" type="slidenum">
              <a:rPr lang="en-US" smtClean="0"/>
              <a:t>10</a:t>
            </a:fld>
            <a:endParaRPr lang="en-US"/>
          </a:p>
        </p:txBody>
      </p:sp>
    </p:spTree>
    <p:extLst>
      <p:ext uri="{BB962C8B-B14F-4D97-AF65-F5344CB8AC3E}">
        <p14:creationId xmlns:p14="http://schemas.microsoft.com/office/powerpoint/2010/main" val="1695080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Explanation of the Jensen piece – “the Digital Provide”… a parsimonious model.</a:t>
            </a:r>
          </a:p>
          <a:p>
            <a:r>
              <a:rPr lang="en-US" sz="1200" kern="1200" dirty="0" smtClean="0">
                <a:solidFill>
                  <a:schemeClr val="tx1"/>
                </a:solidFill>
                <a:effectLst/>
                <a:latin typeface="+mn-lt"/>
                <a:ea typeface="+mn-ea"/>
                <a:cs typeface="+mn-cs"/>
              </a:rPr>
              <a:t>Where and what did he do?</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Findings: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Reduction of price dispersion</a:t>
            </a:r>
          </a:p>
          <a:p>
            <a:r>
              <a:rPr lang="en-US" sz="1200" kern="1200" dirty="0" smtClean="0">
                <a:solidFill>
                  <a:schemeClr val="tx1"/>
                </a:solidFill>
                <a:effectLst/>
                <a:latin typeface="+mn-lt"/>
                <a:ea typeface="+mn-ea"/>
                <a:cs typeface="+mn-cs"/>
              </a:rPr>
              <a:t>	Reduction of wastage </a:t>
            </a:r>
          </a:p>
          <a:p>
            <a:r>
              <a:rPr lang="en-US" sz="1200" kern="1200" dirty="0" smtClean="0">
                <a:solidFill>
                  <a:schemeClr val="tx1"/>
                </a:solidFill>
                <a:effectLst/>
                <a:latin typeface="+mn-lt"/>
                <a:ea typeface="+mn-ea"/>
                <a:cs typeface="+mn-cs"/>
              </a:rPr>
              <a:t>	Increase in total welfare – large fishing units benefit, but so do small fishing units in terms of higher profits, </a:t>
            </a:r>
            <a:r>
              <a:rPr lang="en-US" sz="1200" i="1" kern="1200" dirty="0" smtClean="0">
                <a:solidFill>
                  <a:schemeClr val="tx1"/>
                </a:solidFill>
                <a:effectLst/>
                <a:latin typeface="+mn-lt"/>
                <a:ea typeface="+mn-ea"/>
                <a:cs typeface="+mn-cs"/>
              </a:rPr>
              <a:t>whether or not they actually use a phone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We used this article as a starting point … in particular, we were attentive to its way of representing that field site. </a:t>
            </a:r>
            <a:r>
              <a:rPr lang="en-US" sz="1200" kern="1200" dirty="0" smtClean="0">
                <a:solidFill>
                  <a:schemeClr val="tx1"/>
                </a:solidFill>
                <a:effectLst/>
                <a:latin typeface="+mn-lt"/>
                <a:ea typeface="+mn-ea"/>
                <a:cs typeface="+mn-cs"/>
              </a:rPr>
              <a:t>Setting ourselves up to be surprised as we pursued a kind of comparative analysis between the model (which set our initial expectations and understanding of fishing in Kerala) and the field site, </a:t>
            </a:r>
            <a:r>
              <a:rPr lang="en-US" sz="1200" b="1" kern="1200" dirty="0" smtClean="0">
                <a:solidFill>
                  <a:schemeClr val="tx1"/>
                </a:solidFill>
                <a:effectLst/>
                <a:latin typeface="+mn-lt"/>
                <a:ea typeface="+mn-ea"/>
                <a:cs typeface="+mn-cs"/>
              </a:rPr>
              <a:t>the empirical situation</a:t>
            </a:r>
            <a:r>
              <a:rPr lang="en-US" sz="1200" kern="1200" dirty="0" smtClean="0">
                <a:solidFill>
                  <a:schemeClr val="tx1"/>
                </a:solidFill>
                <a:effectLst/>
                <a:latin typeface="+mn-lt"/>
                <a:ea typeface="+mn-ea"/>
                <a:cs typeface="+mn-cs"/>
              </a:rPr>
              <a:t> from which the model was derived.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Pursued as an ethnographic case study, recently</a:t>
            </a:r>
            <a:r>
              <a:rPr lang="en-US" sz="1200" kern="1200" baseline="0" dirty="0" smtClean="0">
                <a:solidFill>
                  <a:schemeClr val="tx1"/>
                </a:solidFill>
                <a:effectLst/>
                <a:latin typeface="+mn-lt"/>
                <a:ea typeface="+mn-ea"/>
                <a:cs typeface="+mn-cs"/>
              </a:rPr>
              <a:t> returned from the field (last month) and only begun delving into the analysis.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difference was our attempt to apprehend more directly the actual practices of phone use (whereas Jensen works backwards from indirect evidence to determine the </a:t>
            </a:r>
            <a:r>
              <a:rPr lang="en-US" sz="1200" i="1" kern="1200" dirty="0" smtClean="0">
                <a:solidFill>
                  <a:schemeClr val="tx1"/>
                </a:solidFill>
                <a:effectLst/>
                <a:latin typeface="+mn-lt"/>
                <a:ea typeface="+mn-ea"/>
                <a:cs typeface="+mn-cs"/>
              </a:rPr>
              <a:t>practice</a:t>
            </a:r>
            <a:r>
              <a:rPr lang="en-US" sz="1200" kern="1200" dirty="0" smtClean="0">
                <a:solidFill>
                  <a:schemeClr val="tx1"/>
                </a:solidFill>
                <a:effectLst/>
                <a:latin typeface="+mn-lt"/>
                <a:ea typeface="+mn-ea"/>
                <a:cs typeface="+mn-cs"/>
              </a:rPr>
              <a:t> that generates it, through measures of price acquired for sardines changing before and after the phone). Toward ethnographic holism – trying to account for the whole story of the region, economic, political history, as situated in the world. Moving along spatial as well as temporal dimensions. </a:t>
            </a:r>
            <a:r>
              <a:rPr lang="en-US" sz="1200" b="1" kern="1200" dirty="0" smtClean="0">
                <a:solidFill>
                  <a:schemeClr val="tx1"/>
                </a:solidFill>
                <a:effectLst/>
                <a:latin typeface="+mn-lt"/>
                <a:ea typeface="+mn-ea"/>
                <a:cs typeface="+mn-cs"/>
              </a:rPr>
              <a:t>To unpack the elements, to render complex.</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Not a ‘check’ on forms of economic accounting for the purpose of ‘disproving’ … the parsimonious model and the ethnographic case study are not directly commensurable… but can be put in dialogue.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But for what purpose would we make a mess out of a compelling and clear model? To address the question of </a:t>
            </a:r>
            <a:r>
              <a:rPr lang="en-US" sz="1200" b="1" kern="1200" dirty="0" smtClean="0">
                <a:solidFill>
                  <a:schemeClr val="tx1"/>
                </a:solidFill>
                <a:effectLst/>
                <a:latin typeface="+mn-lt"/>
                <a:ea typeface="+mn-ea"/>
                <a:cs typeface="+mn-cs"/>
              </a:rPr>
              <a:t>generalizability, </a:t>
            </a:r>
            <a:r>
              <a:rPr lang="en-US" sz="1200" kern="1200" dirty="0" smtClean="0">
                <a:solidFill>
                  <a:schemeClr val="tx1"/>
                </a:solidFill>
                <a:effectLst/>
                <a:latin typeface="+mn-lt"/>
                <a:ea typeface="+mn-ea"/>
                <a:cs typeface="+mn-cs"/>
              </a:rPr>
              <a:t>a conversation perhaps closed down and concluded prematurely (or perhaps never really seriously undertaken).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raise and attempt to answer a question that is by no means unique to our own disciplinary approach, that interests economists as well… </a:t>
            </a:r>
            <a:r>
              <a:rPr lang="en-US" sz="1200" b="1" kern="1200" dirty="0" smtClean="0">
                <a:solidFill>
                  <a:schemeClr val="tx1"/>
                </a:solidFill>
                <a:effectLst/>
                <a:latin typeface="+mn-lt"/>
                <a:ea typeface="+mn-ea"/>
                <a:cs typeface="+mn-cs"/>
              </a:rPr>
              <a:t>what are the conditions </a:t>
            </a:r>
            <a:r>
              <a:rPr lang="en-US" sz="1200" kern="1200" dirty="0" smtClean="0">
                <a:solidFill>
                  <a:schemeClr val="tx1"/>
                </a:solidFill>
                <a:effectLst/>
                <a:latin typeface="+mn-lt"/>
                <a:ea typeface="+mn-ea"/>
                <a:cs typeface="+mn-cs"/>
              </a:rPr>
              <a:t>that make the mobile phone useful for sourcing and comparing market prices in ways that improve trade-related decision-making and have an effect on market efficiency? Finding ultimately that </a:t>
            </a:r>
            <a:r>
              <a:rPr lang="en-US" sz="1200" b="1" kern="1200" dirty="0" smtClean="0">
                <a:solidFill>
                  <a:schemeClr val="tx1"/>
                </a:solidFill>
                <a:effectLst/>
                <a:latin typeface="+mn-lt"/>
                <a:ea typeface="+mn-ea"/>
                <a:cs typeface="+mn-cs"/>
              </a:rPr>
              <a:t>fishing in north Kerala is a quite special case</a:t>
            </a:r>
            <a:r>
              <a:rPr lang="en-US" sz="1200" kern="1200" dirty="0" smtClean="0">
                <a:solidFill>
                  <a:schemeClr val="tx1"/>
                </a:solidFill>
                <a:effectLst/>
                <a:latin typeface="+mn-lt"/>
                <a:ea typeface="+mn-ea"/>
                <a:cs typeface="+mn-cs"/>
              </a:rPr>
              <a:t>, growing list of those ‘conditions’ inclusive of many issues that go beyond what Jensen identified. We examined fishing in south Kerala to find that these conclusions did not always hold there.</a:t>
            </a:r>
          </a:p>
          <a:p>
            <a:r>
              <a:rPr lang="en-US" sz="1200" kern="1200" dirty="0" smtClean="0">
                <a:solidFill>
                  <a:schemeClr val="tx1"/>
                </a:solidFill>
                <a:effectLst/>
                <a:latin typeface="+mn-lt"/>
                <a:ea typeface="+mn-ea"/>
                <a:cs typeface="+mn-cs"/>
              </a:rPr>
              <a:t>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D319FFB-6EB0-FA44-A1F1-66212944487A}" type="slidenum">
              <a:rPr lang="en-US" smtClean="0"/>
              <a:t>2</a:t>
            </a:fld>
            <a:endParaRPr lang="en-US"/>
          </a:p>
        </p:txBody>
      </p:sp>
    </p:spTree>
    <p:extLst>
      <p:ext uri="{BB962C8B-B14F-4D97-AF65-F5344CB8AC3E}">
        <p14:creationId xmlns:p14="http://schemas.microsoft.com/office/powerpoint/2010/main" val="3992161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Based on </a:t>
            </a:r>
            <a:r>
              <a:rPr lang="en-US" baseline="0" dirty="0" err="1" smtClean="0"/>
              <a:t>jensen’s</a:t>
            </a:r>
            <a:r>
              <a:rPr lang="en-US" baseline="0" dirty="0" smtClean="0"/>
              <a:t> study, these are the actors, and the categories they represent that populate a fish market in north Kerala. It is in this scenario that mobile phone make an appearance.</a:t>
            </a:r>
          </a:p>
          <a:p>
            <a:pPr marL="0" indent="0">
              <a:buNone/>
            </a:pPr>
            <a:r>
              <a:rPr lang="en-US" baseline="0" dirty="0" smtClean="0"/>
              <a:t>Two things to note: the focus here is on a single fish variety, Sardines, that were/are mostly consumed domestically and therefore were not part of the fish  export supply/marketing chain. Second, gender is not accounted for in the model, and where gender is mentioned, actors are presumed male.</a:t>
            </a:r>
          </a:p>
          <a:p>
            <a:pPr marL="0" indent="0">
              <a:buNone/>
            </a:pPr>
            <a:r>
              <a:rPr lang="en-US" baseline="0" dirty="0" smtClean="0"/>
              <a:t>We will bring up these themes and complicate the broad categories of Jensen’s paper in the following slides.</a:t>
            </a:r>
          </a:p>
          <a:p>
            <a:pPr marL="0" indent="0">
              <a:buNone/>
            </a:pPr>
            <a:endParaRPr lang="en-US" baseline="0" dirty="0" smtClean="0"/>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BD319FFB-6EB0-FA44-A1F1-66212944487A}" type="slidenum">
              <a:rPr lang="en-US" smtClean="0"/>
              <a:t>3</a:t>
            </a:fld>
            <a:endParaRPr lang="en-US"/>
          </a:p>
        </p:txBody>
      </p:sp>
    </p:spTree>
    <p:extLst>
      <p:ext uri="{BB962C8B-B14F-4D97-AF65-F5344CB8AC3E}">
        <p14:creationId xmlns:p14="http://schemas.microsoft.com/office/powerpoint/2010/main" val="123752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our research, we set about doing two things. To understand a more complex picture of</a:t>
            </a:r>
            <a:r>
              <a:rPr lang="en-US" baseline="0" dirty="0" smtClean="0"/>
              <a:t> the fishing sector</a:t>
            </a:r>
            <a:r>
              <a:rPr lang="en-US" dirty="0" smtClean="0"/>
              <a:t> in north Kerala itself. And then to see whether/how</a:t>
            </a:r>
            <a:r>
              <a:rPr lang="en-US" baseline="0" dirty="0" smtClean="0"/>
              <a:t> that was different than in other places even within Kerala. To do this, we spent three months understanding the dynamics at a fish landing center in north Kerala, in Kozhikode district and another in south Kerala in Trivandrum district.</a:t>
            </a:r>
          </a:p>
          <a:p>
            <a:r>
              <a:rPr lang="en-US" baseline="0" dirty="0" smtClean="0"/>
              <a:t>Two important differences between fishing in north and south Kerala to keep in mind from the start: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northern coastline is sandy, while the southern is rocky.  The south also faces more adverse conditions during the monsoons, making many of its fish landing centers seasonal.</a:t>
            </a:r>
          </a:p>
          <a:p>
            <a:r>
              <a:rPr lang="en-US" baseline="0" dirty="0" smtClean="0"/>
              <a:t>The fishing communities in the Northern Kerala district are predominantly Muslim, while in southern Kerala are Christian.</a:t>
            </a:r>
          </a:p>
        </p:txBody>
      </p:sp>
      <p:sp>
        <p:nvSpPr>
          <p:cNvPr id="4" name="Slide Number Placeholder 3"/>
          <p:cNvSpPr>
            <a:spLocks noGrp="1"/>
          </p:cNvSpPr>
          <p:nvPr>
            <p:ph type="sldNum" sz="quarter" idx="10"/>
          </p:nvPr>
        </p:nvSpPr>
        <p:spPr/>
        <p:txBody>
          <a:bodyPr/>
          <a:lstStyle/>
          <a:p>
            <a:fld id="{BD319FFB-6EB0-FA44-A1F1-66212944487A}" type="slidenum">
              <a:rPr lang="en-US" smtClean="0"/>
              <a:t>4</a:t>
            </a:fld>
            <a:endParaRPr lang="en-US"/>
          </a:p>
        </p:txBody>
      </p:sp>
    </p:spTree>
    <p:extLst>
      <p:ext uri="{BB962C8B-B14F-4D97-AF65-F5344CB8AC3E}">
        <p14:creationId xmlns:p14="http://schemas.microsoft.com/office/powerpoint/2010/main" val="123752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both sites, we found that producers/</a:t>
            </a:r>
            <a:r>
              <a:rPr lang="en-US" baseline="0" dirty="0" smtClean="0"/>
              <a:t> sellers or buyers/consumers were hardly a single category. </a:t>
            </a:r>
            <a:r>
              <a:rPr lang="en-US" dirty="0" smtClean="0"/>
              <a:t>“Sellers “ may be fishers operating any of these fishing crafts (catamarans, ring-seine, gillnetters with internal engines,</a:t>
            </a:r>
            <a:r>
              <a:rPr lang="en-US" baseline="0" dirty="0" smtClean="0"/>
              <a:t> plywood boats with outboard engines, also trawlers not shown here</a:t>
            </a:r>
            <a:r>
              <a:rPr lang="en-US" dirty="0" smtClean="0"/>
              <a:t>) and using a variety of gear- hook-and-line, gillnets, ring-seines, </a:t>
            </a:r>
            <a:r>
              <a:rPr lang="en-US" dirty="0" err="1" smtClean="0"/>
              <a:t>trawlnets</a:t>
            </a:r>
            <a:r>
              <a:rPr lang="en-US" dirty="0" smtClean="0"/>
              <a:t> that catch different fish varieties that inhabit different depths (pelagic, </a:t>
            </a:r>
            <a:r>
              <a:rPr lang="en-US" dirty="0" err="1" smtClean="0"/>
              <a:t>demersal</a:t>
            </a:r>
            <a:r>
              <a:rPr lang="en-US" dirty="0" smtClean="0"/>
              <a:t>). These different craft-gear combinations bring in different loads, as well different varieties, and are purchased/operated</a:t>
            </a:r>
            <a:r>
              <a:rPr lang="en-US" baseline="0" dirty="0" smtClean="0"/>
              <a:t> based on </a:t>
            </a:r>
            <a:r>
              <a:rPr lang="en-US" dirty="0" smtClean="0"/>
              <a:t>different credit relationships. For a variety of historical and geographical reasons, north Kerala fishers use larger boats that draw larger catches than in the south. You can see in the top</a:t>
            </a:r>
            <a:r>
              <a:rPr lang="en-US" baseline="0" dirty="0" smtClean="0"/>
              <a:t> row a ring-seine boat, which has a crew of 60-70 people and can have catches of between 3-12 tons, mostly sardines. The other boats used in the region are the mechanized gillnetters that have a crew of 3-4 people, and bring in 1-1.5 tons of fish, including different varieties like tuna, prawn, squid and larger fish. The south coast has much smaller boats that have a crew between 2-10, where the catch is at most in 100s of kilograms and consists of greater variety in every boatload. </a:t>
            </a:r>
            <a:r>
              <a:rPr lang="en-US" dirty="0" smtClean="0"/>
              <a:t>The investment on the larger boats of the north is correspondingly more and per trip sales is also more.</a:t>
            </a:r>
          </a:p>
          <a:p>
            <a:endParaRPr lang="en-US" dirty="0" smtClean="0"/>
          </a:p>
          <a:p>
            <a:r>
              <a:rPr lang="en-US" dirty="0" smtClean="0"/>
              <a:t>*going back to the idea of differences within the category of producer/seller,</a:t>
            </a:r>
            <a:r>
              <a:rPr lang="en-US" baseline="0" dirty="0" smtClean="0"/>
              <a:t> there is also the difference between a boat owner and boat crew. The boat belongs to a boat owner who has invested some money in it and also arranged for other investments on the boat. The crew does not own the boat. This is important to keep in mind because the revenue from the sale of fish accrues differently to owner and crew.</a:t>
            </a:r>
            <a:endParaRPr lang="en-US" dirty="0" smtClean="0"/>
          </a:p>
          <a:p>
            <a:endParaRPr lang="en-US" dirty="0" smtClean="0"/>
          </a:p>
          <a:p>
            <a:r>
              <a:rPr lang="en-US" dirty="0" smtClean="0"/>
              <a:t>*The North Kerala</a:t>
            </a:r>
            <a:r>
              <a:rPr lang="en-US" baseline="0" dirty="0" smtClean="0"/>
              <a:t> shoreline is muddy (not rocky) and the continental shelf in this region slopes gently and extends a longer distance. The southern shore has a rocky bottom, and the shelf drops sharply- trawlers and larger boats can’t be used here. The monsoons beat down harder in the south, making some landing centers unusable during the monsoons and also making it necessary to have much hardier sea crafts (the </a:t>
            </a:r>
            <a:r>
              <a:rPr lang="en-US" baseline="0" dirty="0" err="1" smtClean="0"/>
              <a:t>cattamaran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D319FFB-6EB0-FA44-A1F1-66212944487A}" type="slidenum">
              <a:rPr lang="en-US" smtClean="0"/>
              <a:t>5</a:t>
            </a:fld>
            <a:endParaRPr lang="en-US"/>
          </a:p>
        </p:txBody>
      </p:sp>
    </p:spTree>
    <p:extLst>
      <p:ext uri="{BB962C8B-B14F-4D97-AF65-F5344CB8AC3E}">
        <p14:creationId xmlns:p14="http://schemas.microsoft.com/office/powerpoint/2010/main" val="1432844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producers/sellers</a:t>
            </a:r>
            <a:r>
              <a:rPr lang="en-US" baseline="0" dirty="0" smtClean="0"/>
              <a:t> are not a single type, nor are b</a:t>
            </a:r>
            <a:r>
              <a:rPr lang="en-US" dirty="0" smtClean="0"/>
              <a:t>uyers. In both the south and the north,</a:t>
            </a:r>
            <a:r>
              <a:rPr lang="en-US" baseline="0" dirty="0" smtClean="0"/>
              <a:t> these may be small vendors, who sell on the beach, in retail markets or go house to house selling. May be people who salt or dry </a:t>
            </a:r>
            <a:r>
              <a:rPr lang="en-US" baseline="0" dirty="0" err="1" smtClean="0"/>
              <a:t>fish,or</a:t>
            </a:r>
            <a:r>
              <a:rPr lang="en-US" baseline="0" dirty="0" smtClean="0"/>
              <a:t> take fish to waste processing factories. It may be wholesale merchants or  exporters who take the fish in large insulated trucks. </a:t>
            </a:r>
          </a:p>
          <a:p>
            <a:endParaRPr lang="en-US" baseline="0" dirty="0" smtClean="0"/>
          </a:p>
          <a:p>
            <a:r>
              <a:rPr lang="en-US" baseline="0" dirty="0" smtClean="0"/>
              <a:t>Here again, there are differences between the predominantly Muslim north and the Christian south. Women are not engaged in the sale of fish in the Muslim fishing communities in the north, while a large number of women are fish vendors in the south. This also possibly explains why women are never mentioned in Jensen’s paper since he focused on the north. Gender is an important factor for us because we saw that the constraints and resources available to women were very different than for the men in the fishing sector, and because these differences these individuals’ activities as fish vendors, including their use of mobiles.</a:t>
            </a:r>
            <a:endParaRPr lang="en-US" dirty="0"/>
          </a:p>
        </p:txBody>
      </p:sp>
      <p:sp>
        <p:nvSpPr>
          <p:cNvPr id="4" name="Slide Number Placeholder 3"/>
          <p:cNvSpPr>
            <a:spLocks noGrp="1"/>
          </p:cNvSpPr>
          <p:nvPr>
            <p:ph type="sldNum" sz="quarter" idx="10"/>
          </p:nvPr>
        </p:nvSpPr>
        <p:spPr/>
        <p:txBody>
          <a:bodyPr/>
          <a:lstStyle/>
          <a:p>
            <a:fld id="{BD319FFB-6EB0-FA44-A1F1-66212944487A}" type="slidenum">
              <a:rPr lang="en-US" smtClean="0"/>
              <a:t>6</a:t>
            </a:fld>
            <a:endParaRPr lang="en-US"/>
          </a:p>
        </p:txBody>
      </p:sp>
    </p:spTree>
    <p:extLst>
      <p:ext uri="{BB962C8B-B14F-4D97-AF65-F5344CB8AC3E}">
        <p14:creationId xmlns:p14="http://schemas.microsoft.com/office/powerpoint/2010/main" val="1768309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found that the actual picture of the transactions at both sites looked more like this. There was a producer, who could belong to one of several kinds of producers that were different</a:t>
            </a:r>
            <a:r>
              <a:rPr lang="en-US" baseline="0" dirty="0" smtClean="0"/>
              <a:t> in north and south Kerala. There could be many kinds of fish, again somewhat different in the two sites. In both and north Kerala, these fish would be auctioned not by the producer but by an auctioneer, a new actor and one we </a:t>
            </a:r>
            <a:r>
              <a:rPr lang="en-US" baseline="0" dirty="0" err="1" smtClean="0"/>
              <a:t>didn</a:t>
            </a:r>
            <a:r>
              <a:rPr lang="fr-FR" baseline="0" dirty="0" smtClean="0"/>
              <a:t>’</a:t>
            </a:r>
            <a:r>
              <a:rPr lang="en-US" baseline="0" dirty="0" smtClean="0"/>
              <a:t>t see in Jensen’s paper. This auctioneer in most cases was a person who had invested in the producer’s equipment- boat, motor, nets, repair- in return for the right to auction and a % commission on the sale of fish. while the fisher-auctioneer relationship is not the strictest of creditor-debtor relationships, fishers are expected to sell their fish mainly through their auctioneers (unless there’s no fish in the area). When an auctioneer auctions the fish, it is then bought by a range of buyers, who we have already talked about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Another new actor- scavenger, perhaps the only actor who wasn’t part of an auction. </a:t>
            </a:r>
            <a:r>
              <a:rPr lang="en-US" dirty="0" smtClean="0"/>
              <a:t>An extra actor in the south was a tax collector who collected a church tax from both seller and buyer on every transaction. </a:t>
            </a:r>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Not all of these categories of buyers and sellers even possess mobile phones, and undoubtedly, those who do use it in strikingly different ways.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Before we get to the use of mobile phones, let us examine how important price information is in these transactions. It is different for different actors. Let us examine just the fishers and see how these differ between north and south Kerala, and between small and large fishers in a region.  Now, as I mentioned earlier, investments in the north tend to be much higher because of the larger boats in use (can be 12-15 times the investment in the south). Each boat thus has multiple investors. These investors are often drawn from multiple markets, so that the fishers have a trusted auctioneer in different markets. In addition, all-season landing centers are also closer together on the northern coast than in the south. What all of this means is that fishers find it feasible to consider selling at other nearby markets if the difference in profits by doing so is large enough. For the boats bringing in larger catches, even a small difference in price in two markets can make a huge difference; not so much for the smaller boats. As a result, the fishers for whom price is most important  even in the north are those fishing in ring-seine boats and trawlers. A minor point is that the fishers who wish to find price, call their auctioneers or the tax collector, and not the buyers directly.</a:t>
            </a:r>
          </a:p>
          <a:p>
            <a:endParaRPr lang="en-US" baseline="0" dirty="0" smtClean="0"/>
          </a:p>
          <a:p>
            <a:r>
              <a:rPr lang="en-US" baseline="0" dirty="0" smtClean="0"/>
              <a:t>In the south, where investments are lower, most boats have only a single person invest in them and auction for them. As a result, they are expected to sell at the auctioneer’s beach to the extent possible (seasonal changes in fishing grounds is excusable). As a result, these fishers are not really interested in prices at other markets.</a:t>
            </a:r>
          </a:p>
          <a:p>
            <a:endParaRPr lang="en-US" baseline="0" dirty="0" smtClean="0"/>
          </a:p>
          <a:p>
            <a:r>
              <a:rPr lang="en-US" baseline="0" dirty="0" smtClean="0"/>
              <a:t>Similarly, there are difference between buyers in the north and the south, as well as between small and large scale </a:t>
            </a:r>
            <a:r>
              <a:rPr lang="en-US" baseline="0" dirty="0" err="1" smtClean="0"/>
              <a:t>buyersin</a:t>
            </a:r>
            <a:r>
              <a:rPr lang="en-US" baseline="0" dirty="0" smtClean="0"/>
              <a:t> both sites.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*Note also  that while I am talking only of actors in the beach market today; the sale of fish is a much longer chain beyond these first points of sale.</a:t>
            </a:r>
            <a:r>
              <a:rPr lang="en-US" baseline="0" dirty="0" smtClean="0"/>
              <a:t> A</a:t>
            </a:r>
            <a:r>
              <a:rPr lang="en-US" dirty="0" smtClean="0"/>
              <a:t>t each of those points, the question of how price is determined/ how important it is/ how phones are used in the process will have</a:t>
            </a:r>
            <a:r>
              <a:rPr lang="en-US" baseline="0" dirty="0" smtClean="0"/>
              <a:t> to be considered.</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BD319FFB-6EB0-FA44-A1F1-66212944487A}" type="slidenum">
              <a:rPr lang="en-US" smtClean="0"/>
              <a:t>7</a:t>
            </a:fld>
            <a:endParaRPr lang="en-US"/>
          </a:p>
        </p:txBody>
      </p:sp>
    </p:spTree>
    <p:extLst>
      <p:ext uri="{BB962C8B-B14F-4D97-AF65-F5344CB8AC3E}">
        <p14:creationId xmlns:p14="http://schemas.microsoft.com/office/powerpoint/2010/main" val="1602022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5838" y="0"/>
            <a:ext cx="2492375" cy="1868488"/>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While price information might not be why a majority of</a:t>
            </a:r>
            <a:r>
              <a:rPr lang="en-US" baseline="0" dirty="0" smtClean="0"/>
              <a:t> </a:t>
            </a:r>
            <a:r>
              <a:rPr lang="en-US" dirty="0" smtClean="0"/>
              <a:t>people are using phones, phones</a:t>
            </a:r>
            <a:r>
              <a:rPr lang="en-US" baseline="0" dirty="0" smtClean="0"/>
              <a:t> are undoubtedly in use by almost everyone in their fishing-related livelihood. What do different actors use them for? Here are a few examples: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1. Fishers mentioned most often that they called their friends and kin who were at sea in order to find out fish availability at particular locations, </a:t>
            </a:r>
            <a:r>
              <a:rPr lang="en-US" baseline="0" dirty="0" err="1" smtClean="0"/>
              <a:t>esp</a:t>
            </a:r>
            <a:r>
              <a:rPr lang="en-US" baseline="0" dirty="0" smtClean="0"/>
              <a:t> on days when they themselves were unable to locate fish. They would use the phone in conjunction with a GPS to trace that location and go there to fish themselves. Fishers also mentioned using the mobile in case of emergencies (like a malfunctioning engine) to call the shore for help. Coordination work, cooperative work.</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 When Fishers</a:t>
            </a:r>
            <a:r>
              <a:rPr lang="en-US" baseline="0" dirty="0" smtClean="0"/>
              <a:t> approach their shore with fish, they call up their auctioneers as they are pulling up. They do this in order to ensure the auctioneer is present at the beach, and that in case of large catches can arrange for ice. Coordination work.</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3. Large-scale purchasers, and especially export agents operate with a target in mind every day. Export companies inform them in the morning</a:t>
            </a:r>
            <a:r>
              <a:rPr lang="en-US" baseline="0" dirty="0" smtClean="0"/>
              <a:t> what varieties and quantities of fish they require. Agents then use mobile phones to find out the quantities available at different markets, and then consolidate these to achieve their target. They use phones to stay in touch with their truck drivers who transport the fish to the export company for processing. Coordination work.</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4. Women vendors are another interesting case among the fish purchasers. As</a:t>
            </a:r>
            <a:r>
              <a:rPr lang="en-US" baseline="0" dirty="0" smtClean="0"/>
              <a:t> women, these vendors have primary responsibility of their children and households. As fish vendors, they need to manage their </a:t>
            </a:r>
            <a:r>
              <a:rPr lang="en-US" baseline="0" dirty="0" err="1" smtClean="0"/>
              <a:t>householding</a:t>
            </a:r>
            <a:r>
              <a:rPr lang="en-US" baseline="0" dirty="0" smtClean="0"/>
              <a:t> tasks alongside a 12-14 hour workday that keeps them out of their houses, on the road and at markets. A unique feature of the fishing community is that the fathers too are seldom home, either being out at sea or elsewhere once they are on land. As a result, women are constantly worried about their family, especially their children’s whereabouts and well-being. The phone seems to have offered some of them a way to stay in touch with their families, relieving this stress somewhat.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Summary of uses: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Diff </a:t>
            </a:r>
            <a:r>
              <a:rPr lang="en-US" dirty="0" err="1" smtClean="0"/>
              <a:t>defn</a:t>
            </a:r>
            <a:r>
              <a:rPr lang="en-US" dirty="0" smtClean="0"/>
              <a:t> of welfare- whereby welfare is not only about</a:t>
            </a:r>
            <a:r>
              <a:rPr lang="en-US" baseline="0" dirty="0" smtClean="0"/>
              <a:t> an increase in</a:t>
            </a:r>
            <a:r>
              <a:rPr lang="en-US" dirty="0" smtClean="0"/>
              <a:t> income.</a:t>
            </a:r>
            <a:r>
              <a:rPr lang="en-US" baseline="0" dirty="0" smtClean="0"/>
              <a:t> It’s not about optimizing, but about coping with the vulnerability encountered by fishers while out at sea, the risk of death (emergencies).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D319FFB-6EB0-FA44-A1F1-66212944487A}" type="slidenum">
              <a:rPr lang="en-US" smtClean="0"/>
              <a:t>8</a:t>
            </a:fld>
            <a:endParaRPr lang="en-US"/>
          </a:p>
        </p:txBody>
      </p:sp>
    </p:spTree>
    <p:extLst>
      <p:ext uri="{BB962C8B-B14F-4D97-AF65-F5344CB8AC3E}">
        <p14:creationId xmlns:p14="http://schemas.microsoft.com/office/powerpoint/2010/main" val="1879604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5838" y="0"/>
            <a:ext cx="2492375" cy="1868488"/>
          </a:xfrm>
        </p:spPr>
      </p:sp>
      <p:sp>
        <p:nvSpPr>
          <p:cNvPr id="3" name="Notes Placeholder 2"/>
          <p:cNvSpPr>
            <a:spLocks noGrp="1"/>
          </p:cNvSpPr>
          <p:nvPr>
            <p:ph type="body" idx="1"/>
          </p:nvPr>
        </p:nvSpPr>
        <p:spPr/>
        <p:txBody>
          <a:bodyPr/>
          <a:lstStyle/>
          <a:p>
            <a:r>
              <a:rPr lang="en-US" dirty="0" smtClean="0"/>
              <a:t>In wrapping up, we would like to return to the ways in which the empirical</a:t>
            </a:r>
            <a:r>
              <a:rPr lang="en-US" baseline="0" dirty="0" smtClean="0"/>
              <a:t> reality of fish landing centers have been transformed in academic and popular writing. </a:t>
            </a:r>
            <a:endParaRPr lang="en-US" dirty="0" smtClean="0"/>
          </a:p>
          <a:p>
            <a:r>
              <a:rPr lang="en-US" dirty="0" smtClean="0"/>
              <a:t>We</a:t>
            </a:r>
            <a:r>
              <a:rPr lang="en-US" baseline="0" dirty="0" smtClean="0"/>
              <a:t> suggest that i</a:t>
            </a:r>
            <a:r>
              <a:rPr lang="en-US" dirty="0" smtClean="0"/>
              <a:t>n going from the situation on the ground to Jensen’s article, further to how that article </a:t>
            </a:r>
            <a:r>
              <a:rPr lang="en-US" baseline="0" dirty="0" smtClean="0"/>
              <a:t>is cited or makes news, three types of generalizations occur:</a:t>
            </a:r>
          </a:p>
          <a:p>
            <a:pPr marL="228600" indent="-228600">
              <a:buAutoNum type="arabicPeriod"/>
            </a:pPr>
            <a:r>
              <a:rPr lang="en-US" baseline="0" dirty="0" smtClean="0"/>
              <a:t>the actors involved went from being a range of producers, buyers, fish and an auctioneer TO a buyer, sardine and producer TO fishermen and fish</a:t>
            </a:r>
          </a:p>
          <a:p>
            <a:pPr marL="228600" indent="-228600">
              <a:buAutoNum type="arabicPeriod"/>
            </a:pPr>
            <a:r>
              <a:rPr lang="en-US" baseline="0" dirty="0" smtClean="0"/>
              <a:t>The findings related to mobiles went from the multiple uses they were put to by different actors TO price information becoming the core use/ use in focus, TO descriptions of mobile phones as leading to increased total welfare of buyers and producers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3. In terms of region of analysis/conclusions- goes from north </a:t>
            </a:r>
            <a:r>
              <a:rPr lang="en-US" baseline="0" dirty="0" err="1" smtClean="0"/>
              <a:t>kerala</a:t>
            </a:r>
            <a:r>
              <a:rPr lang="en-US" baseline="0" dirty="0" smtClean="0"/>
              <a:t> TO </a:t>
            </a:r>
            <a:r>
              <a:rPr lang="en-US" baseline="0" dirty="0" err="1" smtClean="0"/>
              <a:t>kerala</a:t>
            </a:r>
            <a:r>
              <a:rPr lang="en-US" baseline="0" dirty="0" smtClean="0"/>
              <a:t>/developing regions</a:t>
            </a:r>
          </a:p>
          <a:p>
            <a:pPr marL="0" indent="0">
              <a:buNone/>
            </a:pPr>
            <a:endParaRPr lang="en-US" baseline="0" dirty="0" smtClean="0"/>
          </a:p>
          <a:p>
            <a:r>
              <a:rPr lang="en-US" baseline="0" dirty="0" smtClean="0"/>
              <a:t>Brings us to the idea of how modalities get deleted at each stage of analysis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Latour</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Woolgar</a:t>
            </a:r>
            <a:r>
              <a:rPr lang="en-US" sz="1200" kern="1200" dirty="0" smtClean="0">
                <a:solidFill>
                  <a:schemeClr val="tx1"/>
                </a:solidFill>
                <a:effectLst/>
                <a:latin typeface="+mn-lt"/>
                <a:ea typeface="+mn-ea"/>
                <a:cs typeface="+mn-cs"/>
              </a:rPr>
              <a:t> refer to ‘deletion of modalities’ whereby a statement a claim situated in time and place becomes a generalized fact stripped of this context… our own informal observation of the dissemination of this idea. </a:t>
            </a:r>
            <a:r>
              <a:rPr lang="en-US" sz="1200" b="1" kern="1200" dirty="0" smtClean="0">
                <a:solidFill>
                  <a:schemeClr val="tx1"/>
                </a:solidFill>
                <a:effectLst/>
                <a:latin typeface="+mn-lt"/>
                <a:ea typeface="+mn-ea"/>
                <a:cs typeface="+mn-cs"/>
              </a:rPr>
              <a:t>The will to scale interventions</a:t>
            </a:r>
            <a:r>
              <a:rPr lang="en-US" sz="1200" kern="1200" dirty="0" smtClean="0">
                <a:solidFill>
                  <a:schemeClr val="tx1"/>
                </a:solidFill>
                <a:effectLst/>
                <a:latin typeface="+mn-lt"/>
                <a:ea typeface="+mn-ea"/>
                <a:cs typeface="+mn-cs"/>
              </a:rPr>
              <a:t> (see Gates Foundation).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outcome in the domain of design practice and development intervention work is the proliferation especially of SMS based market price info platforms (Luisa’s list) in a multitude of sites and for a huge variety of commodities.</a:t>
            </a:r>
          </a:p>
          <a:p>
            <a:endParaRPr lang="en-US" baseline="0" dirty="0" smtClean="0"/>
          </a:p>
        </p:txBody>
      </p:sp>
      <p:sp>
        <p:nvSpPr>
          <p:cNvPr id="4" name="Slide Number Placeholder 3"/>
          <p:cNvSpPr>
            <a:spLocks noGrp="1"/>
          </p:cNvSpPr>
          <p:nvPr>
            <p:ph type="sldNum" sz="quarter" idx="10"/>
          </p:nvPr>
        </p:nvSpPr>
        <p:spPr/>
        <p:txBody>
          <a:bodyPr/>
          <a:lstStyle/>
          <a:p>
            <a:fld id="{BD319FFB-6EB0-FA44-A1F1-66212944487A}" type="slidenum">
              <a:rPr lang="en-US" smtClean="0"/>
              <a:t>9</a:t>
            </a:fld>
            <a:endParaRPr lang="en-US"/>
          </a:p>
        </p:txBody>
      </p:sp>
    </p:spTree>
    <p:extLst>
      <p:ext uri="{BB962C8B-B14F-4D97-AF65-F5344CB8AC3E}">
        <p14:creationId xmlns:p14="http://schemas.microsoft.com/office/powerpoint/2010/main" val="3925588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76C17D-E6E6-2841-8BF8-33728D36D34E}" type="datetimeFigureOut">
              <a:rPr lang="en-US" smtClean="0"/>
              <a:t>12/5/12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475C9-F9EC-514F-903C-4277D834D7D7}" type="slidenum">
              <a:rPr lang="en-US" smtClean="0"/>
              <a:t>‹#›</a:t>
            </a:fld>
            <a:endParaRPr lang="en-US"/>
          </a:p>
        </p:txBody>
      </p:sp>
    </p:spTree>
    <p:extLst>
      <p:ext uri="{BB962C8B-B14F-4D97-AF65-F5344CB8AC3E}">
        <p14:creationId xmlns:p14="http://schemas.microsoft.com/office/powerpoint/2010/main" val="1870668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76C17D-E6E6-2841-8BF8-33728D36D34E}" type="datetimeFigureOut">
              <a:rPr lang="en-US" smtClean="0"/>
              <a:t>12/5/12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475C9-F9EC-514F-903C-4277D834D7D7}" type="slidenum">
              <a:rPr lang="en-US" smtClean="0"/>
              <a:t>‹#›</a:t>
            </a:fld>
            <a:endParaRPr lang="en-US"/>
          </a:p>
        </p:txBody>
      </p:sp>
    </p:spTree>
    <p:extLst>
      <p:ext uri="{BB962C8B-B14F-4D97-AF65-F5344CB8AC3E}">
        <p14:creationId xmlns:p14="http://schemas.microsoft.com/office/powerpoint/2010/main" val="32695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76C17D-E6E6-2841-8BF8-33728D36D34E}" type="datetimeFigureOut">
              <a:rPr lang="en-US" smtClean="0"/>
              <a:t>12/5/12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475C9-F9EC-514F-903C-4277D834D7D7}" type="slidenum">
              <a:rPr lang="en-US" smtClean="0"/>
              <a:t>‹#›</a:t>
            </a:fld>
            <a:endParaRPr lang="en-US"/>
          </a:p>
        </p:txBody>
      </p:sp>
    </p:spTree>
    <p:extLst>
      <p:ext uri="{BB962C8B-B14F-4D97-AF65-F5344CB8AC3E}">
        <p14:creationId xmlns:p14="http://schemas.microsoft.com/office/powerpoint/2010/main" val="1405021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76C17D-E6E6-2841-8BF8-33728D36D34E}" type="datetimeFigureOut">
              <a:rPr lang="en-US" smtClean="0"/>
              <a:t>12/5/12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475C9-F9EC-514F-903C-4277D834D7D7}" type="slidenum">
              <a:rPr lang="en-US" smtClean="0"/>
              <a:t>‹#›</a:t>
            </a:fld>
            <a:endParaRPr lang="en-US"/>
          </a:p>
        </p:txBody>
      </p:sp>
    </p:spTree>
    <p:extLst>
      <p:ext uri="{BB962C8B-B14F-4D97-AF65-F5344CB8AC3E}">
        <p14:creationId xmlns:p14="http://schemas.microsoft.com/office/powerpoint/2010/main" val="11091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76C17D-E6E6-2841-8BF8-33728D36D34E}" type="datetimeFigureOut">
              <a:rPr lang="en-US" smtClean="0"/>
              <a:t>12/5/12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475C9-F9EC-514F-903C-4277D834D7D7}" type="slidenum">
              <a:rPr lang="en-US" smtClean="0"/>
              <a:t>‹#›</a:t>
            </a:fld>
            <a:endParaRPr lang="en-US"/>
          </a:p>
        </p:txBody>
      </p:sp>
    </p:spTree>
    <p:extLst>
      <p:ext uri="{BB962C8B-B14F-4D97-AF65-F5344CB8AC3E}">
        <p14:creationId xmlns:p14="http://schemas.microsoft.com/office/powerpoint/2010/main" val="856217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76C17D-E6E6-2841-8BF8-33728D36D34E}" type="datetimeFigureOut">
              <a:rPr lang="en-US" smtClean="0"/>
              <a:t>12/5/12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B475C9-F9EC-514F-903C-4277D834D7D7}" type="slidenum">
              <a:rPr lang="en-US" smtClean="0"/>
              <a:t>‹#›</a:t>
            </a:fld>
            <a:endParaRPr lang="en-US"/>
          </a:p>
        </p:txBody>
      </p:sp>
    </p:spTree>
    <p:extLst>
      <p:ext uri="{BB962C8B-B14F-4D97-AF65-F5344CB8AC3E}">
        <p14:creationId xmlns:p14="http://schemas.microsoft.com/office/powerpoint/2010/main" val="3501507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76C17D-E6E6-2841-8BF8-33728D36D34E}" type="datetimeFigureOut">
              <a:rPr lang="en-US" smtClean="0"/>
              <a:t>12/5/12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B475C9-F9EC-514F-903C-4277D834D7D7}" type="slidenum">
              <a:rPr lang="en-US" smtClean="0"/>
              <a:t>‹#›</a:t>
            </a:fld>
            <a:endParaRPr lang="en-US"/>
          </a:p>
        </p:txBody>
      </p:sp>
    </p:spTree>
    <p:extLst>
      <p:ext uri="{BB962C8B-B14F-4D97-AF65-F5344CB8AC3E}">
        <p14:creationId xmlns:p14="http://schemas.microsoft.com/office/powerpoint/2010/main" val="2956927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76C17D-E6E6-2841-8BF8-33728D36D34E}" type="datetimeFigureOut">
              <a:rPr lang="en-US" smtClean="0"/>
              <a:t>12/5/12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B475C9-F9EC-514F-903C-4277D834D7D7}" type="slidenum">
              <a:rPr lang="en-US" smtClean="0"/>
              <a:t>‹#›</a:t>
            </a:fld>
            <a:endParaRPr lang="en-US"/>
          </a:p>
        </p:txBody>
      </p:sp>
    </p:spTree>
    <p:extLst>
      <p:ext uri="{BB962C8B-B14F-4D97-AF65-F5344CB8AC3E}">
        <p14:creationId xmlns:p14="http://schemas.microsoft.com/office/powerpoint/2010/main" val="510847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76C17D-E6E6-2841-8BF8-33728D36D34E}" type="datetimeFigureOut">
              <a:rPr lang="en-US" smtClean="0"/>
              <a:t>12/5/12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B475C9-F9EC-514F-903C-4277D834D7D7}" type="slidenum">
              <a:rPr lang="en-US" smtClean="0"/>
              <a:t>‹#›</a:t>
            </a:fld>
            <a:endParaRPr lang="en-US"/>
          </a:p>
        </p:txBody>
      </p:sp>
    </p:spTree>
    <p:extLst>
      <p:ext uri="{BB962C8B-B14F-4D97-AF65-F5344CB8AC3E}">
        <p14:creationId xmlns:p14="http://schemas.microsoft.com/office/powerpoint/2010/main" val="261790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76C17D-E6E6-2841-8BF8-33728D36D34E}" type="datetimeFigureOut">
              <a:rPr lang="en-US" smtClean="0"/>
              <a:t>12/5/12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B475C9-F9EC-514F-903C-4277D834D7D7}" type="slidenum">
              <a:rPr lang="en-US" smtClean="0"/>
              <a:t>‹#›</a:t>
            </a:fld>
            <a:endParaRPr lang="en-US"/>
          </a:p>
        </p:txBody>
      </p:sp>
    </p:spTree>
    <p:extLst>
      <p:ext uri="{BB962C8B-B14F-4D97-AF65-F5344CB8AC3E}">
        <p14:creationId xmlns:p14="http://schemas.microsoft.com/office/powerpoint/2010/main" val="3175754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76C17D-E6E6-2841-8BF8-33728D36D34E}" type="datetimeFigureOut">
              <a:rPr lang="en-US" smtClean="0"/>
              <a:t>12/5/12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B475C9-F9EC-514F-903C-4277D834D7D7}" type="slidenum">
              <a:rPr lang="en-US" smtClean="0"/>
              <a:t>‹#›</a:t>
            </a:fld>
            <a:endParaRPr lang="en-US"/>
          </a:p>
        </p:txBody>
      </p:sp>
    </p:spTree>
    <p:extLst>
      <p:ext uri="{BB962C8B-B14F-4D97-AF65-F5344CB8AC3E}">
        <p14:creationId xmlns:p14="http://schemas.microsoft.com/office/powerpoint/2010/main" val="15144547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6C17D-E6E6-2841-8BF8-33728D36D34E}" type="datetimeFigureOut">
              <a:rPr lang="en-US" smtClean="0"/>
              <a:t>12/5/12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B475C9-F9EC-514F-903C-4277D834D7D7}" type="slidenum">
              <a:rPr lang="en-US" smtClean="0"/>
              <a:t>‹#›</a:t>
            </a:fld>
            <a:endParaRPr lang="en-US"/>
          </a:p>
        </p:txBody>
      </p:sp>
    </p:spTree>
    <p:extLst>
      <p:ext uri="{BB962C8B-B14F-4D97-AF65-F5344CB8AC3E}">
        <p14:creationId xmlns:p14="http://schemas.microsoft.com/office/powerpoint/2010/main" val="2038549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6.png"/><Relationship Id="rId7" Type="http://schemas.openxmlformats.org/officeDocument/2006/relationships/image" Target="../media/image17.jpeg"/><Relationship Id="rId8"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5.png"/><Relationship Id="rId8" Type="http://schemas.openxmlformats.org/officeDocument/2006/relationships/image" Target="../media/image23.png"/><Relationship Id="rId9" Type="http://schemas.openxmlformats.org/officeDocument/2006/relationships/image" Target="../media/image16.png"/><Relationship Id="rId10"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Revisiting the fishers of Kerala</a:t>
            </a:r>
            <a:endParaRPr lang="en-US" dirty="0"/>
          </a:p>
        </p:txBody>
      </p:sp>
      <p:sp>
        <p:nvSpPr>
          <p:cNvPr id="3" name="Subtitle 2"/>
          <p:cNvSpPr>
            <a:spLocks noGrp="1"/>
          </p:cNvSpPr>
          <p:nvPr>
            <p:ph type="subTitle" idx="1"/>
          </p:nvPr>
        </p:nvSpPr>
        <p:spPr/>
        <p:txBody>
          <a:bodyPr/>
          <a:lstStyle/>
          <a:p>
            <a:r>
              <a:rPr lang="en-US" dirty="0" smtClean="0"/>
              <a:t>Jenna Burrell</a:t>
            </a:r>
          </a:p>
          <a:p>
            <a:r>
              <a:rPr lang="en-US" dirty="0" err="1" smtClean="0"/>
              <a:t>Richa</a:t>
            </a:r>
            <a:r>
              <a:rPr lang="en-US" dirty="0" smtClean="0"/>
              <a:t> Kumar</a:t>
            </a:r>
          </a:p>
          <a:p>
            <a:r>
              <a:rPr lang="en-US" dirty="0" smtClean="0"/>
              <a:t>Janaki Srinivasan</a:t>
            </a:r>
            <a:endParaRPr lang="en-US" dirty="0"/>
          </a:p>
        </p:txBody>
      </p:sp>
    </p:spTree>
    <p:extLst>
      <p:ext uri="{BB962C8B-B14F-4D97-AF65-F5344CB8AC3E}">
        <p14:creationId xmlns:p14="http://schemas.microsoft.com/office/powerpoint/2010/main" val="315646637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 Conclusion</a:t>
            </a:r>
            <a:endParaRPr lang="en-US" dirty="0"/>
          </a:p>
        </p:txBody>
      </p:sp>
      <p:sp>
        <p:nvSpPr>
          <p:cNvPr id="3" name="Content Placeholder 2"/>
          <p:cNvSpPr>
            <a:spLocks noGrp="1"/>
          </p:cNvSpPr>
          <p:nvPr>
            <p:ph idx="1"/>
          </p:nvPr>
        </p:nvSpPr>
        <p:spPr/>
        <p:txBody>
          <a:bodyPr>
            <a:normAutofit/>
          </a:bodyPr>
          <a:lstStyle/>
          <a:p>
            <a:r>
              <a:rPr lang="en-US" dirty="0"/>
              <a:t>p</a:t>
            </a:r>
            <a:r>
              <a:rPr lang="en-US" dirty="0" smtClean="0"/>
              <a:t>roblems of aggregates and averages,</a:t>
            </a:r>
            <a:r>
              <a:rPr lang="en-US" dirty="0"/>
              <a:t> </a:t>
            </a:r>
            <a:r>
              <a:rPr lang="en-US" dirty="0" smtClean="0"/>
              <a:t>what they conceal </a:t>
            </a:r>
          </a:p>
          <a:p>
            <a:r>
              <a:rPr lang="en-US" dirty="0" smtClean="0"/>
              <a:t>conditions in North Kerala that make it a very special case</a:t>
            </a:r>
          </a:p>
          <a:p>
            <a:r>
              <a:rPr lang="en-US" dirty="0" smtClean="0"/>
              <a:t>narrowing of ideas in the mobile app design space … see </a:t>
            </a:r>
            <a:r>
              <a:rPr lang="en-US" b="1" dirty="0" err="1" smtClean="0"/>
              <a:t>markets.ischool.berkeley.edu</a:t>
            </a:r>
            <a:r>
              <a:rPr lang="en-US" smtClean="0"/>
              <a:t> for </a:t>
            </a:r>
            <a:r>
              <a:rPr lang="en-US" dirty="0" smtClean="0"/>
              <a:t>list </a:t>
            </a:r>
            <a:r>
              <a:rPr lang="en-US" smtClean="0"/>
              <a:t>of projects.</a:t>
            </a:r>
            <a:endParaRPr lang="en-US" dirty="0"/>
          </a:p>
        </p:txBody>
      </p:sp>
    </p:spTree>
    <p:extLst>
      <p:ext uri="{BB962C8B-B14F-4D97-AF65-F5344CB8AC3E}">
        <p14:creationId xmlns:p14="http://schemas.microsoft.com/office/powerpoint/2010/main" val="182885947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2-10-09 08.31.48.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1650417" y="0"/>
            <a:ext cx="12469965" cy="6858000"/>
          </a:xfrm>
          <a:prstGeom prst="rect">
            <a:avLst/>
          </a:prstGeom>
        </p:spPr>
      </p:pic>
      <p:sp>
        <p:nvSpPr>
          <p:cNvPr id="5" name="Title 1"/>
          <p:cNvSpPr txBox="1">
            <a:spLocks/>
          </p:cNvSpPr>
          <p:nvPr/>
        </p:nvSpPr>
        <p:spPr>
          <a:xfrm>
            <a:off x="1569072" y="6139526"/>
            <a:ext cx="7094860" cy="733708"/>
          </a:xfrm>
          <a:prstGeom prst="rect">
            <a:avLst/>
          </a:prstGeom>
        </p:spPr>
        <p:txBody>
          <a:bodyPr vert="horz" lIns="91440" tIns="45720" rIns="91440" bIns="45720" rtlCol="0">
            <a:normAutofit fontScale="850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4400" dirty="0" smtClean="0">
                <a:solidFill>
                  <a:schemeClr val="bg1"/>
                </a:solidFill>
                <a:latin typeface="+mj-lt"/>
                <a:ea typeface="+mj-ea"/>
                <a:cs typeface="+mj-cs"/>
              </a:rPr>
              <a:t>representing a complicated reality</a:t>
            </a:r>
            <a:endParaRPr lang="en-US" sz="4400" dirty="0">
              <a:solidFill>
                <a:schemeClr val="bg1"/>
              </a:solidFill>
              <a:latin typeface="+mj-lt"/>
              <a:ea typeface="+mj-ea"/>
              <a:cs typeface="+mj-cs"/>
            </a:endParaRPr>
          </a:p>
        </p:txBody>
      </p:sp>
      <p:pic>
        <p:nvPicPr>
          <p:cNvPr id="6" name="Picture 5" descr="jensen-eqn.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4285" y="1723473"/>
            <a:ext cx="5651500" cy="698500"/>
          </a:xfrm>
          <a:prstGeom prst="rect">
            <a:avLst/>
          </a:prstGeom>
        </p:spPr>
      </p:pic>
      <p:sp>
        <p:nvSpPr>
          <p:cNvPr id="7" name="Title 1"/>
          <p:cNvSpPr>
            <a:spLocks noGrp="1"/>
          </p:cNvSpPr>
          <p:nvPr>
            <p:ph type="title"/>
          </p:nvPr>
        </p:nvSpPr>
        <p:spPr>
          <a:xfrm>
            <a:off x="0" y="408657"/>
            <a:ext cx="9144000" cy="1143000"/>
          </a:xfrm>
          <a:solidFill>
            <a:srgbClr val="FFFFFF">
              <a:alpha val="50000"/>
            </a:srgbClr>
          </a:solidFill>
        </p:spPr>
        <p:txBody>
          <a:bodyPr>
            <a:normAutofit/>
          </a:bodyPr>
          <a:lstStyle/>
          <a:p>
            <a:r>
              <a:rPr lang="en-US" dirty="0" smtClean="0"/>
              <a:t>A parsimonious model</a:t>
            </a:r>
            <a:endParaRPr lang="en-US" dirty="0"/>
          </a:p>
        </p:txBody>
      </p:sp>
    </p:spTree>
    <p:extLst>
      <p:ext uri="{BB962C8B-B14F-4D97-AF65-F5344CB8AC3E}">
        <p14:creationId xmlns:p14="http://schemas.microsoft.com/office/powerpoint/2010/main" val="1955021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57384"/>
            <a:ext cx="8229600" cy="1143000"/>
          </a:xfrm>
        </p:spPr>
        <p:txBody>
          <a:bodyPr>
            <a:normAutofit fontScale="90000"/>
          </a:bodyPr>
          <a:lstStyle/>
          <a:p>
            <a:r>
              <a:rPr lang="en-US" dirty="0" smtClean="0"/>
              <a:t>The setting and the actors </a:t>
            </a:r>
            <a:br>
              <a:rPr lang="en-US" dirty="0" smtClean="0"/>
            </a:br>
            <a:r>
              <a:rPr lang="en-US" dirty="0" smtClean="0"/>
              <a:t>(from Jensen’s paper)</a:t>
            </a:r>
            <a:endParaRPr lang="en-US" dirty="0"/>
          </a:p>
        </p:txBody>
      </p:sp>
      <p:grpSp>
        <p:nvGrpSpPr>
          <p:cNvPr id="46" name="Group 45"/>
          <p:cNvGrpSpPr/>
          <p:nvPr/>
        </p:nvGrpSpPr>
        <p:grpSpPr>
          <a:xfrm>
            <a:off x="6086378" y="1184228"/>
            <a:ext cx="3057623" cy="4923507"/>
            <a:chOff x="664136" y="843868"/>
            <a:chExt cx="2131163" cy="3653000"/>
          </a:xfrm>
        </p:grpSpPr>
        <p:cxnSp>
          <p:nvCxnSpPr>
            <p:cNvPr id="12" name="Straight Connector 11"/>
            <p:cNvCxnSpPr/>
            <p:nvPr/>
          </p:nvCxnSpPr>
          <p:spPr>
            <a:xfrm>
              <a:off x="922377" y="847089"/>
              <a:ext cx="22472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664136" y="843868"/>
              <a:ext cx="2131163" cy="3653000"/>
              <a:chOff x="664136" y="843868"/>
              <a:chExt cx="2131163" cy="3653000"/>
            </a:xfrm>
          </p:grpSpPr>
          <p:pic>
            <p:nvPicPr>
              <p:cNvPr id="11" name="Picture 10"/>
              <p:cNvPicPr>
                <a:picLocks noChangeAspect="1"/>
              </p:cNvPicPr>
              <p:nvPr/>
            </p:nvPicPr>
            <p:blipFill rotWithShape="1">
              <a:blip r:embed="rId3"/>
              <a:srcRect t="5333" b="-5335"/>
              <a:stretch/>
            </p:blipFill>
            <p:spPr>
              <a:xfrm>
                <a:off x="1147104" y="843868"/>
                <a:ext cx="1648195" cy="3653000"/>
              </a:xfrm>
              <a:prstGeom prst="rect">
                <a:avLst/>
              </a:prstGeom>
            </p:spPr>
          </p:pic>
          <p:cxnSp>
            <p:nvCxnSpPr>
              <p:cNvPr id="4" name="Straight Arrow Connector 3"/>
              <p:cNvCxnSpPr/>
              <p:nvPr/>
            </p:nvCxnSpPr>
            <p:spPr>
              <a:xfrm flipH="1">
                <a:off x="664136" y="1270565"/>
                <a:ext cx="25824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936521" y="855855"/>
                <a:ext cx="14144" cy="124788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964810" y="2103740"/>
                <a:ext cx="77793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pic>
        <p:nvPicPr>
          <p:cNvPr id="24" name="Picture 23"/>
          <p:cNvPicPr>
            <a:picLocks noChangeAspect="1"/>
          </p:cNvPicPr>
          <p:nvPr/>
        </p:nvPicPr>
        <p:blipFill rotWithShape="1">
          <a:blip r:embed="rId4"/>
          <a:srcRect l="18649" t="15083" r="30562" b="21203"/>
          <a:stretch/>
        </p:blipFill>
        <p:spPr>
          <a:xfrm>
            <a:off x="2071223" y="2160622"/>
            <a:ext cx="2301565" cy="1620968"/>
          </a:xfrm>
          <a:prstGeom prst="rect">
            <a:avLst/>
          </a:prstGeom>
        </p:spPr>
      </p:pic>
      <p:pic>
        <p:nvPicPr>
          <p:cNvPr id="25" name="Picture 24"/>
          <p:cNvPicPr>
            <a:picLocks noChangeAspect="1"/>
          </p:cNvPicPr>
          <p:nvPr/>
        </p:nvPicPr>
        <p:blipFill rotWithShape="1">
          <a:blip r:embed="rId5"/>
          <a:srcRect l="16198" t="3610" r="18109" b="7204"/>
          <a:stretch/>
        </p:blipFill>
        <p:spPr>
          <a:xfrm>
            <a:off x="1032028" y="4354091"/>
            <a:ext cx="1377860" cy="1866802"/>
          </a:xfrm>
          <a:prstGeom prst="rect">
            <a:avLst/>
          </a:prstGeom>
        </p:spPr>
      </p:pic>
      <p:pic>
        <p:nvPicPr>
          <p:cNvPr id="26" name="Picture 25"/>
          <p:cNvPicPr>
            <a:picLocks noChangeAspect="1"/>
          </p:cNvPicPr>
          <p:nvPr/>
        </p:nvPicPr>
        <p:blipFill>
          <a:blip r:embed="rId6"/>
          <a:stretch>
            <a:fillRect/>
          </a:stretch>
        </p:blipFill>
        <p:spPr>
          <a:xfrm>
            <a:off x="1409607" y="2524708"/>
            <a:ext cx="513169" cy="1034978"/>
          </a:xfrm>
          <a:prstGeom prst="rect">
            <a:avLst/>
          </a:prstGeom>
        </p:spPr>
      </p:pic>
      <p:pic>
        <p:nvPicPr>
          <p:cNvPr id="27" name="Picture 26"/>
          <p:cNvPicPr>
            <a:picLocks noChangeAspect="1"/>
          </p:cNvPicPr>
          <p:nvPr/>
        </p:nvPicPr>
        <p:blipFill>
          <a:blip r:embed="rId6"/>
          <a:stretch>
            <a:fillRect/>
          </a:stretch>
        </p:blipFill>
        <p:spPr>
          <a:xfrm>
            <a:off x="5543487" y="2566282"/>
            <a:ext cx="513169" cy="1034978"/>
          </a:xfrm>
          <a:prstGeom prst="rect">
            <a:avLst/>
          </a:prstGeom>
        </p:spPr>
      </p:pic>
      <p:sp>
        <p:nvSpPr>
          <p:cNvPr id="28" name="TextBox 27"/>
          <p:cNvSpPr txBox="1"/>
          <p:nvPr/>
        </p:nvSpPr>
        <p:spPr>
          <a:xfrm>
            <a:off x="1233847" y="3683594"/>
            <a:ext cx="1138576" cy="646331"/>
          </a:xfrm>
          <a:prstGeom prst="rect">
            <a:avLst/>
          </a:prstGeom>
          <a:noFill/>
        </p:spPr>
        <p:txBody>
          <a:bodyPr wrap="square" rtlCol="0">
            <a:spAutoFit/>
          </a:bodyPr>
          <a:lstStyle/>
          <a:p>
            <a:pPr algn="ctr"/>
            <a:r>
              <a:rPr lang="en-US" dirty="0" smtClean="0"/>
              <a:t>Producer/ seller</a:t>
            </a:r>
            <a:endParaRPr lang="en-US" dirty="0"/>
          </a:p>
        </p:txBody>
      </p:sp>
      <p:sp>
        <p:nvSpPr>
          <p:cNvPr id="29" name="TextBox 28"/>
          <p:cNvSpPr txBox="1"/>
          <p:nvPr/>
        </p:nvSpPr>
        <p:spPr>
          <a:xfrm>
            <a:off x="4991705" y="3647058"/>
            <a:ext cx="1377860" cy="646331"/>
          </a:xfrm>
          <a:prstGeom prst="rect">
            <a:avLst/>
          </a:prstGeom>
          <a:noFill/>
        </p:spPr>
        <p:txBody>
          <a:bodyPr wrap="square" rtlCol="0">
            <a:spAutoFit/>
          </a:bodyPr>
          <a:lstStyle/>
          <a:p>
            <a:pPr algn="ctr"/>
            <a:r>
              <a:rPr lang="en-US" dirty="0" smtClean="0"/>
              <a:t>Consumer/ buyer</a:t>
            </a:r>
            <a:endParaRPr lang="en-US" dirty="0"/>
          </a:p>
        </p:txBody>
      </p:sp>
      <p:pic>
        <p:nvPicPr>
          <p:cNvPr id="30" name="Picture 29"/>
          <p:cNvPicPr>
            <a:picLocks noChangeAspect="1"/>
          </p:cNvPicPr>
          <p:nvPr/>
        </p:nvPicPr>
        <p:blipFill rotWithShape="1">
          <a:blip r:embed="rId5"/>
          <a:srcRect l="16198" t="3610" r="18109" b="7204"/>
          <a:stretch/>
        </p:blipFill>
        <p:spPr>
          <a:xfrm>
            <a:off x="4991705" y="4354091"/>
            <a:ext cx="1377860" cy="1866802"/>
          </a:xfrm>
          <a:prstGeom prst="rect">
            <a:avLst/>
          </a:prstGeom>
        </p:spPr>
      </p:pic>
      <p:cxnSp>
        <p:nvCxnSpPr>
          <p:cNvPr id="31" name="Straight Arrow Connector 30"/>
          <p:cNvCxnSpPr/>
          <p:nvPr/>
        </p:nvCxnSpPr>
        <p:spPr>
          <a:xfrm>
            <a:off x="4357293" y="2946663"/>
            <a:ext cx="1008266"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nvGrpSpPr>
          <p:cNvPr id="50" name="Group 49"/>
          <p:cNvGrpSpPr/>
          <p:nvPr/>
        </p:nvGrpSpPr>
        <p:grpSpPr>
          <a:xfrm>
            <a:off x="150114" y="3003063"/>
            <a:ext cx="1083733" cy="1034977"/>
            <a:chOff x="150114" y="2524708"/>
            <a:chExt cx="1083733" cy="1034977"/>
          </a:xfrm>
        </p:grpSpPr>
        <p:sp>
          <p:nvSpPr>
            <p:cNvPr id="32" name="Isosceles Triangle 31"/>
            <p:cNvSpPr/>
            <p:nvPr/>
          </p:nvSpPr>
          <p:spPr>
            <a:xfrm>
              <a:off x="150114" y="2524708"/>
              <a:ext cx="735909" cy="657552"/>
            </a:xfrm>
            <a:prstGeom prst="triangl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rapezoid 32"/>
            <p:cNvSpPr/>
            <p:nvPr/>
          </p:nvSpPr>
          <p:spPr>
            <a:xfrm flipV="1">
              <a:off x="150114" y="3347768"/>
              <a:ext cx="1083733" cy="211917"/>
            </a:xfrm>
            <a:prstGeom prst="trapezoid">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TextBox 33"/>
          <p:cNvSpPr txBox="1"/>
          <p:nvPr/>
        </p:nvSpPr>
        <p:spPr>
          <a:xfrm>
            <a:off x="2919286" y="3683594"/>
            <a:ext cx="1138576" cy="310293"/>
          </a:xfrm>
          <a:prstGeom prst="rect">
            <a:avLst/>
          </a:prstGeom>
          <a:noFill/>
        </p:spPr>
        <p:txBody>
          <a:bodyPr wrap="square" rtlCol="0">
            <a:spAutoFit/>
          </a:bodyPr>
          <a:lstStyle/>
          <a:p>
            <a:r>
              <a:rPr lang="en-US" dirty="0" smtClean="0"/>
              <a:t>sardine</a:t>
            </a:r>
            <a:endParaRPr lang="en-US" dirty="0"/>
          </a:p>
        </p:txBody>
      </p:sp>
      <p:sp>
        <p:nvSpPr>
          <p:cNvPr id="48" name="TextBox 47"/>
          <p:cNvSpPr txBox="1"/>
          <p:nvPr/>
        </p:nvSpPr>
        <p:spPr>
          <a:xfrm>
            <a:off x="5327640" y="1386681"/>
            <a:ext cx="923678" cy="646331"/>
          </a:xfrm>
          <a:prstGeom prst="rect">
            <a:avLst/>
          </a:prstGeom>
          <a:noFill/>
        </p:spPr>
        <p:txBody>
          <a:bodyPr wrap="square" rtlCol="0">
            <a:spAutoFit/>
          </a:bodyPr>
          <a:lstStyle/>
          <a:p>
            <a:pPr algn="ctr"/>
            <a:r>
              <a:rPr lang="en-US" dirty="0" smtClean="0">
                <a:solidFill>
                  <a:srgbClr val="FF0000"/>
                </a:solidFill>
              </a:rPr>
              <a:t>North Kerala</a:t>
            </a:r>
            <a:endParaRPr lang="en-US" dirty="0">
              <a:solidFill>
                <a:srgbClr val="FF0000"/>
              </a:solidFill>
            </a:endParaRPr>
          </a:p>
        </p:txBody>
      </p:sp>
      <p:grpSp>
        <p:nvGrpSpPr>
          <p:cNvPr id="51" name="Group 50"/>
          <p:cNvGrpSpPr/>
          <p:nvPr/>
        </p:nvGrpSpPr>
        <p:grpSpPr>
          <a:xfrm>
            <a:off x="271726" y="1880486"/>
            <a:ext cx="516284" cy="644221"/>
            <a:chOff x="150114" y="2524708"/>
            <a:chExt cx="1083733" cy="1034977"/>
          </a:xfrm>
        </p:grpSpPr>
        <p:sp>
          <p:nvSpPr>
            <p:cNvPr id="52" name="Isosceles Triangle 51"/>
            <p:cNvSpPr/>
            <p:nvPr/>
          </p:nvSpPr>
          <p:spPr>
            <a:xfrm>
              <a:off x="150114" y="2524708"/>
              <a:ext cx="735909" cy="657552"/>
            </a:xfrm>
            <a:prstGeom prst="triangl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rapezoid 52"/>
            <p:cNvSpPr/>
            <p:nvPr/>
          </p:nvSpPr>
          <p:spPr>
            <a:xfrm flipV="1">
              <a:off x="150114" y="3347768"/>
              <a:ext cx="1083733" cy="211917"/>
            </a:xfrm>
            <a:prstGeom prst="trapezoid">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56354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4" grpId="0"/>
      <p:bldP spid="4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2-10-02 10.52.50.jpg"/>
          <p:cNvPicPr>
            <a:picLocks noChangeAspect="1"/>
          </p:cNvPicPr>
          <p:nvPr/>
        </p:nvPicPr>
        <p:blipFill rotWithShape="1">
          <a:blip r:embed="rId3">
            <a:extLst>
              <a:ext uri="{28A0092B-C50C-407E-A947-70E740481C1C}">
                <a14:useLocalDpi xmlns:a14="http://schemas.microsoft.com/office/drawing/2010/main" val="0"/>
              </a:ext>
            </a:extLst>
          </a:blip>
          <a:srcRect l="-12967" t="29367" r="16890" b="18220"/>
          <a:stretch/>
        </p:blipFill>
        <p:spPr>
          <a:xfrm>
            <a:off x="-999923" y="446188"/>
            <a:ext cx="7225560" cy="2956353"/>
          </a:xfrm>
          <a:prstGeom prst="rect">
            <a:avLst/>
          </a:prstGeom>
        </p:spPr>
      </p:pic>
      <p:pic>
        <p:nvPicPr>
          <p:cNvPr id="10" name="Picture 9" descr="2012-09-25 11.41.13.jpg"/>
          <p:cNvPicPr>
            <a:picLocks noChangeAspect="1"/>
          </p:cNvPicPr>
          <p:nvPr/>
        </p:nvPicPr>
        <p:blipFill rotWithShape="1">
          <a:blip r:embed="rId4">
            <a:extLst>
              <a:ext uri="{28A0092B-C50C-407E-A947-70E740481C1C}">
                <a14:useLocalDpi xmlns:a14="http://schemas.microsoft.com/office/drawing/2010/main" val="0"/>
              </a:ext>
            </a:extLst>
          </a:blip>
          <a:srcRect t="14684" b="16419"/>
          <a:stretch/>
        </p:blipFill>
        <p:spPr>
          <a:xfrm>
            <a:off x="0" y="3370126"/>
            <a:ext cx="6264363" cy="3236893"/>
          </a:xfrm>
          <a:prstGeom prst="rect">
            <a:avLst/>
          </a:prstGeom>
        </p:spPr>
      </p:pic>
      <p:pic>
        <p:nvPicPr>
          <p:cNvPr id="11" name="Picture 10"/>
          <p:cNvPicPr>
            <a:picLocks noChangeAspect="1"/>
          </p:cNvPicPr>
          <p:nvPr/>
        </p:nvPicPr>
        <p:blipFill rotWithShape="1">
          <a:blip r:embed="rId5"/>
          <a:srcRect t="5333" b="-5335"/>
          <a:stretch/>
        </p:blipFill>
        <p:spPr>
          <a:xfrm>
            <a:off x="5975115" y="257417"/>
            <a:ext cx="3186049" cy="6709985"/>
          </a:xfrm>
          <a:prstGeom prst="rect">
            <a:avLst/>
          </a:prstGeom>
        </p:spPr>
      </p:pic>
      <p:cxnSp>
        <p:nvCxnSpPr>
          <p:cNvPr id="13" name="Straight Arrow Connector 12"/>
          <p:cNvCxnSpPr/>
          <p:nvPr/>
        </p:nvCxnSpPr>
        <p:spPr>
          <a:xfrm flipH="1">
            <a:off x="5975116" y="2454036"/>
            <a:ext cx="804574" cy="4290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5975116" y="5869092"/>
            <a:ext cx="2006038" cy="4633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2" y="127002"/>
            <a:ext cx="9178332" cy="1244150"/>
          </a:xfrm>
          <a:prstGeom prst="rect">
            <a:avLst/>
          </a:prstGeom>
          <a:solidFill>
            <a:srgbClr val="FFFFFF">
              <a:alpha val="57000"/>
            </a:srgb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Our Field Sites</a:t>
            </a:r>
            <a:endParaRPr lang="en-US" dirty="0"/>
          </a:p>
        </p:txBody>
      </p:sp>
    </p:spTree>
    <p:extLst>
      <p:ext uri="{BB962C8B-B14F-4D97-AF65-F5344CB8AC3E}">
        <p14:creationId xmlns:p14="http://schemas.microsoft.com/office/powerpoint/2010/main" val="6183093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2012-10-17 12.25.46.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3668" t="13336" b="17510"/>
          <a:stretch/>
        </p:blipFill>
        <p:spPr>
          <a:xfrm>
            <a:off x="2882858" y="62"/>
            <a:ext cx="6295476" cy="3935362"/>
          </a:xfrm>
        </p:spPr>
      </p:pic>
      <p:pic>
        <p:nvPicPr>
          <p:cNvPr id="6" name="Picture 5" descr="2012-10-11 10.08.12.jpg"/>
          <p:cNvPicPr>
            <a:picLocks noChangeAspect="1"/>
          </p:cNvPicPr>
          <p:nvPr/>
        </p:nvPicPr>
        <p:blipFill rotWithShape="1">
          <a:blip r:embed="rId4">
            <a:extLst>
              <a:ext uri="{28A0092B-C50C-407E-A947-70E740481C1C}">
                <a14:useLocalDpi xmlns:a14="http://schemas.microsoft.com/office/drawing/2010/main" val="0"/>
              </a:ext>
            </a:extLst>
          </a:blip>
          <a:srcRect t="11125" b="-11125"/>
          <a:stretch/>
        </p:blipFill>
        <p:spPr>
          <a:xfrm>
            <a:off x="4771529" y="3962947"/>
            <a:ext cx="4418183" cy="3313637"/>
          </a:xfrm>
          <a:prstGeom prst="rect">
            <a:avLst/>
          </a:prstGeom>
        </p:spPr>
      </p:pic>
      <p:pic>
        <p:nvPicPr>
          <p:cNvPr id="7" name="Picture 6" descr="2012-09-24 15.36.06.jpg"/>
          <p:cNvPicPr>
            <a:picLocks noChangeAspect="1"/>
          </p:cNvPicPr>
          <p:nvPr/>
        </p:nvPicPr>
        <p:blipFill rotWithShape="1">
          <a:blip r:embed="rId5">
            <a:extLst>
              <a:ext uri="{28A0092B-C50C-407E-A947-70E740481C1C}">
                <a14:useLocalDpi xmlns:a14="http://schemas.microsoft.com/office/drawing/2010/main" val="0"/>
              </a:ext>
            </a:extLst>
          </a:blip>
          <a:srcRect t="1" b="19512"/>
          <a:stretch/>
        </p:blipFill>
        <p:spPr>
          <a:xfrm>
            <a:off x="-5249" y="4124195"/>
            <a:ext cx="4377719" cy="2642616"/>
          </a:xfrm>
          <a:prstGeom prst="rect">
            <a:avLst/>
          </a:prstGeom>
        </p:spPr>
      </p:pic>
      <p:pic>
        <p:nvPicPr>
          <p:cNvPr id="8" name="Picture 7" descr="2012-09-25 12.21.34.jpg"/>
          <p:cNvPicPr>
            <a:picLocks noChangeAspect="1"/>
          </p:cNvPicPr>
          <p:nvPr/>
        </p:nvPicPr>
        <p:blipFill rotWithShape="1">
          <a:blip r:embed="rId6">
            <a:extLst>
              <a:ext uri="{28A0092B-C50C-407E-A947-70E740481C1C}">
                <a14:useLocalDpi xmlns:a14="http://schemas.microsoft.com/office/drawing/2010/main" val="0"/>
              </a:ext>
            </a:extLst>
          </a:blip>
          <a:srcRect b="12017"/>
          <a:stretch/>
        </p:blipFill>
        <p:spPr>
          <a:xfrm>
            <a:off x="1" y="-17038"/>
            <a:ext cx="3398427" cy="3986784"/>
          </a:xfrm>
          <a:prstGeom prst="rect">
            <a:avLst/>
          </a:prstGeom>
        </p:spPr>
      </p:pic>
      <p:sp>
        <p:nvSpPr>
          <p:cNvPr id="9" name="Title 1"/>
          <p:cNvSpPr txBox="1">
            <a:spLocks/>
          </p:cNvSpPr>
          <p:nvPr/>
        </p:nvSpPr>
        <p:spPr>
          <a:xfrm>
            <a:off x="2" y="127002"/>
            <a:ext cx="9178332" cy="1244150"/>
          </a:xfrm>
          <a:prstGeom prst="rect">
            <a:avLst/>
          </a:prstGeom>
          <a:solidFill>
            <a:srgbClr val="FFFFFF">
              <a:alpha val="57000"/>
            </a:srgb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“Producer/Seller”</a:t>
            </a:r>
            <a:endParaRPr lang="en-US" dirty="0"/>
          </a:p>
        </p:txBody>
      </p:sp>
    </p:spTree>
    <p:extLst>
      <p:ext uri="{BB962C8B-B14F-4D97-AF65-F5344CB8AC3E}">
        <p14:creationId xmlns:p14="http://schemas.microsoft.com/office/powerpoint/2010/main" val="38611300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hoto0041.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rot="5400000">
            <a:off x="-1407656" y="1609966"/>
            <a:ext cx="6695512" cy="3682274"/>
          </a:xfrm>
        </p:spPr>
      </p:pic>
      <p:pic>
        <p:nvPicPr>
          <p:cNvPr id="6" name="Picture 5" descr="2012-10-10 08.08.58.jpg"/>
          <p:cNvPicPr>
            <a:picLocks noChangeAspect="1"/>
          </p:cNvPicPr>
          <p:nvPr/>
        </p:nvPicPr>
        <p:blipFill rotWithShape="1">
          <a:blip r:embed="rId4">
            <a:extLst>
              <a:ext uri="{28A0092B-C50C-407E-A947-70E740481C1C}">
                <a14:useLocalDpi xmlns:a14="http://schemas.microsoft.com/office/drawing/2010/main" val="0"/>
              </a:ext>
            </a:extLst>
          </a:blip>
          <a:srcRect l="12254" r="-12254" b="16289"/>
          <a:stretch/>
        </p:blipFill>
        <p:spPr>
          <a:xfrm>
            <a:off x="3884221" y="3135624"/>
            <a:ext cx="5971366" cy="3749040"/>
          </a:xfrm>
          <a:prstGeom prst="rect">
            <a:avLst/>
          </a:prstGeom>
        </p:spPr>
      </p:pic>
      <p:pic>
        <p:nvPicPr>
          <p:cNvPr id="7" name="Picture 6" descr="2012-10-02 12.03.11.jpg"/>
          <p:cNvPicPr>
            <a:picLocks noChangeAspect="1"/>
          </p:cNvPicPr>
          <p:nvPr/>
        </p:nvPicPr>
        <p:blipFill rotWithShape="1">
          <a:blip r:embed="rId5">
            <a:extLst>
              <a:ext uri="{28A0092B-C50C-407E-A947-70E740481C1C}">
                <a14:useLocalDpi xmlns:a14="http://schemas.microsoft.com/office/drawing/2010/main" val="0"/>
              </a:ext>
            </a:extLst>
          </a:blip>
          <a:srcRect l="4938" r="-4938" b="15468"/>
          <a:stretch/>
        </p:blipFill>
        <p:spPr>
          <a:xfrm>
            <a:off x="3892124" y="0"/>
            <a:ext cx="5509571" cy="3493008"/>
          </a:xfrm>
          <a:prstGeom prst="rect">
            <a:avLst/>
          </a:prstGeom>
        </p:spPr>
      </p:pic>
      <p:sp>
        <p:nvSpPr>
          <p:cNvPr id="8" name="Title 1"/>
          <p:cNvSpPr txBox="1">
            <a:spLocks/>
          </p:cNvSpPr>
          <p:nvPr/>
        </p:nvSpPr>
        <p:spPr>
          <a:xfrm>
            <a:off x="2" y="127002"/>
            <a:ext cx="9178332" cy="1244150"/>
          </a:xfrm>
          <a:prstGeom prst="rect">
            <a:avLst/>
          </a:prstGeom>
          <a:solidFill>
            <a:srgbClr val="FFFFFF">
              <a:alpha val="57000"/>
            </a:srgb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“Consumer/Buyer”</a:t>
            </a:r>
            <a:endParaRPr lang="en-US" dirty="0"/>
          </a:p>
        </p:txBody>
      </p:sp>
    </p:spTree>
    <p:extLst>
      <p:ext uri="{BB962C8B-B14F-4D97-AF65-F5344CB8AC3E}">
        <p14:creationId xmlns:p14="http://schemas.microsoft.com/office/powerpoint/2010/main" val="31696383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8649" t="15083" r="30562" b="21203"/>
          <a:stretch/>
        </p:blipFill>
        <p:spPr>
          <a:xfrm>
            <a:off x="2451516" y="1141432"/>
            <a:ext cx="2057636" cy="1452044"/>
          </a:xfrm>
          <a:prstGeom prst="rect">
            <a:avLst/>
          </a:prstGeom>
        </p:spPr>
      </p:pic>
      <p:pic>
        <p:nvPicPr>
          <p:cNvPr id="6" name="Picture 5"/>
          <p:cNvPicPr>
            <a:picLocks noChangeAspect="1"/>
          </p:cNvPicPr>
          <p:nvPr/>
        </p:nvPicPr>
        <p:blipFill rotWithShape="1">
          <a:blip r:embed="rId4"/>
          <a:srcRect l="16198" t="3610" r="18109" b="7204"/>
          <a:stretch/>
        </p:blipFill>
        <p:spPr>
          <a:xfrm>
            <a:off x="1148556" y="1008314"/>
            <a:ext cx="850055" cy="1153985"/>
          </a:xfrm>
          <a:prstGeom prst="rect">
            <a:avLst/>
          </a:prstGeom>
        </p:spPr>
      </p:pic>
      <p:pic>
        <p:nvPicPr>
          <p:cNvPr id="8" name="Picture 7"/>
          <p:cNvPicPr>
            <a:picLocks noChangeAspect="1"/>
          </p:cNvPicPr>
          <p:nvPr/>
        </p:nvPicPr>
        <p:blipFill>
          <a:blip r:embed="rId5"/>
          <a:stretch>
            <a:fillRect/>
          </a:stretch>
        </p:blipFill>
        <p:spPr>
          <a:xfrm>
            <a:off x="6904733" y="1186221"/>
            <a:ext cx="609600" cy="1231900"/>
          </a:xfrm>
          <a:prstGeom prst="rect">
            <a:avLst/>
          </a:prstGeom>
        </p:spPr>
      </p:pic>
      <p:sp>
        <p:nvSpPr>
          <p:cNvPr id="3" name="TextBox 2"/>
          <p:cNvSpPr txBox="1"/>
          <p:nvPr/>
        </p:nvSpPr>
        <p:spPr>
          <a:xfrm>
            <a:off x="881110" y="429232"/>
            <a:ext cx="1352528" cy="369332"/>
          </a:xfrm>
          <a:prstGeom prst="rect">
            <a:avLst/>
          </a:prstGeom>
          <a:noFill/>
        </p:spPr>
        <p:txBody>
          <a:bodyPr wrap="square" rtlCol="0">
            <a:spAutoFit/>
          </a:bodyPr>
          <a:lstStyle/>
          <a:p>
            <a:r>
              <a:rPr lang="en-US" dirty="0" smtClean="0"/>
              <a:t>Producer</a:t>
            </a:r>
            <a:endParaRPr lang="en-US" dirty="0"/>
          </a:p>
        </p:txBody>
      </p:sp>
      <p:pic>
        <p:nvPicPr>
          <p:cNvPr id="11" name="Picture 10"/>
          <p:cNvPicPr>
            <a:picLocks noChangeAspect="1"/>
          </p:cNvPicPr>
          <p:nvPr/>
        </p:nvPicPr>
        <p:blipFill rotWithShape="1">
          <a:blip r:embed="rId4"/>
          <a:srcRect l="16198" t="3610" r="18109" b="7204"/>
          <a:stretch/>
        </p:blipFill>
        <p:spPr>
          <a:xfrm>
            <a:off x="6755735" y="2396090"/>
            <a:ext cx="758598" cy="1029829"/>
          </a:xfrm>
          <a:prstGeom prst="rect">
            <a:avLst/>
          </a:prstGeom>
        </p:spPr>
      </p:pic>
      <p:sp>
        <p:nvSpPr>
          <p:cNvPr id="13" name="TextBox 12"/>
          <p:cNvSpPr txBox="1"/>
          <p:nvPr/>
        </p:nvSpPr>
        <p:spPr>
          <a:xfrm>
            <a:off x="3418470" y="4312513"/>
            <a:ext cx="1242427" cy="369332"/>
          </a:xfrm>
          <a:prstGeom prst="rect">
            <a:avLst/>
          </a:prstGeom>
          <a:noFill/>
        </p:spPr>
        <p:txBody>
          <a:bodyPr wrap="square" rtlCol="0">
            <a:spAutoFit/>
          </a:bodyPr>
          <a:lstStyle/>
          <a:p>
            <a:r>
              <a:rPr lang="en-US" dirty="0" smtClean="0"/>
              <a:t>Auctions</a:t>
            </a:r>
            <a:endParaRPr lang="en-US" dirty="0"/>
          </a:p>
        </p:txBody>
      </p:sp>
      <p:pic>
        <p:nvPicPr>
          <p:cNvPr id="14" name="Picture 13"/>
          <p:cNvPicPr>
            <a:picLocks noChangeAspect="1"/>
          </p:cNvPicPr>
          <p:nvPr/>
        </p:nvPicPr>
        <p:blipFill rotWithShape="1">
          <a:blip r:embed="rId4"/>
          <a:srcRect l="16198" t="3610" r="18109" b="7204"/>
          <a:stretch/>
        </p:blipFill>
        <p:spPr>
          <a:xfrm>
            <a:off x="259962" y="4497179"/>
            <a:ext cx="853373" cy="1158489"/>
          </a:xfrm>
          <a:prstGeom prst="rect">
            <a:avLst/>
          </a:prstGeom>
        </p:spPr>
      </p:pic>
      <p:pic>
        <p:nvPicPr>
          <p:cNvPr id="27" name="Picture 26"/>
          <p:cNvPicPr>
            <a:picLocks noChangeAspect="1"/>
          </p:cNvPicPr>
          <p:nvPr/>
        </p:nvPicPr>
        <p:blipFill>
          <a:blip r:embed="rId5"/>
          <a:stretch>
            <a:fillRect/>
          </a:stretch>
        </p:blipFill>
        <p:spPr>
          <a:xfrm>
            <a:off x="6234827" y="2572363"/>
            <a:ext cx="609600" cy="1231900"/>
          </a:xfrm>
          <a:prstGeom prst="rect">
            <a:avLst/>
          </a:prstGeom>
        </p:spPr>
      </p:pic>
      <p:cxnSp>
        <p:nvCxnSpPr>
          <p:cNvPr id="29" name="Straight Arrow Connector 28"/>
          <p:cNvCxnSpPr/>
          <p:nvPr/>
        </p:nvCxnSpPr>
        <p:spPr>
          <a:xfrm flipH="1" flipV="1">
            <a:off x="457200" y="3317694"/>
            <a:ext cx="564689" cy="117948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1" name="Isosceles Triangle 30"/>
          <p:cNvSpPr/>
          <p:nvPr/>
        </p:nvSpPr>
        <p:spPr>
          <a:xfrm>
            <a:off x="55196" y="2005076"/>
            <a:ext cx="874195" cy="782662"/>
          </a:xfrm>
          <a:prstGeom prst="triangl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rapezoid 31"/>
          <p:cNvSpPr/>
          <p:nvPr/>
        </p:nvSpPr>
        <p:spPr>
          <a:xfrm flipV="1">
            <a:off x="55196" y="2984738"/>
            <a:ext cx="1287379" cy="252238"/>
          </a:xfrm>
          <a:prstGeom prst="trapezoid">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a:stCxn id="31" idx="3"/>
          </p:cNvCxnSpPr>
          <p:nvPr/>
        </p:nvCxnSpPr>
        <p:spPr>
          <a:xfrm>
            <a:off x="492294" y="2787738"/>
            <a:ext cx="0" cy="197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5"/>
          <a:stretch>
            <a:fillRect/>
          </a:stretch>
        </p:blipFill>
        <p:spPr>
          <a:xfrm>
            <a:off x="1137347" y="4325656"/>
            <a:ext cx="609600" cy="1231900"/>
          </a:xfrm>
          <a:prstGeom prst="rect">
            <a:avLst/>
          </a:prstGeom>
        </p:spPr>
      </p:pic>
      <p:sp>
        <p:nvSpPr>
          <p:cNvPr id="37" name="TextBox 36"/>
          <p:cNvSpPr txBox="1"/>
          <p:nvPr/>
        </p:nvSpPr>
        <p:spPr>
          <a:xfrm>
            <a:off x="1033773" y="5625459"/>
            <a:ext cx="1352528" cy="646331"/>
          </a:xfrm>
          <a:prstGeom prst="rect">
            <a:avLst/>
          </a:prstGeom>
          <a:noFill/>
        </p:spPr>
        <p:txBody>
          <a:bodyPr wrap="square" rtlCol="0">
            <a:spAutoFit/>
          </a:bodyPr>
          <a:lstStyle/>
          <a:p>
            <a:r>
              <a:rPr lang="en-US" b="1" dirty="0" smtClean="0"/>
              <a:t>Investor- Auctioneer</a:t>
            </a:r>
            <a:endParaRPr lang="en-US" b="1" dirty="0"/>
          </a:p>
        </p:txBody>
      </p:sp>
      <p:sp>
        <p:nvSpPr>
          <p:cNvPr id="51" name="TextBox 50"/>
          <p:cNvSpPr txBox="1"/>
          <p:nvPr/>
        </p:nvSpPr>
        <p:spPr>
          <a:xfrm>
            <a:off x="766637" y="3689853"/>
            <a:ext cx="836534" cy="369332"/>
          </a:xfrm>
          <a:prstGeom prst="rect">
            <a:avLst/>
          </a:prstGeom>
          <a:noFill/>
        </p:spPr>
        <p:txBody>
          <a:bodyPr wrap="square" rtlCol="0">
            <a:spAutoFit/>
          </a:bodyPr>
          <a:lstStyle/>
          <a:p>
            <a:r>
              <a:rPr lang="en-US" dirty="0" smtClean="0"/>
              <a:t>Invests</a:t>
            </a:r>
            <a:endParaRPr lang="en-US" dirty="0"/>
          </a:p>
        </p:txBody>
      </p:sp>
      <p:cxnSp>
        <p:nvCxnSpPr>
          <p:cNvPr id="55" name="Straight Arrow Connector 54"/>
          <p:cNvCxnSpPr/>
          <p:nvPr/>
        </p:nvCxnSpPr>
        <p:spPr>
          <a:xfrm flipH="1">
            <a:off x="1857856" y="2487461"/>
            <a:ext cx="1177086" cy="167555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1919109" y="4663408"/>
            <a:ext cx="3495423" cy="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4606366" y="1711248"/>
            <a:ext cx="2224175"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7575854" y="1550576"/>
            <a:ext cx="1352528" cy="369332"/>
          </a:xfrm>
          <a:prstGeom prst="rect">
            <a:avLst/>
          </a:prstGeom>
          <a:noFill/>
        </p:spPr>
        <p:txBody>
          <a:bodyPr wrap="square" rtlCol="0">
            <a:spAutoFit/>
          </a:bodyPr>
          <a:lstStyle/>
          <a:p>
            <a:r>
              <a:rPr lang="en-US" dirty="0" smtClean="0"/>
              <a:t>Scavenger</a:t>
            </a:r>
            <a:endParaRPr lang="en-US" dirty="0"/>
          </a:p>
        </p:txBody>
      </p:sp>
      <p:sp>
        <p:nvSpPr>
          <p:cNvPr id="70" name="TextBox 69"/>
          <p:cNvSpPr txBox="1"/>
          <p:nvPr/>
        </p:nvSpPr>
        <p:spPr>
          <a:xfrm>
            <a:off x="4226125" y="3272067"/>
            <a:ext cx="1537030" cy="646331"/>
          </a:xfrm>
          <a:prstGeom prst="rect">
            <a:avLst/>
          </a:prstGeom>
          <a:noFill/>
        </p:spPr>
        <p:txBody>
          <a:bodyPr wrap="square" rtlCol="0">
            <a:spAutoFit/>
          </a:bodyPr>
          <a:lstStyle/>
          <a:p>
            <a:r>
              <a:rPr lang="en-US" b="1" dirty="0" smtClean="0"/>
              <a:t>Church tax collector</a:t>
            </a:r>
            <a:endParaRPr lang="en-US" b="1" dirty="0"/>
          </a:p>
        </p:txBody>
      </p:sp>
      <p:pic>
        <p:nvPicPr>
          <p:cNvPr id="72" name="Picture 71"/>
          <p:cNvPicPr>
            <a:picLocks noChangeAspect="1"/>
          </p:cNvPicPr>
          <p:nvPr/>
        </p:nvPicPr>
        <p:blipFill rotWithShape="1">
          <a:blip r:embed="rId4"/>
          <a:srcRect l="16198" t="3610" r="18109" b="7204"/>
          <a:stretch/>
        </p:blipFill>
        <p:spPr>
          <a:xfrm>
            <a:off x="7090121" y="3531059"/>
            <a:ext cx="828164" cy="1124268"/>
          </a:xfrm>
          <a:prstGeom prst="rect">
            <a:avLst/>
          </a:prstGeom>
        </p:spPr>
      </p:pic>
      <p:pic>
        <p:nvPicPr>
          <p:cNvPr id="73" name="Picture 72"/>
          <p:cNvPicPr>
            <a:picLocks noChangeAspect="1"/>
          </p:cNvPicPr>
          <p:nvPr/>
        </p:nvPicPr>
        <p:blipFill>
          <a:blip r:embed="rId5"/>
          <a:stretch>
            <a:fillRect/>
          </a:stretch>
        </p:blipFill>
        <p:spPr>
          <a:xfrm>
            <a:off x="6618143" y="3780443"/>
            <a:ext cx="609600" cy="1231900"/>
          </a:xfrm>
          <a:prstGeom prst="rect">
            <a:avLst/>
          </a:prstGeom>
        </p:spPr>
      </p:pic>
      <p:pic>
        <p:nvPicPr>
          <p:cNvPr id="75" name="Picture 74"/>
          <p:cNvPicPr>
            <a:picLocks noChangeAspect="1"/>
          </p:cNvPicPr>
          <p:nvPr/>
        </p:nvPicPr>
        <p:blipFill>
          <a:blip r:embed="rId5"/>
          <a:stretch>
            <a:fillRect/>
          </a:stretch>
        </p:blipFill>
        <p:spPr>
          <a:xfrm>
            <a:off x="6003550" y="5280306"/>
            <a:ext cx="460137" cy="929860"/>
          </a:xfrm>
          <a:prstGeom prst="rect">
            <a:avLst/>
          </a:prstGeom>
        </p:spPr>
      </p:pic>
      <p:sp>
        <p:nvSpPr>
          <p:cNvPr id="76" name="TextBox 75"/>
          <p:cNvSpPr txBox="1"/>
          <p:nvPr/>
        </p:nvSpPr>
        <p:spPr>
          <a:xfrm>
            <a:off x="7225760" y="4655327"/>
            <a:ext cx="1808494" cy="369332"/>
          </a:xfrm>
          <a:prstGeom prst="rect">
            <a:avLst/>
          </a:prstGeom>
          <a:noFill/>
        </p:spPr>
        <p:txBody>
          <a:bodyPr wrap="square" rtlCol="0">
            <a:spAutoFit/>
          </a:bodyPr>
          <a:lstStyle/>
          <a:p>
            <a:r>
              <a:rPr lang="en-US" dirty="0" smtClean="0"/>
              <a:t>Wholesale agent</a:t>
            </a:r>
            <a:endParaRPr lang="en-US" dirty="0"/>
          </a:p>
        </p:txBody>
      </p:sp>
      <p:sp>
        <p:nvSpPr>
          <p:cNvPr id="77" name="TextBox 76"/>
          <p:cNvSpPr txBox="1"/>
          <p:nvPr/>
        </p:nvSpPr>
        <p:spPr>
          <a:xfrm>
            <a:off x="6618143" y="5655668"/>
            <a:ext cx="1537030" cy="369332"/>
          </a:xfrm>
          <a:prstGeom prst="rect">
            <a:avLst/>
          </a:prstGeom>
          <a:noFill/>
        </p:spPr>
        <p:txBody>
          <a:bodyPr wrap="square" rtlCol="0">
            <a:spAutoFit/>
          </a:bodyPr>
          <a:lstStyle/>
          <a:p>
            <a:r>
              <a:rPr lang="en-US" dirty="0" smtClean="0"/>
              <a:t>Fish vendor</a:t>
            </a:r>
            <a:endParaRPr lang="en-US" dirty="0"/>
          </a:p>
        </p:txBody>
      </p:sp>
      <p:pic>
        <p:nvPicPr>
          <p:cNvPr id="79" name="Picture 78"/>
          <p:cNvPicPr>
            <a:picLocks noChangeAspect="1"/>
          </p:cNvPicPr>
          <p:nvPr/>
        </p:nvPicPr>
        <p:blipFill rotWithShape="1">
          <a:blip r:embed="rId4"/>
          <a:srcRect l="16198" t="3610" r="18109" b="7204"/>
          <a:stretch/>
        </p:blipFill>
        <p:spPr>
          <a:xfrm>
            <a:off x="4808556" y="5216337"/>
            <a:ext cx="800701" cy="1086985"/>
          </a:xfrm>
          <a:prstGeom prst="rect">
            <a:avLst/>
          </a:prstGeom>
        </p:spPr>
      </p:pic>
      <p:pic>
        <p:nvPicPr>
          <p:cNvPr id="80" name="Picture 79"/>
          <p:cNvPicPr>
            <a:picLocks noChangeAspect="1"/>
          </p:cNvPicPr>
          <p:nvPr/>
        </p:nvPicPr>
        <p:blipFill>
          <a:blip r:embed="rId5"/>
          <a:stretch>
            <a:fillRect/>
          </a:stretch>
        </p:blipFill>
        <p:spPr>
          <a:xfrm>
            <a:off x="4320084" y="5543041"/>
            <a:ext cx="609600" cy="1231900"/>
          </a:xfrm>
          <a:prstGeom prst="rect">
            <a:avLst/>
          </a:prstGeom>
        </p:spPr>
      </p:pic>
      <p:sp>
        <p:nvSpPr>
          <p:cNvPr id="81" name="TextBox 80"/>
          <p:cNvSpPr txBox="1"/>
          <p:nvPr/>
        </p:nvSpPr>
        <p:spPr>
          <a:xfrm>
            <a:off x="4920429" y="6288392"/>
            <a:ext cx="2997855" cy="369332"/>
          </a:xfrm>
          <a:prstGeom prst="rect">
            <a:avLst/>
          </a:prstGeom>
          <a:noFill/>
        </p:spPr>
        <p:txBody>
          <a:bodyPr wrap="square" rtlCol="0">
            <a:spAutoFit/>
          </a:bodyPr>
          <a:lstStyle/>
          <a:p>
            <a:r>
              <a:rPr lang="en-US" dirty="0" smtClean="0"/>
              <a:t>Waste processors</a:t>
            </a:r>
            <a:endParaRPr lang="en-US" dirty="0"/>
          </a:p>
        </p:txBody>
      </p:sp>
      <p:pic>
        <p:nvPicPr>
          <p:cNvPr id="82" name="Picture 81"/>
          <p:cNvPicPr>
            <a:picLocks noChangeAspect="1"/>
          </p:cNvPicPr>
          <p:nvPr/>
        </p:nvPicPr>
        <p:blipFill>
          <a:blip r:embed="rId5"/>
          <a:stretch>
            <a:fillRect/>
          </a:stretch>
        </p:blipFill>
        <p:spPr>
          <a:xfrm>
            <a:off x="3706542" y="2572363"/>
            <a:ext cx="609600" cy="1231900"/>
          </a:xfrm>
          <a:prstGeom prst="rect">
            <a:avLst/>
          </a:prstGeom>
        </p:spPr>
      </p:pic>
      <p:sp>
        <p:nvSpPr>
          <p:cNvPr id="83" name="TextBox 82"/>
          <p:cNvSpPr txBox="1"/>
          <p:nvPr/>
        </p:nvSpPr>
        <p:spPr>
          <a:xfrm>
            <a:off x="6844427" y="3320521"/>
            <a:ext cx="1537030" cy="369332"/>
          </a:xfrm>
          <a:prstGeom prst="rect">
            <a:avLst/>
          </a:prstGeom>
          <a:noFill/>
        </p:spPr>
        <p:txBody>
          <a:bodyPr wrap="square" rtlCol="0">
            <a:spAutoFit/>
          </a:bodyPr>
          <a:lstStyle/>
          <a:p>
            <a:r>
              <a:rPr lang="en-US" dirty="0" smtClean="0"/>
              <a:t>Export agent</a:t>
            </a:r>
            <a:endParaRPr lang="en-US" dirty="0"/>
          </a:p>
        </p:txBody>
      </p:sp>
      <p:cxnSp>
        <p:nvCxnSpPr>
          <p:cNvPr id="84" name="Straight Arrow Connector 83"/>
          <p:cNvCxnSpPr/>
          <p:nvPr/>
        </p:nvCxnSpPr>
        <p:spPr>
          <a:xfrm flipV="1">
            <a:off x="5555974" y="3531059"/>
            <a:ext cx="565982" cy="96612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a:off x="5555974" y="4649581"/>
            <a:ext cx="104172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a:off x="5414532" y="4870907"/>
            <a:ext cx="589018" cy="88439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a:off x="4660898" y="4922438"/>
            <a:ext cx="628039" cy="52031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101" name="Picture 100"/>
          <p:cNvPicPr>
            <a:picLocks noChangeAspect="1"/>
          </p:cNvPicPr>
          <p:nvPr/>
        </p:nvPicPr>
        <p:blipFill rotWithShape="1">
          <a:blip r:embed="rId4"/>
          <a:srcRect l="16198" t="3610" r="18109" b="7204"/>
          <a:stretch/>
        </p:blipFill>
        <p:spPr>
          <a:xfrm>
            <a:off x="4320608" y="2173851"/>
            <a:ext cx="852426" cy="1157205"/>
          </a:xfrm>
          <a:prstGeom prst="rect">
            <a:avLst/>
          </a:prstGeom>
        </p:spPr>
      </p:pic>
      <p:grpSp>
        <p:nvGrpSpPr>
          <p:cNvPr id="112" name="Group 111"/>
          <p:cNvGrpSpPr/>
          <p:nvPr/>
        </p:nvGrpSpPr>
        <p:grpSpPr>
          <a:xfrm>
            <a:off x="110688" y="1002122"/>
            <a:ext cx="483491" cy="449238"/>
            <a:chOff x="283146" y="137048"/>
            <a:chExt cx="1287379" cy="1231900"/>
          </a:xfrm>
        </p:grpSpPr>
        <p:sp>
          <p:nvSpPr>
            <p:cNvPr id="113" name="Isosceles Triangle 112"/>
            <p:cNvSpPr/>
            <p:nvPr/>
          </p:nvSpPr>
          <p:spPr>
            <a:xfrm>
              <a:off x="283146" y="137048"/>
              <a:ext cx="874195" cy="782662"/>
            </a:xfrm>
            <a:prstGeom prst="triangl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rapezoid 113"/>
            <p:cNvSpPr/>
            <p:nvPr/>
          </p:nvSpPr>
          <p:spPr>
            <a:xfrm flipV="1">
              <a:off x="283146" y="1116710"/>
              <a:ext cx="1287379" cy="252238"/>
            </a:xfrm>
            <a:prstGeom prst="trapezoid">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5" name="Straight Connector 114"/>
            <p:cNvCxnSpPr>
              <a:stCxn id="113" idx="3"/>
            </p:cNvCxnSpPr>
            <p:nvPr/>
          </p:nvCxnSpPr>
          <p:spPr>
            <a:xfrm>
              <a:off x="720244" y="919710"/>
              <a:ext cx="0" cy="197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117" name="Picture 116"/>
          <p:cNvPicPr>
            <a:picLocks noChangeAspect="1"/>
          </p:cNvPicPr>
          <p:nvPr/>
        </p:nvPicPr>
        <p:blipFill>
          <a:blip r:embed="rId6"/>
          <a:stretch>
            <a:fillRect/>
          </a:stretch>
        </p:blipFill>
        <p:spPr>
          <a:xfrm>
            <a:off x="2584403" y="774369"/>
            <a:ext cx="828225" cy="637345"/>
          </a:xfrm>
          <a:prstGeom prst="rect">
            <a:avLst/>
          </a:prstGeom>
        </p:spPr>
      </p:pic>
      <p:pic>
        <p:nvPicPr>
          <p:cNvPr id="118" name="Picture 117"/>
          <p:cNvPicPr>
            <a:picLocks noChangeAspect="1"/>
          </p:cNvPicPr>
          <p:nvPr/>
        </p:nvPicPr>
        <p:blipFill>
          <a:blip r:embed="rId7">
            <a:extLst>
              <a:ext uri="{BEBA8EAE-BF5A-486C-A8C5-ECC9F3942E4B}">
                <a14:imgProps xmlns:a14="http://schemas.microsoft.com/office/drawing/2010/main">
                  <a14:imgLayer r:embed="rId8">
                    <a14:imgEffect>
                      <a14:sharpenSoften amount="72000"/>
                    </a14:imgEffect>
                    <a14:imgEffect>
                      <a14:saturation sat="52000"/>
                    </a14:imgEffect>
                    <a14:imgEffect>
                      <a14:brightnessContrast contrast="70000"/>
                    </a14:imgEffect>
                  </a14:imgLayer>
                </a14:imgProps>
              </a:ext>
            </a:extLst>
          </a:blip>
          <a:stretch>
            <a:fillRect/>
          </a:stretch>
        </p:blipFill>
        <p:spPr>
          <a:xfrm>
            <a:off x="3828615" y="896538"/>
            <a:ext cx="1435553" cy="599871"/>
          </a:xfrm>
          <a:prstGeom prst="rect">
            <a:avLst/>
          </a:prstGeom>
        </p:spPr>
      </p:pic>
      <p:sp>
        <p:nvSpPr>
          <p:cNvPr id="47" name="TextBox 46"/>
          <p:cNvSpPr txBox="1"/>
          <p:nvPr/>
        </p:nvSpPr>
        <p:spPr>
          <a:xfrm>
            <a:off x="6751493" y="453044"/>
            <a:ext cx="1352528" cy="369332"/>
          </a:xfrm>
          <a:prstGeom prst="rect">
            <a:avLst/>
          </a:prstGeom>
          <a:noFill/>
        </p:spPr>
        <p:txBody>
          <a:bodyPr wrap="square" rtlCol="0">
            <a:spAutoFit/>
          </a:bodyPr>
          <a:lstStyle/>
          <a:p>
            <a:r>
              <a:rPr lang="en-US" dirty="0" smtClean="0"/>
              <a:t>Consumer</a:t>
            </a:r>
            <a:endParaRPr lang="en-US" dirty="0"/>
          </a:p>
        </p:txBody>
      </p:sp>
      <p:sp>
        <p:nvSpPr>
          <p:cNvPr id="116" name="TextBox 115"/>
          <p:cNvSpPr txBox="1"/>
          <p:nvPr/>
        </p:nvSpPr>
        <p:spPr>
          <a:xfrm>
            <a:off x="439926" y="241747"/>
            <a:ext cx="1537030" cy="646331"/>
          </a:xfrm>
          <a:prstGeom prst="rect">
            <a:avLst/>
          </a:prstGeom>
          <a:solidFill>
            <a:schemeClr val="bg1"/>
          </a:solidFill>
        </p:spPr>
        <p:txBody>
          <a:bodyPr wrap="square" rtlCol="0">
            <a:spAutoFit/>
          </a:bodyPr>
          <a:lstStyle/>
          <a:p>
            <a:r>
              <a:rPr lang="en-US" b="1" dirty="0" smtClean="0"/>
              <a:t>Categories of Producers</a:t>
            </a:r>
            <a:endParaRPr lang="en-US" b="1" dirty="0"/>
          </a:p>
        </p:txBody>
      </p:sp>
      <p:sp>
        <p:nvSpPr>
          <p:cNvPr id="48" name="TextBox 47"/>
          <p:cNvSpPr txBox="1"/>
          <p:nvPr/>
        </p:nvSpPr>
        <p:spPr>
          <a:xfrm>
            <a:off x="3102800" y="430137"/>
            <a:ext cx="1352528" cy="369332"/>
          </a:xfrm>
          <a:prstGeom prst="rect">
            <a:avLst/>
          </a:prstGeom>
          <a:noFill/>
        </p:spPr>
        <p:txBody>
          <a:bodyPr wrap="square" rtlCol="0">
            <a:spAutoFit/>
          </a:bodyPr>
          <a:lstStyle/>
          <a:p>
            <a:r>
              <a:rPr lang="en-US" dirty="0" smtClean="0"/>
              <a:t>Sardine</a:t>
            </a:r>
            <a:endParaRPr lang="en-US" dirty="0"/>
          </a:p>
        </p:txBody>
      </p:sp>
      <p:grpSp>
        <p:nvGrpSpPr>
          <p:cNvPr id="49" name="Group 48"/>
          <p:cNvGrpSpPr/>
          <p:nvPr/>
        </p:nvGrpSpPr>
        <p:grpSpPr>
          <a:xfrm>
            <a:off x="452494" y="1141432"/>
            <a:ext cx="818667" cy="1020867"/>
            <a:chOff x="283146" y="137048"/>
            <a:chExt cx="1287379" cy="1231900"/>
          </a:xfrm>
        </p:grpSpPr>
        <p:sp>
          <p:nvSpPr>
            <p:cNvPr id="50" name="Isosceles Triangle 49"/>
            <p:cNvSpPr/>
            <p:nvPr/>
          </p:nvSpPr>
          <p:spPr>
            <a:xfrm>
              <a:off x="283146" y="137048"/>
              <a:ext cx="874195" cy="782662"/>
            </a:xfrm>
            <a:prstGeom prst="triangl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rapezoid 51"/>
            <p:cNvSpPr/>
            <p:nvPr/>
          </p:nvSpPr>
          <p:spPr>
            <a:xfrm flipV="1">
              <a:off x="283146" y="1116710"/>
              <a:ext cx="1287379" cy="252238"/>
            </a:xfrm>
            <a:prstGeom prst="trapezoid">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p:cNvCxnSpPr>
              <a:stCxn id="50" idx="3"/>
            </p:cNvCxnSpPr>
            <p:nvPr/>
          </p:nvCxnSpPr>
          <p:spPr>
            <a:xfrm>
              <a:off x="720244" y="919710"/>
              <a:ext cx="0" cy="197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54" name="Picture 53"/>
          <p:cNvPicPr>
            <a:picLocks noChangeAspect="1"/>
          </p:cNvPicPr>
          <p:nvPr/>
        </p:nvPicPr>
        <p:blipFill>
          <a:blip r:embed="rId5"/>
          <a:stretch>
            <a:fillRect/>
          </a:stretch>
        </p:blipFill>
        <p:spPr>
          <a:xfrm>
            <a:off x="1907326" y="1287536"/>
            <a:ext cx="609600" cy="1231900"/>
          </a:xfrm>
          <a:prstGeom prst="rect">
            <a:avLst/>
          </a:prstGeom>
        </p:spPr>
      </p:pic>
      <p:sp>
        <p:nvSpPr>
          <p:cNvPr id="119" name="TextBox 118"/>
          <p:cNvSpPr txBox="1"/>
          <p:nvPr/>
        </p:nvSpPr>
        <p:spPr>
          <a:xfrm>
            <a:off x="2910932" y="176045"/>
            <a:ext cx="1598220" cy="646331"/>
          </a:xfrm>
          <a:prstGeom prst="rect">
            <a:avLst/>
          </a:prstGeom>
          <a:solidFill>
            <a:schemeClr val="bg1"/>
          </a:solidFill>
        </p:spPr>
        <p:txBody>
          <a:bodyPr wrap="square" rtlCol="0">
            <a:spAutoFit/>
          </a:bodyPr>
          <a:lstStyle/>
          <a:p>
            <a:r>
              <a:rPr lang="en-US" b="1" dirty="0" smtClean="0"/>
              <a:t>Types of fish</a:t>
            </a:r>
          </a:p>
          <a:p>
            <a:endParaRPr lang="en-US" b="1" dirty="0"/>
          </a:p>
        </p:txBody>
      </p:sp>
      <p:sp>
        <p:nvSpPr>
          <p:cNvPr id="78" name="TextBox 77"/>
          <p:cNvSpPr txBox="1"/>
          <p:nvPr/>
        </p:nvSpPr>
        <p:spPr>
          <a:xfrm>
            <a:off x="6700918" y="147667"/>
            <a:ext cx="2055005" cy="646331"/>
          </a:xfrm>
          <a:prstGeom prst="rect">
            <a:avLst/>
          </a:prstGeom>
          <a:solidFill>
            <a:schemeClr val="bg1"/>
          </a:solidFill>
        </p:spPr>
        <p:txBody>
          <a:bodyPr wrap="square" rtlCol="0">
            <a:spAutoFit/>
          </a:bodyPr>
          <a:lstStyle/>
          <a:p>
            <a:r>
              <a:rPr lang="en-US" b="1" dirty="0" smtClean="0"/>
              <a:t>Categories of Consumers/Buyers</a:t>
            </a:r>
            <a:endParaRPr lang="en-US" b="1" dirty="0"/>
          </a:p>
        </p:txBody>
      </p:sp>
    </p:spTree>
    <p:extLst>
      <p:ext uri="{BB962C8B-B14F-4D97-AF65-F5344CB8AC3E}">
        <p14:creationId xmlns:p14="http://schemas.microsoft.com/office/powerpoint/2010/main" val="22975354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7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8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8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8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6"/>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4"/>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79"/>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7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1"/>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31" grpId="0" animBg="1"/>
      <p:bldP spid="32" grpId="0" animBg="1"/>
      <p:bldP spid="37" grpId="0"/>
      <p:bldP spid="51" grpId="0"/>
      <p:bldP spid="69" grpId="0"/>
      <p:bldP spid="70" grpId="0"/>
      <p:bldP spid="76" grpId="0"/>
      <p:bldP spid="77" grpId="0"/>
      <p:bldP spid="81" grpId="0"/>
      <p:bldP spid="83" grpId="0"/>
      <p:bldP spid="47" grpId="0"/>
      <p:bldP spid="116" grpId="0" animBg="1"/>
      <p:bldP spid="48" grpId="0"/>
      <p:bldP spid="119" grpId="0" animBg="1"/>
      <p:bldP spid="7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2-09-25 12.54.01.jpg"/>
          <p:cNvPicPr>
            <a:picLocks noChangeAspect="1"/>
          </p:cNvPicPr>
          <p:nvPr/>
        </p:nvPicPr>
        <p:blipFill rotWithShape="1">
          <a:blip r:embed="rId3">
            <a:extLst>
              <a:ext uri="{28A0092B-C50C-407E-A947-70E740481C1C}">
                <a14:useLocalDpi xmlns:a14="http://schemas.microsoft.com/office/drawing/2010/main" val="0"/>
              </a:ext>
            </a:extLst>
          </a:blip>
          <a:srcRect l="11150" t="-11054" r="-11150" b="11054"/>
          <a:stretch/>
        </p:blipFill>
        <p:spPr>
          <a:xfrm>
            <a:off x="0" y="-494010"/>
            <a:ext cx="5287008" cy="7049343"/>
          </a:xfrm>
          <a:prstGeom prst="rect">
            <a:avLst/>
          </a:prstGeom>
        </p:spPr>
      </p:pic>
      <p:pic>
        <p:nvPicPr>
          <p:cNvPr id="4" name="Picture 3" descr="2012-09-24 15.37.59.jpg"/>
          <p:cNvPicPr>
            <a:picLocks noChangeAspect="1"/>
          </p:cNvPicPr>
          <p:nvPr/>
        </p:nvPicPr>
        <p:blipFill rotWithShape="1">
          <a:blip r:embed="rId4">
            <a:extLst>
              <a:ext uri="{28A0092B-C50C-407E-A947-70E740481C1C}">
                <a14:useLocalDpi xmlns:a14="http://schemas.microsoft.com/office/drawing/2010/main" val="0"/>
              </a:ext>
            </a:extLst>
          </a:blip>
          <a:srcRect l="-3405" t="-10664" r="5094" b="10664"/>
          <a:stretch/>
        </p:blipFill>
        <p:spPr>
          <a:xfrm>
            <a:off x="4027492" y="-494010"/>
            <a:ext cx="5197716" cy="7049343"/>
          </a:xfrm>
          <a:prstGeom prst="rect">
            <a:avLst/>
          </a:prstGeom>
        </p:spPr>
      </p:pic>
      <p:pic>
        <p:nvPicPr>
          <p:cNvPr id="6" name="Content Placeholder 4" descr="2012-10-25 08.54.12.jpg"/>
          <p:cNvPicPr>
            <a:picLocks noGrp="1" noChangeAspect="1"/>
          </p:cNvPicPr>
          <p:nvPr>
            <p:ph idx="1"/>
          </p:nvPr>
        </p:nvPicPr>
        <p:blipFill rotWithShape="1">
          <a:blip r:embed="rId5">
            <a:extLst>
              <a:ext uri="{28A0092B-C50C-407E-A947-70E740481C1C}">
                <a14:useLocalDpi xmlns:a14="http://schemas.microsoft.com/office/drawing/2010/main" val="0"/>
              </a:ext>
            </a:extLst>
          </a:blip>
          <a:srcRect l="-71228" t="-10313" r="13490" b="11600"/>
          <a:stretch/>
        </p:blipFill>
        <p:spPr>
          <a:xfrm>
            <a:off x="-3997358" y="-789290"/>
            <a:ext cx="8781625" cy="7327650"/>
          </a:xfrm>
          <a:prstGeom prst="rect">
            <a:avLst/>
          </a:prstGeom>
        </p:spPr>
      </p:pic>
      <p:pic>
        <p:nvPicPr>
          <p:cNvPr id="7" name="Picture 6" descr="2012-09-25 12.16.34.jpg"/>
          <p:cNvPicPr>
            <a:picLocks noChangeAspect="1"/>
          </p:cNvPicPr>
          <p:nvPr/>
        </p:nvPicPr>
        <p:blipFill rotWithShape="1">
          <a:blip r:embed="rId6">
            <a:extLst>
              <a:ext uri="{28A0092B-C50C-407E-A947-70E740481C1C}">
                <a14:useLocalDpi xmlns:a14="http://schemas.microsoft.com/office/drawing/2010/main" val="0"/>
              </a:ext>
            </a:extLst>
          </a:blip>
          <a:srcRect l="-9250" t="-1" r="9250" b="11056"/>
          <a:stretch/>
        </p:blipFill>
        <p:spPr>
          <a:xfrm>
            <a:off x="3874643" y="236229"/>
            <a:ext cx="5328421" cy="6319104"/>
          </a:xfrm>
          <a:prstGeom prst="rect">
            <a:avLst/>
          </a:prstGeom>
        </p:spPr>
      </p:pic>
      <p:sp>
        <p:nvSpPr>
          <p:cNvPr id="8" name="Content Placeholder 2"/>
          <p:cNvSpPr txBox="1">
            <a:spLocks/>
          </p:cNvSpPr>
          <p:nvPr/>
        </p:nvSpPr>
        <p:spPr>
          <a:xfrm>
            <a:off x="473728" y="1181153"/>
            <a:ext cx="8229600" cy="3927294"/>
          </a:xfrm>
          <a:prstGeom prst="rect">
            <a:avLst/>
          </a:prstGeom>
          <a:solidFill>
            <a:schemeClr val="bg1">
              <a:alpha val="68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Price information not the only use for phones</a:t>
            </a:r>
          </a:p>
          <a:p>
            <a:pPr lvl="1"/>
            <a:r>
              <a:rPr lang="en-US" dirty="0" smtClean="0"/>
              <a:t>Sharing fish locations</a:t>
            </a:r>
          </a:p>
          <a:p>
            <a:pPr lvl="1"/>
            <a:r>
              <a:rPr lang="en-US" dirty="0" smtClean="0"/>
              <a:t>Coordination</a:t>
            </a:r>
          </a:p>
          <a:p>
            <a:pPr lvl="1"/>
            <a:r>
              <a:rPr lang="en-US" dirty="0" smtClean="0"/>
              <a:t>Emergencies</a:t>
            </a:r>
          </a:p>
          <a:p>
            <a:pPr lvl="1"/>
            <a:r>
              <a:rPr lang="en-US" dirty="0" smtClean="0"/>
              <a:t>Checking up on family</a:t>
            </a:r>
          </a:p>
          <a:p>
            <a:r>
              <a:rPr lang="en-US" dirty="0" smtClean="0"/>
              <a:t>Different definitions of “welfare”</a:t>
            </a:r>
          </a:p>
          <a:p>
            <a:pPr lvl="1"/>
            <a:r>
              <a:rPr lang="en-US" dirty="0" smtClean="0"/>
              <a:t>Not only about income change</a:t>
            </a:r>
          </a:p>
          <a:p>
            <a:pPr marL="0" indent="0">
              <a:buFont typeface="Arial"/>
              <a:buNone/>
            </a:pPr>
            <a:endParaRPr lang="en-US" dirty="0" smtClean="0"/>
          </a:p>
        </p:txBody>
      </p:sp>
    </p:spTree>
    <p:extLst>
      <p:ext uri="{BB962C8B-B14F-4D97-AF65-F5344CB8AC3E}">
        <p14:creationId xmlns:p14="http://schemas.microsoft.com/office/powerpoint/2010/main" val="22589642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p:cNvPicPr>
            <a:picLocks noChangeAspect="1"/>
          </p:cNvPicPr>
          <p:nvPr/>
        </p:nvPicPr>
        <p:blipFill>
          <a:blip r:embed="rId3"/>
          <a:stretch>
            <a:fillRect/>
          </a:stretch>
        </p:blipFill>
        <p:spPr>
          <a:xfrm>
            <a:off x="7349202" y="5726832"/>
            <a:ext cx="1859454" cy="934495"/>
          </a:xfrm>
          <a:prstGeom prst="rect">
            <a:avLst/>
          </a:prstGeom>
        </p:spPr>
      </p:pic>
      <p:grpSp>
        <p:nvGrpSpPr>
          <p:cNvPr id="54" name="Group 53"/>
          <p:cNvGrpSpPr/>
          <p:nvPr/>
        </p:nvGrpSpPr>
        <p:grpSpPr>
          <a:xfrm>
            <a:off x="2245403" y="3042733"/>
            <a:ext cx="4335694" cy="1186148"/>
            <a:chOff x="150114" y="1880486"/>
            <a:chExt cx="5906542" cy="2618404"/>
          </a:xfrm>
        </p:grpSpPr>
        <p:pic>
          <p:nvPicPr>
            <p:cNvPr id="41" name="Picture 40"/>
            <p:cNvPicPr>
              <a:picLocks noChangeAspect="1"/>
            </p:cNvPicPr>
            <p:nvPr/>
          </p:nvPicPr>
          <p:blipFill rotWithShape="1">
            <a:blip r:embed="rId4"/>
            <a:srcRect l="18649" t="15083" r="30562" b="21203"/>
            <a:stretch/>
          </p:blipFill>
          <p:spPr>
            <a:xfrm>
              <a:off x="2071223" y="2160622"/>
              <a:ext cx="2301565" cy="1620968"/>
            </a:xfrm>
            <a:prstGeom prst="rect">
              <a:avLst/>
            </a:prstGeom>
          </p:spPr>
        </p:pic>
        <p:pic>
          <p:nvPicPr>
            <p:cNvPr id="42" name="Picture 41"/>
            <p:cNvPicPr>
              <a:picLocks noChangeAspect="1"/>
            </p:cNvPicPr>
            <p:nvPr/>
          </p:nvPicPr>
          <p:blipFill>
            <a:blip r:embed="rId5"/>
            <a:stretch>
              <a:fillRect/>
            </a:stretch>
          </p:blipFill>
          <p:spPr>
            <a:xfrm>
              <a:off x="1409607" y="2524708"/>
              <a:ext cx="513169" cy="1034978"/>
            </a:xfrm>
            <a:prstGeom prst="rect">
              <a:avLst/>
            </a:prstGeom>
          </p:spPr>
        </p:pic>
        <p:pic>
          <p:nvPicPr>
            <p:cNvPr id="43" name="Picture 42"/>
            <p:cNvPicPr>
              <a:picLocks noChangeAspect="1"/>
            </p:cNvPicPr>
            <p:nvPr/>
          </p:nvPicPr>
          <p:blipFill>
            <a:blip r:embed="rId5"/>
            <a:stretch>
              <a:fillRect/>
            </a:stretch>
          </p:blipFill>
          <p:spPr>
            <a:xfrm>
              <a:off x="5543487" y="2566282"/>
              <a:ext cx="513169" cy="1034978"/>
            </a:xfrm>
            <a:prstGeom prst="rect">
              <a:avLst/>
            </a:prstGeom>
          </p:spPr>
        </p:pic>
        <p:cxnSp>
          <p:nvCxnSpPr>
            <p:cNvPr id="46" name="Straight Arrow Connector 45"/>
            <p:cNvCxnSpPr/>
            <p:nvPr/>
          </p:nvCxnSpPr>
          <p:spPr>
            <a:xfrm>
              <a:off x="4357293" y="2946663"/>
              <a:ext cx="1008266"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nvGrpSpPr>
            <p:cNvPr id="47" name="Group 46"/>
            <p:cNvGrpSpPr/>
            <p:nvPr/>
          </p:nvGrpSpPr>
          <p:grpSpPr>
            <a:xfrm>
              <a:off x="150114" y="3003063"/>
              <a:ext cx="1083733" cy="1034977"/>
              <a:chOff x="150114" y="2524708"/>
              <a:chExt cx="1083733" cy="1034977"/>
            </a:xfrm>
          </p:grpSpPr>
          <p:sp>
            <p:nvSpPr>
              <p:cNvPr id="48" name="Isosceles Triangle 47"/>
              <p:cNvSpPr/>
              <p:nvPr/>
            </p:nvSpPr>
            <p:spPr>
              <a:xfrm>
                <a:off x="150114" y="2524708"/>
                <a:ext cx="735909" cy="657552"/>
              </a:xfrm>
              <a:prstGeom prst="triangl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rapezoid 48"/>
              <p:cNvSpPr/>
              <p:nvPr/>
            </p:nvSpPr>
            <p:spPr>
              <a:xfrm flipV="1">
                <a:off x="150114" y="3347768"/>
                <a:ext cx="1083733" cy="211917"/>
              </a:xfrm>
              <a:prstGeom prst="trapezoid">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0" name="TextBox 49"/>
            <p:cNvSpPr txBox="1"/>
            <p:nvPr/>
          </p:nvSpPr>
          <p:spPr>
            <a:xfrm>
              <a:off x="2741849" y="3683595"/>
              <a:ext cx="1375432" cy="815295"/>
            </a:xfrm>
            <a:prstGeom prst="rect">
              <a:avLst/>
            </a:prstGeom>
            <a:noFill/>
          </p:spPr>
          <p:txBody>
            <a:bodyPr wrap="square" rtlCol="0">
              <a:spAutoFit/>
            </a:bodyPr>
            <a:lstStyle/>
            <a:p>
              <a:r>
                <a:rPr lang="en-US" dirty="0"/>
                <a:t>S</a:t>
              </a:r>
              <a:r>
                <a:rPr lang="en-US" dirty="0" smtClean="0"/>
                <a:t>ardine</a:t>
              </a:r>
              <a:endParaRPr lang="en-US" dirty="0"/>
            </a:p>
          </p:txBody>
        </p:sp>
        <p:grpSp>
          <p:nvGrpSpPr>
            <p:cNvPr id="51" name="Group 50"/>
            <p:cNvGrpSpPr/>
            <p:nvPr/>
          </p:nvGrpSpPr>
          <p:grpSpPr>
            <a:xfrm>
              <a:off x="271726" y="1880486"/>
              <a:ext cx="516284" cy="644221"/>
              <a:chOff x="150114" y="2524708"/>
              <a:chExt cx="1083733" cy="1034977"/>
            </a:xfrm>
          </p:grpSpPr>
          <p:sp>
            <p:nvSpPr>
              <p:cNvPr id="52" name="Isosceles Triangle 51"/>
              <p:cNvSpPr/>
              <p:nvPr/>
            </p:nvSpPr>
            <p:spPr>
              <a:xfrm>
                <a:off x="150114" y="2524708"/>
                <a:ext cx="735909" cy="657552"/>
              </a:xfrm>
              <a:prstGeom prst="triangl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rapezoid 52"/>
              <p:cNvSpPr/>
              <p:nvPr/>
            </p:nvSpPr>
            <p:spPr>
              <a:xfrm flipV="1">
                <a:off x="150114" y="3347768"/>
                <a:ext cx="1083733" cy="211917"/>
              </a:xfrm>
              <a:prstGeom prst="trapezoid">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3" name="Down Arrow 62"/>
          <p:cNvSpPr/>
          <p:nvPr/>
        </p:nvSpPr>
        <p:spPr>
          <a:xfrm>
            <a:off x="4144387" y="2139314"/>
            <a:ext cx="593479" cy="661253"/>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4" name="Group 63"/>
          <p:cNvGrpSpPr/>
          <p:nvPr/>
        </p:nvGrpSpPr>
        <p:grpSpPr>
          <a:xfrm>
            <a:off x="7929813" y="2800567"/>
            <a:ext cx="1237117" cy="1625421"/>
            <a:chOff x="664136" y="843868"/>
            <a:chExt cx="2131163" cy="3653000"/>
          </a:xfrm>
        </p:grpSpPr>
        <p:cxnSp>
          <p:nvCxnSpPr>
            <p:cNvPr id="65" name="Straight Connector 64"/>
            <p:cNvCxnSpPr/>
            <p:nvPr/>
          </p:nvCxnSpPr>
          <p:spPr>
            <a:xfrm>
              <a:off x="922377" y="847089"/>
              <a:ext cx="22472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66" name="Group 65"/>
            <p:cNvGrpSpPr/>
            <p:nvPr/>
          </p:nvGrpSpPr>
          <p:grpSpPr>
            <a:xfrm>
              <a:off x="664136" y="843868"/>
              <a:ext cx="2131163" cy="3653000"/>
              <a:chOff x="664136" y="843868"/>
              <a:chExt cx="2131163" cy="3653000"/>
            </a:xfrm>
          </p:grpSpPr>
          <p:pic>
            <p:nvPicPr>
              <p:cNvPr id="67" name="Picture 66"/>
              <p:cNvPicPr>
                <a:picLocks noChangeAspect="1"/>
              </p:cNvPicPr>
              <p:nvPr/>
            </p:nvPicPr>
            <p:blipFill rotWithShape="1">
              <a:blip r:embed="rId6"/>
              <a:srcRect t="5333" b="-5335"/>
              <a:stretch/>
            </p:blipFill>
            <p:spPr>
              <a:xfrm>
                <a:off x="1147104" y="843868"/>
                <a:ext cx="1648195" cy="3653000"/>
              </a:xfrm>
              <a:prstGeom prst="rect">
                <a:avLst/>
              </a:prstGeom>
            </p:spPr>
          </p:pic>
          <p:cxnSp>
            <p:nvCxnSpPr>
              <p:cNvPr id="68" name="Straight Arrow Connector 67"/>
              <p:cNvCxnSpPr/>
              <p:nvPr/>
            </p:nvCxnSpPr>
            <p:spPr>
              <a:xfrm flipH="1">
                <a:off x="664136" y="1270565"/>
                <a:ext cx="25824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936521" y="855855"/>
                <a:ext cx="14144" cy="124788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964810" y="2103740"/>
                <a:ext cx="77793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pic>
        <p:nvPicPr>
          <p:cNvPr id="72" name="Picture 71"/>
          <p:cNvPicPr>
            <a:picLocks noChangeAspect="1"/>
          </p:cNvPicPr>
          <p:nvPr/>
        </p:nvPicPr>
        <p:blipFill rotWithShape="1">
          <a:blip r:embed="rId4"/>
          <a:srcRect l="18649" t="15083" r="30562" b="21203"/>
          <a:stretch/>
        </p:blipFill>
        <p:spPr>
          <a:xfrm>
            <a:off x="4421920" y="4759224"/>
            <a:ext cx="1861767" cy="1311223"/>
          </a:xfrm>
          <a:prstGeom prst="rect">
            <a:avLst/>
          </a:prstGeom>
        </p:spPr>
      </p:pic>
      <p:sp>
        <p:nvSpPr>
          <p:cNvPr id="73" name="TextBox 72"/>
          <p:cNvSpPr txBox="1"/>
          <p:nvPr/>
        </p:nvSpPr>
        <p:spPr>
          <a:xfrm>
            <a:off x="5179764" y="6037888"/>
            <a:ext cx="775117" cy="369332"/>
          </a:xfrm>
          <a:prstGeom prst="rect">
            <a:avLst/>
          </a:prstGeom>
          <a:noFill/>
        </p:spPr>
        <p:txBody>
          <a:bodyPr wrap="square" rtlCol="0">
            <a:spAutoFit/>
          </a:bodyPr>
          <a:lstStyle/>
          <a:p>
            <a:r>
              <a:rPr lang="en-US" dirty="0" smtClean="0"/>
              <a:t>Fish</a:t>
            </a:r>
            <a:endParaRPr lang="en-US" dirty="0"/>
          </a:p>
        </p:txBody>
      </p:sp>
      <p:pic>
        <p:nvPicPr>
          <p:cNvPr id="74" name="Picture 73"/>
          <p:cNvPicPr>
            <a:picLocks noChangeAspect="1"/>
          </p:cNvPicPr>
          <p:nvPr/>
        </p:nvPicPr>
        <p:blipFill>
          <a:blip r:embed="rId5"/>
          <a:stretch>
            <a:fillRect/>
          </a:stretch>
        </p:blipFill>
        <p:spPr>
          <a:xfrm>
            <a:off x="3495732" y="4917051"/>
            <a:ext cx="513169" cy="1034978"/>
          </a:xfrm>
          <a:prstGeom prst="rect">
            <a:avLst/>
          </a:prstGeom>
        </p:spPr>
      </p:pic>
      <p:sp>
        <p:nvSpPr>
          <p:cNvPr id="75" name="TextBox 74"/>
          <p:cNvSpPr txBox="1"/>
          <p:nvPr/>
        </p:nvSpPr>
        <p:spPr>
          <a:xfrm>
            <a:off x="3391548" y="6012588"/>
            <a:ext cx="1292189" cy="369332"/>
          </a:xfrm>
          <a:prstGeom prst="rect">
            <a:avLst/>
          </a:prstGeom>
          <a:noFill/>
        </p:spPr>
        <p:txBody>
          <a:bodyPr wrap="square" rtlCol="0">
            <a:spAutoFit/>
          </a:bodyPr>
          <a:lstStyle/>
          <a:p>
            <a:r>
              <a:rPr lang="en-US" dirty="0" smtClean="0"/>
              <a:t>Fishermen</a:t>
            </a:r>
            <a:endParaRPr lang="en-US" dirty="0"/>
          </a:p>
        </p:txBody>
      </p:sp>
      <p:pic>
        <p:nvPicPr>
          <p:cNvPr id="78" name="Picture 77"/>
          <p:cNvPicPr>
            <a:picLocks noChangeAspect="1"/>
          </p:cNvPicPr>
          <p:nvPr/>
        </p:nvPicPr>
        <p:blipFill rotWithShape="1">
          <a:blip r:embed="rId7"/>
          <a:srcRect l="16198" t="3610" r="18109" b="7204"/>
          <a:stretch/>
        </p:blipFill>
        <p:spPr>
          <a:xfrm>
            <a:off x="2780913" y="4547951"/>
            <a:ext cx="765711" cy="1039484"/>
          </a:xfrm>
          <a:prstGeom prst="rect">
            <a:avLst/>
          </a:prstGeom>
        </p:spPr>
      </p:pic>
      <p:pic>
        <p:nvPicPr>
          <p:cNvPr id="79" name="Picture 78"/>
          <p:cNvPicPr>
            <a:picLocks noChangeAspect="1"/>
          </p:cNvPicPr>
          <p:nvPr/>
        </p:nvPicPr>
        <p:blipFill rotWithShape="1">
          <a:blip r:embed="rId7"/>
          <a:srcRect l="16198" t="3610" r="18109" b="7204"/>
          <a:stretch/>
        </p:blipFill>
        <p:spPr>
          <a:xfrm>
            <a:off x="6666582" y="3057796"/>
            <a:ext cx="319720" cy="434033"/>
          </a:xfrm>
          <a:prstGeom prst="rect">
            <a:avLst/>
          </a:prstGeom>
        </p:spPr>
      </p:pic>
      <p:pic>
        <p:nvPicPr>
          <p:cNvPr id="80" name="Picture 79"/>
          <p:cNvPicPr>
            <a:picLocks noChangeAspect="1"/>
          </p:cNvPicPr>
          <p:nvPr/>
        </p:nvPicPr>
        <p:blipFill rotWithShape="1">
          <a:blip r:embed="rId7"/>
          <a:srcRect l="16198" t="3610" r="18109" b="7204"/>
          <a:stretch/>
        </p:blipFill>
        <p:spPr>
          <a:xfrm>
            <a:off x="3495732" y="2990428"/>
            <a:ext cx="319720" cy="434033"/>
          </a:xfrm>
          <a:prstGeom prst="rect">
            <a:avLst/>
          </a:prstGeom>
        </p:spPr>
      </p:pic>
      <p:sp>
        <p:nvSpPr>
          <p:cNvPr id="85" name="TextBox 84"/>
          <p:cNvSpPr txBox="1"/>
          <p:nvPr/>
        </p:nvSpPr>
        <p:spPr>
          <a:xfrm>
            <a:off x="137052" y="3274812"/>
            <a:ext cx="1712016" cy="523220"/>
          </a:xfrm>
          <a:prstGeom prst="rect">
            <a:avLst/>
          </a:prstGeom>
          <a:noFill/>
        </p:spPr>
        <p:txBody>
          <a:bodyPr wrap="square" rtlCol="0">
            <a:spAutoFit/>
          </a:bodyPr>
          <a:lstStyle/>
          <a:p>
            <a:r>
              <a:rPr lang="en-US" sz="1400" dirty="0" smtClean="0"/>
              <a:t>Phones used for price information</a:t>
            </a:r>
            <a:endParaRPr lang="en-US" sz="1400" dirty="0"/>
          </a:p>
        </p:txBody>
      </p:sp>
      <p:sp>
        <p:nvSpPr>
          <p:cNvPr id="86" name="TextBox 85"/>
          <p:cNvSpPr txBox="1"/>
          <p:nvPr/>
        </p:nvSpPr>
        <p:spPr>
          <a:xfrm>
            <a:off x="144342" y="4759224"/>
            <a:ext cx="2259539" cy="738664"/>
          </a:xfrm>
          <a:prstGeom prst="rect">
            <a:avLst/>
          </a:prstGeom>
          <a:noFill/>
        </p:spPr>
        <p:txBody>
          <a:bodyPr wrap="square" rtlCol="0">
            <a:spAutoFit/>
          </a:bodyPr>
          <a:lstStyle/>
          <a:p>
            <a:r>
              <a:rPr lang="en-US" sz="1400" dirty="0" smtClean="0"/>
              <a:t>Mobile phones</a:t>
            </a:r>
            <a:r>
              <a:rPr lang="en-US" sz="1400" i="1" dirty="0" smtClean="0"/>
              <a:t> lead to </a:t>
            </a:r>
            <a:r>
              <a:rPr lang="en-US" sz="1400" dirty="0" smtClean="0"/>
              <a:t>better prices, reduce wastage</a:t>
            </a:r>
            <a:endParaRPr lang="en-US" sz="1400" dirty="0"/>
          </a:p>
        </p:txBody>
      </p:sp>
      <p:sp>
        <p:nvSpPr>
          <p:cNvPr id="87" name="Down Arrow 86"/>
          <p:cNvSpPr/>
          <p:nvPr/>
        </p:nvSpPr>
        <p:spPr>
          <a:xfrm>
            <a:off x="4350150" y="4337625"/>
            <a:ext cx="466120" cy="501026"/>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1757873" y="177400"/>
            <a:ext cx="436611" cy="827232"/>
          </a:xfrm>
          <a:prstGeom prst="rect">
            <a:avLst/>
          </a:prstGeom>
        </p:spPr>
      </p:pic>
      <p:pic>
        <p:nvPicPr>
          <p:cNvPr id="6" name="Picture 5"/>
          <p:cNvPicPr>
            <a:picLocks noChangeAspect="1"/>
          </p:cNvPicPr>
          <p:nvPr/>
        </p:nvPicPr>
        <p:blipFill>
          <a:blip r:embed="rId5"/>
          <a:stretch>
            <a:fillRect/>
          </a:stretch>
        </p:blipFill>
        <p:spPr>
          <a:xfrm>
            <a:off x="6718487" y="277580"/>
            <a:ext cx="436611" cy="827232"/>
          </a:xfrm>
          <a:prstGeom prst="rect">
            <a:avLst/>
          </a:prstGeom>
        </p:spPr>
      </p:pic>
      <p:cxnSp>
        <p:nvCxnSpPr>
          <p:cNvPr id="8" name="Straight Arrow Connector 7"/>
          <p:cNvCxnSpPr/>
          <p:nvPr/>
        </p:nvCxnSpPr>
        <p:spPr>
          <a:xfrm>
            <a:off x="4071582" y="858170"/>
            <a:ext cx="857847"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880108" y="1323053"/>
            <a:ext cx="968716" cy="516596"/>
          </a:xfrm>
          <a:prstGeom prst="rect">
            <a:avLst/>
          </a:prstGeom>
          <a:noFill/>
        </p:spPr>
        <p:txBody>
          <a:bodyPr wrap="square" rtlCol="0">
            <a:spAutoFit/>
          </a:bodyPr>
          <a:lstStyle/>
          <a:p>
            <a:r>
              <a:rPr lang="en-US" dirty="0" smtClean="0"/>
              <a:t>Many fish varieties</a:t>
            </a:r>
            <a:endParaRPr lang="en-US" dirty="0"/>
          </a:p>
        </p:txBody>
      </p:sp>
      <p:grpSp>
        <p:nvGrpSpPr>
          <p:cNvPr id="13" name="Group 12"/>
          <p:cNvGrpSpPr/>
          <p:nvPr/>
        </p:nvGrpSpPr>
        <p:grpSpPr>
          <a:xfrm>
            <a:off x="883773" y="177400"/>
            <a:ext cx="298281" cy="393100"/>
            <a:chOff x="150114" y="2524708"/>
            <a:chExt cx="1083733" cy="1034977"/>
          </a:xfrm>
        </p:grpSpPr>
        <p:sp>
          <p:nvSpPr>
            <p:cNvPr id="14" name="Isosceles Triangle 13"/>
            <p:cNvSpPr/>
            <p:nvPr/>
          </p:nvSpPr>
          <p:spPr>
            <a:xfrm>
              <a:off x="150114" y="2524708"/>
              <a:ext cx="735909" cy="657552"/>
            </a:xfrm>
            <a:prstGeom prst="triangl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rapezoid 14"/>
            <p:cNvSpPr/>
            <p:nvPr/>
          </p:nvSpPr>
          <p:spPr>
            <a:xfrm flipV="1">
              <a:off x="150114" y="3347768"/>
              <a:ext cx="1083733" cy="211917"/>
            </a:xfrm>
            <a:prstGeom prst="trapezoid">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1013437" y="448691"/>
            <a:ext cx="439262" cy="514910"/>
            <a:chOff x="150114" y="2524708"/>
            <a:chExt cx="1083733" cy="1034977"/>
          </a:xfrm>
        </p:grpSpPr>
        <p:sp>
          <p:nvSpPr>
            <p:cNvPr id="17" name="Isosceles Triangle 16"/>
            <p:cNvSpPr/>
            <p:nvPr/>
          </p:nvSpPr>
          <p:spPr>
            <a:xfrm>
              <a:off x="150114" y="2524708"/>
              <a:ext cx="735909" cy="657552"/>
            </a:xfrm>
            <a:prstGeom prst="triangl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rapezoid 17"/>
            <p:cNvSpPr/>
            <p:nvPr/>
          </p:nvSpPr>
          <p:spPr>
            <a:xfrm flipV="1">
              <a:off x="150114" y="3347768"/>
              <a:ext cx="1083733" cy="211917"/>
            </a:xfrm>
            <a:prstGeom prst="trapezoid">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1143100" y="570501"/>
            <a:ext cx="616545" cy="786050"/>
            <a:chOff x="150114" y="2524708"/>
            <a:chExt cx="1083733" cy="1034977"/>
          </a:xfrm>
        </p:grpSpPr>
        <p:sp>
          <p:nvSpPr>
            <p:cNvPr id="20" name="Isosceles Triangle 19"/>
            <p:cNvSpPr/>
            <p:nvPr/>
          </p:nvSpPr>
          <p:spPr>
            <a:xfrm>
              <a:off x="150114" y="2524708"/>
              <a:ext cx="735909" cy="657552"/>
            </a:xfrm>
            <a:prstGeom prst="triangl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rapezoid 20"/>
            <p:cNvSpPr/>
            <p:nvPr/>
          </p:nvSpPr>
          <p:spPr>
            <a:xfrm flipV="1">
              <a:off x="150114" y="3347768"/>
              <a:ext cx="1083733" cy="211917"/>
            </a:xfrm>
            <a:prstGeom prst="trapezoid">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1233068" y="1119921"/>
            <a:ext cx="439262" cy="514910"/>
            <a:chOff x="150114" y="2524708"/>
            <a:chExt cx="1083733" cy="1034977"/>
          </a:xfrm>
        </p:grpSpPr>
        <p:sp>
          <p:nvSpPr>
            <p:cNvPr id="23" name="Isosceles Triangle 22"/>
            <p:cNvSpPr/>
            <p:nvPr/>
          </p:nvSpPr>
          <p:spPr>
            <a:xfrm>
              <a:off x="150114" y="2524708"/>
              <a:ext cx="735909" cy="657552"/>
            </a:xfrm>
            <a:prstGeom prst="triangl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rapezoid 23"/>
            <p:cNvSpPr/>
            <p:nvPr/>
          </p:nvSpPr>
          <p:spPr>
            <a:xfrm flipV="1">
              <a:off x="150114" y="3347768"/>
              <a:ext cx="1083733" cy="211917"/>
            </a:xfrm>
            <a:prstGeom prst="trapezoid">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803350" y="1195603"/>
            <a:ext cx="747544" cy="1020182"/>
            <a:chOff x="150114" y="2524708"/>
            <a:chExt cx="1083733" cy="1034977"/>
          </a:xfrm>
        </p:grpSpPr>
        <p:sp>
          <p:nvSpPr>
            <p:cNvPr id="26" name="Isosceles Triangle 25"/>
            <p:cNvSpPr/>
            <p:nvPr/>
          </p:nvSpPr>
          <p:spPr>
            <a:xfrm>
              <a:off x="150114" y="2524708"/>
              <a:ext cx="735909" cy="657552"/>
            </a:xfrm>
            <a:prstGeom prst="triangl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rapezoid 26"/>
            <p:cNvSpPr/>
            <p:nvPr/>
          </p:nvSpPr>
          <p:spPr>
            <a:xfrm flipV="1">
              <a:off x="150114" y="3347768"/>
              <a:ext cx="1083733" cy="211917"/>
            </a:xfrm>
            <a:prstGeom prst="trapezoid">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8" name="Picture 27"/>
          <p:cNvPicPr>
            <a:picLocks noChangeAspect="1"/>
          </p:cNvPicPr>
          <p:nvPr/>
        </p:nvPicPr>
        <p:blipFill>
          <a:blip r:embed="rId5"/>
          <a:stretch>
            <a:fillRect/>
          </a:stretch>
        </p:blipFill>
        <p:spPr>
          <a:xfrm>
            <a:off x="1937323" y="787725"/>
            <a:ext cx="350664" cy="664391"/>
          </a:xfrm>
          <a:prstGeom prst="rect">
            <a:avLst/>
          </a:prstGeom>
        </p:spPr>
      </p:pic>
      <p:pic>
        <p:nvPicPr>
          <p:cNvPr id="29" name="Picture 28"/>
          <p:cNvPicPr>
            <a:picLocks noChangeAspect="1"/>
          </p:cNvPicPr>
          <p:nvPr/>
        </p:nvPicPr>
        <p:blipFill>
          <a:blip r:embed="rId5"/>
          <a:stretch>
            <a:fillRect/>
          </a:stretch>
        </p:blipFill>
        <p:spPr>
          <a:xfrm>
            <a:off x="1349442" y="177400"/>
            <a:ext cx="241555" cy="457667"/>
          </a:xfrm>
          <a:prstGeom prst="rect">
            <a:avLst/>
          </a:prstGeom>
        </p:spPr>
      </p:pic>
      <p:pic>
        <p:nvPicPr>
          <p:cNvPr id="30" name="Picture 29"/>
          <p:cNvPicPr>
            <a:picLocks noChangeAspect="1"/>
          </p:cNvPicPr>
          <p:nvPr/>
        </p:nvPicPr>
        <p:blipFill>
          <a:blip r:embed="rId5"/>
          <a:stretch>
            <a:fillRect/>
          </a:stretch>
        </p:blipFill>
        <p:spPr>
          <a:xfrm>
            <a:off x="7256795" y="672437"/>
            <a:ext cx="350664" cy="664391"/>
          </a:xfrm>
          <a:prstGeom prst="rect">
            <a:avLst/>
          </a:prstGeom>
        </p:spPr>
      </p:pic>
      <p:pic>
        <p:nvPicPr>
          <p:cNvPr id="31" name="Picture 30"/>
          <p:cNvPicPr>
            <a:picLocks noChangeAspect="1"/>
          </p:cNvPicPr>
          <p:nvPr/>
        </p:nvPicPr>
        <p:blipFill>
          <a:blip r:embed="rId5"/>
          <a:stretch>
            <a:fillRect/>
          </a:stretch>
        </p:blipFill>
        <p:spPr>
          <a:xfrm>
            <a:off x="7015240" y="1359604"/>
            <a:ext cx="241555" cy="457667"/>
          </a:xfrm>
          <a:prstGeom prst="rect">
            <a:avLst/>
          </a:prstGeom>
        </p:spPr>
      </p:pic>
      <p:pic>
        <p:nvPicPr>
          <p:cNvPr id="32" name="Picture 31"/>
          <p:cNvPicPr>
            <a:picLocks noChangeAspect="1"/>
          </p:cNvPicPr>
          <p:nvPr/>
        </p:nvPicPr>
        <p:blipFill>
          <a:blip r:embed="rId8"/>
          <a:stretch>
            <a:fillRect/>
          </a:stretch>
        </p:blipFill>
        <p:spPr>
          <a:xfrm>
            <a:off x="6420946" y="1141539"/>
            <a:ext cx="594294" cy="558294"/>
          </a:xfrm>
          <a:prstGeom prst="rect">
            <a:avLst/>
          </a:prstGeom>
        </p:spPr>
      </p:pic>
      <p:pic>
        <p:nvPicPr>
          <p:cNvPr id="33" name="Picture 32"/>
          <p:cNvPicPr>
            <a:picLocks noChangeAspect="1"/>
          </p:cNvPicPr>
          <p:nvPr/>
        </p:nvPicPr>
        <p:blipFill>
          <a:blip r:embed="rId9"/>
          <a:stretch>
            <a:fillRect/>
          </a:stretch>
        </p:blipFill>
        <p:spPr>
          <a:xfrm>
            <a:off x="2245403" y="107370"/>
            <a:ext cx="958204" cy="692702"/>
          </a:xfrm>
          <a:prstGeom prst="rect">
            <a:avLst/>
          </a:prstGeom>
        </p:spPr>
      </p:pic>
      <p:pic>
        <p:nvPicPr>
          <p:cNvPr id="34" name="Picture 33"/>
          <p:cNvPicPr>
            <a:picLocks noChangeAspect="1"/>
          </p:cNvPicPr>
          <p:nvPr/>
        </p:nvPicPr>
        <p:blipFill>
          <a:blip r:embed="rId10">
            <a:extLst>
              <a:ext uri="{BEBA8EAE-BF5A-486C-A8C5-ECC9F3942E4B}">
                <a14:imgProps xmlns:a14="http://schemas.microsoft.com/office/drawing/2010/main">
                  <a14:imgLayer r:embed="rId11">
                    <a14:imgEffect>
                      <a14:sharpenSoften amount="72000"/>
                    </a14:imgEffect>
                    <a14:imgEffect>
                      <a14:saturation sat="52000"/>
                    </a14:imgEffect>
                    <a14:imgEffect>
                      <a14:brightnessContrast contrast="70000"/>
                    </a14:imgEffect>
                  </a14:imgLayer>
                </a14:imgProps>
              </a:ext>
            </a:extLst>
          </a:blip>
          <a:stretch>
            <a:fillRect/>
          </a:stretch>
        </p:blipFill>
        <p:spPr>
          <a:xfrm>
            <a:off x="3279117" y="208960"/>
            <a:ext cx="1221389" cy="479462"/>
          </a:xfrm>
          <a:prstGeom prst="rect">
            <a:avLst/>
          </a:prstGeom>
        </p:spPr>
      </p:pic>
      <p:pic>
        <p:nvPicPr>
          <p:cNvPr id="4" name="Picture 3"/>
          <p:cNvPicPr>
            <a:picLocks noChangeAspect="1"/>
          </p:cNvPicPr>
          <p:nvPr/>
        </p:nvPicPr>
        <p:blipFill rotWithShape="1">
          <a:blip r:embed="rId4"/>
          <a:srcRect l="18649" t="15083" r="30562" b="21203"/>
          <a:stretch/>
        </p:blipFill>
        <p:spPr>
          <a:xfrm rot="20194606">
            <a:off x="2745810" y="607825"/>
            <a:ext cx="915592" cy="605780"/>
          </a:xfrm>
          <a:prstGeom prst="rect">
            <a:avLst/>
          </a:prstGeom>
        </p:spPr>
      </p:pic>
      <p:pic>
        <p:nvPicPr>
          <p:cNvPr id="35" name="Picture 34"/>
          <p:cNvPicPr>
            <a:picLocks noChangeAspect="1"/>
          </p:cNvPicPr>
          <p:nvPr/>
        </p:nvPicPr>
        <p:blipFill>
          <a:blip r:embed="rId5"/>
          <a:stretch>
            <a:fillRect/>
          </a:stretch>
        </p:blipFill>
        <p:spPr>
          <a:xfrm>
            <a:off x="4996230" y="427149"/>
            <a:ext cx="436611" cy="827232"/>
          </a:xfrm>
          <a:prstGeom prst="rect">
            <a:avLst/>
          </a:prstGeom>
        </p:spPr>
      </p:pic>
      <p:cxnSp>
        <p:nvCxnSpPr>
          <p:cNvPr id="36" name="Straight Arrow Connector 35"/>
          <p:cNvCxnSpPr/>
          <p:nvPr/>
        </p:nvCxnSpPr>
        <p:spPr>
          <a:xfrm>
            <a:off x="5589522" y="845944"/>
            <a:ext cx="857847"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712027" y="1634831"/>
            <a:ext cx="1260142" cy="737995"/>
          </a:xfrm>
          <a:prstGeom prst="rect">
            <a:avLst/>
          </a:prstGeom>
          <a:noFill/>
        </p:spPr>
        <p:txBody>
          <a:bodyPr wrap="square" rtlCol="0">
            <a:spAutoFit/>
          </a:bodyPr>
          <a:lstStyle/>
          <a:p>
            <a:r>
              <a:rPr lang="en-US" dirty="0" smtClean="0"/>
              <a:t>Many types of sellers/producers</a:t>
            </a:r>
            <a:endParaRPr lang="en-US" dirty="0"/>
          </a:p>
        </p:txBody>
      </p:sp>
      <p:sp>
        <p:nvSpPr>
          <p:cNvPr id="39" name="TextBox 38"/>
          <p:cNvSpPr txBox="1"/>
          <p:nvPr/>
        </p:nvSpPr>
        <p:spPr>
          <a:xfrm>
            <a:off x="6509303" y="1817271"/>
            <a:ext cx="1291591" cy="737995"/>
          </a:xfrm>
          <a:prstGeom prst="rect">
            <a:avLst/>
          </a:prstGeom>
          <a:noFill/>
        </p:spPr>
        <p:txBody>
          <a:bodyPr wrap="square" rtlCol="0">
            <a:spAutoFit/>
          </a:bodyPr>
          <a:lstStyle/>
          <a:p>
            <a:r>
              <a:rPr lang="en-US" dirty="0" smtClean="0"/>
              <a:t>Many types of buyers/consumers</a:t>
            </a:r>
            <a:endParaRPr lang="en-US" dirty="0"/>
          </a:p>
        </p:txBody>
      </p:sp>
      <p:sp>
        <p:nvSpPr>
          <p:cNvPr id="40" name="TextBox 39"/>
          <p:cNvSpPr txBox="1"/>
          <p:nvPr/>
        </p:nvSpPr>
        <p:spPr>
          <a:xfrm>
            <a:off x="4691264" y="1359605"/>
            <a:ext cx="1478463" cy="369332"/>
          </a:xfrm>
          <a:prstGeom prst="rect">
            <a:avLst/>
          </a:prstGeom>
          <a:noFill/>
        </p:spPr>
        <p:txBody>
          <a:bodyPr wrap="square" rtlCol="0">
            <a:spAutoFit/>
          </a:bodyPr>
          <a:lstStyle/>
          <a:p>
            <a:r>
              <a:rPr lang="en-US" dirty="0" smtClean="0"/>
              <a:t>Auctioneer</a:t>
            </a:r>
            <a:endParaRPr lang="en-US" dirty="0"/>
          </a:p>
        </p:txBody>
      </p:sp>
      <p:grpSp>
        <p:nvGrpSpPr>
          <p:cNvPr id="55" name="Group 54"/>
          <p:cNvGrpSpPr/>
          <p:nvPr/>
        </p:nvGrpSpPr>
        <p:grpSpPr>
          <a:xfrm>
            <a:off x="7836380" y="140252"/>
            <a:ext cx="1301104" cy="1559581"/>
            <a:chOff x="1555325" y="843868"/>
            <a:chExt cx="2158161" cy="3653000"/>
          </a:xfrm>
        </p:grpSpPr>
        <p:cxnSp>
          <p:nvCxnSpPr>
            <p:cNvPr id="56" name="Straight Connector 55"/>
            <p:cNvCxnSpPr/>
            <p:nvPr/>
          </p:nvCxnSpPr>
          <p:spPr>
            <a:xfrm>
              <a:off x="1813570" y="847089"/>
              <a:ext cx="22472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a:off x="1555325" y="843868"/>
              <a:ext cx="2158161" cy="3653000"/>
              <a:chOff x="1555325" y="843868"/>
              <a:chExt cx="2158161" cy="3653000"/>
            </a:xfrm>
          </p:grpSpPr>
          <p:pic>
            <p:nvPicPr>
              <p:cNvPr id="58" name="Picture 57"/>
              <p:cNvPicPr>
                <a:picLocks noChangeAspect="1"/>
              </p:cNvPicPr>
              <p:nvPr/>
            </p:nvPicPr>
            <p:blipFill rotWithShape="1">
              <a:blip r:embed="rId6"/>
              <a:srcRect t="5333" b="-5335"/>
              <a:stretch/>
            </p:blipFill>
            <p:spPr>
              <a:xfrm>
                <a:off x="2065291" y="843868"/>
                <a:ext cx="1648195" cy="3653000"/>
              </a:xfrm>
              <a:prstGeom prst="rect">
                <a:avLst/>
              </a:prstGeom>
            </p:spPr>
          </p:pic>
          <p:cxnSp>
            <p:nvCxnSpPr>
              <p:cNvPr id="59" name="Straight Arrow Connector 58"/>
              <p:cNvCxnSpPr/>
              <p:nvPr/>
            </p:nvCxnSpPr>
            <p:spPr>
              <a:xfrm flipH="1">
                <a:off x="1555325" y="1270564"/>
                <a:ext cx="25824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1827710" y="855856"/>
                <a:ext cx="14144" cy="12478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1856004" y="2103740"/>
                <a:ext cx="77793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pic>
        <p:nvPicPr>
          <p:cNvPr id="82" name="Picture 81"/>
          <p:cNvPicPr>
            <a:picLocks noChangeAspect="1"/>
          </p:cNvPicPr>
          <p:nvPr/>
        </p:nvPicPr>
        <p:blipFill rotWithShape="1">
          <a:blip r:embed="rId7"/>
          <a:srcRect l="16198" t="3610" r="18109" b="7204"/>
          <a:stretch/>
        </p:blipFill>
        <p:spPr>
          <a:xfrm>
            <a:off x="5287748" y="208960"/>
            <a:ext cx="272022" cy="346912"/>
          </a:xfrm>
          <a:prstGeom prst="rect">
            <a:avLst/>
          </a:prstGeom>
        </p:spPr>
      </p:pic>
      <p:sp>
        <p:nvSpPr>
          <p:cNvPr id="84" name="TextBox 83"/>
          <p:cNvSpPr txBox="1"/>
          <p:nvPr/>
        </p:nvSpPr>
        <p:spPr>
          <a:xfrm>
            <a:off x="-8738" y="678131"/>
            <a:ext cx="1202917" cy="418197"/>
          </a:xfrm>
          <a:prstGeom prst="rect">
            <a:avLst/>
          </a:prstGeom>
          <a:noFill/>
        </p:spPr>
        <p:txBody>
          <a:bodyPr wrap="square" rtlCol="0">
            <a:spAutoFit/>
          </a:bodyPr>
          <a:lstStyle/>
          <a:p>
            <a:r>
              <a:rPr lang="en-US" sz="1400" dirty="0" smtClean="0"/>
              <a:t>Many uses of phones</a:t>
            </a:r>
            <a:endParaRPr lang="en-US" sz="1400" dirty="0"/>
          </a:p>
        </p:txBody>
      </p:sp>
      <p:pic>
        <p:nvPicPr>
          <p:cNvPr id="89" name="Picture 88"/>
          <p:cNvPicPr>
            <a:picLocks noChangeAspect="1"/>
          </p:cNvPicPr>
          <p:nvPr/>
        </p:nvPicPr>
        <p:blipFill rotWithShape="1">
          <a:blip r:embed="rId7"/>
          <a:srcRect l="16198" t="3610" r="18109" b="7204"/>
          <a:stretch/>
        </p:blipFill>
        <p:spPr>
          <a:xfrm>
            <a:off x="6554420" y="193264"/>
            <a:ext cx="272022" cy="346912"/>
          </a:xfrm>
          <a:prstGeom prst="rect">
            <a:avLst/>
          </a:prstGeom>
        </p:spPr>
      </p:pic>
      <p:pic>
        <p:nvPicPr>
          <p:cNvPr id="90" name="Picture 89"/>
          <p:cNvPicPr>
            <a:picLocks noChangeAspect="1"/>
          </p:cNvPicPr>
          <p:nvPr/>
        </p:nvPicPr>
        <p:blipFill rotWithShape="1">
          <a:blip r:embed="rId7"/>
          <a:srcRect l="16198" t="3610" r="18109" b="7204"/>
          <a:stretch/>
        </p:blipFill>
        <p:spPr>
          <a:xfrm>
            <a:off x="1577046" y="22472"/>
            <a:ext cx="272022" cy="346912"/>
          </a:xfrm>
          <a:prstGeom prst="rect">
            <a:avLst/>
          </a:prstGeom>
        </p:spPr>
      </p:pic>
      <p:pic>
        <p:nvPicPr>
          <p:cNvPr id="92" name="Picture 91"/>
          <p:cNvPicPr>
            <a:picLocks noChangeAspect="1"/>
          </p:cNvPicPr>
          <p:nvPr/>
        </p:nvPicPr>
        <p:blipFill rotWithShape="1">
          <a:blip r:embed="rId6"/>
          <a:srcRect t="5333" b="-5335"/>
          <a:stretch/>
        </p:blipFill>
        <p:spPr>
          <a:xfrm>
            <a:off x="8689636" y="4766879"/>
            <a:ext cx="499918" cy="784639"/>
          </a:xfrm>
          <a:prstGeom prst="rect">
            <a:avLst/>
          </a:prstGeom>
        </p:spPr>
      </p:pic>
      <p:sp>
        <p:nvSpPr>
          <p:cNvPr id="93" name="TextBox 92"/>
          <p:cNvSpPr txBox="1"/>
          <p:nvPr/>
        </p:nvSpPr>
        <p:spPr>
          <a:xfrm>
            <a:off x="8206906" y="4985171"/>
            <a:ext cx="775117" cy="369332"/>
          </a:xfrm>
          <a:prstGeom prst="rect">
            <a:avLst/>
          </a:prstGeom>
          <a:noFill/>
        </p:spPr>
        <p:txBody>
          <a:bodyPr wrap="square" rtlCol="0">
            <a:spAutoFit/>
          </a:bodyPr>
          <a:lstStyle/>
          <a:p>
            <a:r>
              <a:rPr lang="en-US" dirty="0" smtClean="0"/>
              <a:t>Kerala</a:t>
            </a:r>
            <a:endParaRPr lang="en-US" dirty="0"/>
          </a:p>
        </p:txBody>
      </p:sp>
      <p:sp>
        <p:nvSpPr>
          <p:cNvPr id="94" name="TextBox 93"/>
          <p:cNvSpPr txBox="1"/>
          <p:nvPr/>
        </p:nvSpPr>
        <p:spPr>
          <a:xfrm>
            <a:off x="7594099" y="5771840"/>
            <a:ext cx="1751386" cy="646331"/>
          </a:xfrm>
          <a:prstGeom prst="rect">
            <a:avLst/>
          </a:prstGeom>
          <a:noFill/>
        </p:spPr>
        <p:txBody>
          <a:bodyPr wrap="square" rtlCol="0">
            <a:spAutoFit/>
          </a:bodyPr>
          <a:lstStyle/>
          <a:p>
            <a:r>
              <a:rPr lang="en-US" dirty="0" smtClean="0"/>
              <a:t>Developing regions</a:t>
            </a:r>
            <a:endParaRPr lang="en-US" dirty="0"/>
          </a:p>
        </p:txBody>
      </p:sp>
      <p:sp>
        <p:nvSpPr>
          <p:cNvPr id="81" name="TextBox 80"/>
          <p:cNvSpPr txBox="1"/>
          <p:nvPr/>
        </p:nvSpPr>
        <p:spPr>
          <a:xfrm>
            <a:off x="2972169" y="3835448"/>
            <a:ext cx="1099413" cy="369332"/>
          </a:xfrm>
          <a:prstGeom prst="rect">
            <a:avLst/>
          </a:prstGeom>
          <a:noFill/>
        </p:spPr>
        <p:txBody>
          <a:bodyPr wrap="square" rtlCol="0">
            <a:spAutoFit/>
          </a:bodyPr>
          <a:lstStyle/>
          <a:p>
            <a:r>
              <a:rPr lang="en-US" dirty="0" smtClean="0"/>
              <a:t>Producer</a:t>
            </a:r>
            <a:endParaRPr lang="en-US" dirty="0"/>
          </a:p>
        </p:txBody>
      </p:sp>
      <p:sp>
        <p:nvSpPr>
          <p:cNvPr id="83" name="TextBox 82"/>
          <p:cNvSpPr txBox="1"/>
          <p:nvPr/>
        </p:nvSpPr>
        <p:spPr>
          <a:xfrm>
            <a:off x="5866695" y="3830035"/>
            <a:ext cx="1288403" cy="369332"/>
          </a:xfrm>
          <a:prstGeom prst="rect">
            <a:avLst/>
          </a:prstGeom>
          <a:noFill/>
        </p:spPr>
        <p:txBody>
          <a:bodyPr wrap="square" rtlCol="0">
            <a:spAutoFit/>
          </a:bodyPr>
          <a:lstStyle/>
          <a:p>
            <a:r>
              <a:rPr lang="en-US" dirty="0" smtClean="0"/>
              <a:t>Consumer</a:t>
            </a:r>
            <a:endParaRPr lang="en-US" dirty="0"/>
          </a:p>
        </p:txBody>
      </p:sp>
      <p:pic>
        <p:nvPicPr>
          <p:cNvPr id="88" name="Picture 87"/>
          <p:cNvPicPr>
            <a:picLocks noChangeAspect="1"/>
          </p:cNvPicPr>
          <p:nvPr/>
        </p:nvPicPr>
        <p:blipFill rotWithShape="1">
          <a:blip r:embed="rId12"/>
          <a:srcRect l="10150" t="16967" r="13723" b="23638"/>
          <a:stretch/>
        </p:blipFill>
        <p:spPr>
          <a:xfrm>
            <a:off x="175882" y="1456756"/>
            <a:ext cx="8893410" cy="3901053"/>
          </a:xfrm>
          <a:prstGeom prst="rect">
            <a:avLst/>
          </a:prstGeom>
          <a:ln>
            <a:solidFill>
              <a:schemeClr val="tx1"/>
            </a:solidFill>
          </a:ln>
        </p:spPr>
      </p:pic>
      <p:sp>
        <p:nvSpPr>
          <p:cNvPr id="91" name="TextBox 90"/>
          <p:cNvSpPr txBox="1"/>
          <p:nvPr/>
        </p:nvSpPr>
        <p:spPr>
          <a:xfrm>
            <a:off x="3576100" y="3110263"/>
            <a:ext cx="4628832" cy="1569660"/>
          </a:xfrm>
          <a:prstGeom prst="rect">
            <a:avLst/>
          </a:prstGeom>
          <a:solidFill>
            <a:schemeClr val="bg1"/>
          </a:solidFill>
          <a:ln>
            <a:solidFill>
              <a:srgbClr val="000000"/>
            </a:solidFill>
          </a:ln>
        </p:spPr>
        <p:txBody>
          <a:bodyPr wrap="square" rtlCol="0">
            <a:spAutoFit/>
          </a:bodyPr>
          <a:lstStyle/>
          <a:p>
            <a:r>
              <a:rPr lang="en-US" dirty="0" smtClean="0"/>
              <a:t>“Jensen…was able to see clearly what happened when the mobile phone masts came to Kerala… prices fall but fishing boat profits rise, and spoilage of</a:t>
            </a:r>
            <a:r>
              <a:rPr lang="en-US" sz="2400" b="1" dirty="0" smtClean="0"/>
              <a:t> fish </a:t>
            </a:r>
            <a:r>
              <a:rPr lang="en-US" dirty="0" smtClean="0"/>
              <a:t>becomes a thing of the past.”</a:t>
            </a:r>
            <a:endParaRPr lang="en-US" dirty="0"/>
          </a:p>
        </p:txBody>
      </p:sp>
    </p:spTree>
    <p:extLst>
      <p:ext uri="{BB962C8B-B14F-4D97-AF65-F5344CB8AC3E}">
        <p14:creationId xmlns:p14="http://schemas.microsoft.com/office/powerpoint/2010/main" val="4210489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81"/>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8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8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9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7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0"/>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8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78"/>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8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5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9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9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95"/>
                                        </p:tgtEl>
                                        <p:attrNameLst>
                                          <p:attrName>style.visibility</p:attrName>
                                        </p:attrNameLst>
                                      </p:cBhvr>
                                      <p:to>
                                        <p:strVal val="visible"/>
                                      </p:to>
                                    </p:set>
                                  </p:childTnLst>
                                </p:cTn>
                              </p:par>
                              <p:par>
                                <p:cTn id="117" presetID="1" presetClass="entr" presetSubtype="0" fill="hold" grpId="1" nodeType="withEffect">
                                  <p:stCondLst>
                                    <p:cond delay="0"/>
                                  </p:stCondLst>
                                  <p:childTnLst>
                                    <p:set>
                                      <p:cBhvr>
                                        <p:cTn id="118" dur="1" fill="hold">
                                          <p:stCondLst>
                                            <p:cond delay="0"/>
                                          </p:stCondLst>
                                        </p:cTn>
                                        <p:tgtEl>
                                          <p:spTgt spid="9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8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1" nodeType="clickEffect">
                                  <p:stCondLst>
                                    <p:cond delay="0"/>
                                  </p:stCondLst>
                                  <p:childTnLst>
                                    <p:set>
                                      <p:cBhvr>
                                        <p:cTn id="12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73" grpId="0"/>
      <p:bldP spid="75" grpId="0"/>
      <p:bldP spid="85" grpId="1"/>
      <p:bldP spid="86" grpId="1"/>
      <p:bldP spid="87" grpId="0" animBg="1"/>
      <p:bldP spid="12" grpId="0"/>
      <p:bldP spid="38" grpId="0"/>
      <p:bldP spid="39" grpId="0"/>
      <p:bldP spid="40" grpId="0"/>
      <p:bldP spid="84" grpId="0"/>
      <p:bldP spid="93" grpId="1"/>
      <p:bldP spid="94" grpId="1"/>
      <p:bldP spid="81" grpId="1"/>
      <p:bldP spid="83" grpId="1"/>
      <p:bldP spid="91"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6682</TotalTime>
  <Words>2882</Words>
  <Application>Microsoft Macintosh PowerPoint</Application>
  <PresentationFormat>On-screen Show (4:3)</PresentationFormat>
  <Paragraphs>149</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Revisiting the fishers of Kerala</vt:lpstr>
      <vt:lpstr>A parsimonious model</vt:lpstr>
      <vt:lpstr>The setting and the actors  (from Jensen’s paper)</vt:lpstr>
      <vt:lpstr>PowerPoint Presentation</vt:lpstr>
      <vt:lpstr>PowerPoint Presentation</vt:lpstr>
      <vt:lpstr>PowerPoint Presentation</vt:lpstr>
      <vt:lpstr>PowerPoint Presentation</vt:lpstr>
      <vt:lpstr>PowerPoint Presentation</vt:lpstr>
      <vt:lpstr>PowerPoint Presentation</vt:lpstr>
      <vt:lpstr>In Conclusion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Revisiting the fishermen of Kerala</dc:title>
  <dc:creator>Janaki Srinivasan</dc:creator>
  <cp:lastModifiedBy>Janaki Srinivasan</cp:lastModifiedBy>
  <cp:revision>187</cp:revision>
  <cp:lastPrinted>2012-12-03T15:51:27Z</cp:lastPrinted>
  <dcterms:created xsi:type="dcterms:W3CDTF">2012-11-19T17:26:46Z</dcterms:created>
  <dcterms:modified xsi:type="dcterms:W3CDTF">2012-12-05T16:53:53Z</dcterms:modified>
</cp:coreProperties>
</file>