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83" r:id="rId11"/>
    <p:sldId id="268" r:id="rId12"/>
    <p:sldId id="272" r:id="rId13"/>
    <p:sldId id="284" r:id="rId14"/>
    <p:sldId id="276" r:id="rId15"/>
    <p:sldId id="285" r:id="rId16"/>
    <p:sldId id="275" r:id="rId17"/>
    <p:sldId id="277" r:id="rId18"/>
    <p:sldId id="278" r:id="rId19"/>
    <p:sldId id="280" r:id="rId20"/>
    <p:sldId id="271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41" autoAdjust="0"/>
  </p:normalViewPr>
  <p:slideViewPr>
    <p:cSldViewPr>
      <p:cViewPr varScale="1">
        <p:scale>
          <a:sx n="50" d="100"/>
          <a:sy n="5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adii\Desktop\Susu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Graphs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Age Distribution of Operators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Operator!$D$78</c:f>
              <c:strCache>
                <c:ptCount val="1"/>
                <c:pt idx="0">
                  <c:v>Age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Operator!$C$79:$C$83</c:f>
              <c:strCache>
                <c:ptCount val="5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Above 40</c:v>
                </c:pt>
              </c:strCache>
            </c:strRef>
          </c:cat>
          <c:val>
            <c:numRef>
              <c:f>Operator!$D$79:$D$83</c:f>
              <c:numCache>
                <c:formatCode>General</c:formatCode>
                <c:ptCount val="5"/>
                <c:pt idx="0">
                  <c:v>33.300000000000004</c:v>
                </c:pt>
                <c:pt idx="1">
                  <c:v>19.600000000000001</c:v>
                </c:pt>
                <c:pt idx="2">
                  <c:v>10.3</c:v>
                </c:pt>
                <c:pt idx="3">
                  <c:v>9.2000000000000011</c:v>
                </c:pt>
                <c:pt idx="4">
                  <c:v>27.6</c:v>
                </c:pt>
              </c:numCache>
            </c:numRef>
          </c:val>
        </c:ser>
        <c:axId val="99263232"/>
        <c:axId val="99264768"/>
      </c:barChart>
      <c:catAx>
        <c:axId val="99263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264768"/>
        <c:crosses val="autoZero"/>
        <c:auto val="1"/>
        <c:lblAlgn val="ctr"/>
        <c:lblOffset val="100"/>
      </c:catAx>
      <c:valAx>
        <c:axId val="99264768"/>
        <c:scaling>
          <c:orientation val="minMax"/>
        </c:scaling>
        <c:axPos val="l"/>
        <c:numFmt formatCode="General" sourceLinked="1"/>
        <c:tickLblPos val="nextTo"/>
        <c:crossAx val="9926323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Users!$L$64</c:f>
              <c:strCache>
                <c:ptCount val="1"/>
                <c:pt idx="0">
                  <c:v>Educational level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Users!$K$65:$K$71</c:f>
              <c:strCache>
                <c:ptCount val="7"/>
                <c:pt idx="0">
                  <c:v>No Education</c:v>
                </c:pt>
                <c:pt idx="1">
                  <c:v>Primary</c:v>
                </c:pt>
                <c:pt idx="2">
                  <c:v>JHS/Middle School</c:v>
                </c:pt>
                <c:pt idx="3">
                  <c:v>SHS</c:v>
                </c:pt>
                <c:pt idx="4">
                  <c:v>Vocational/technical</c:v>
                </c:pt>
                <c:pt idx="5">
                  <c:v>Post-sec</c:v>
                </c:pt>
                <c:pt idx="6">
                  <c:v>Tertiary</c:v>
                </c:pt>
              </c:strCache>
            </c:strRef>
          </c:cat>
          <c:val>
            <c:numRef>
              <c:f>Users!$L$65:$L$71</c:f>
              <c:numCache>
                <c:formatCode>General</c:formatCode>
                <c:ptCount val="7"/>
                <c:pt idx="0">
                  <c:v>17.5</c:v>
                </c:pt>
                <c:pt idx="1">
                  <c:v>6.4</c:v>
                </c:pt>
                <c:pt idx="2">
                  <c:v>52.9</c:v>
                </c:pt>
                <c:pt idx="3">
                  <c:v>14</c:v>
                </c:pt>
                <c:pt idx="4">
                  <c:v>4.7</c:v>
                </c:pt>
                <c:pt idx="5">
                  <c:v>0.60000000000000053</c:v>
                </c:pt>
                <c:pt idx="6">
                  <c:v>4.0999999999999996</c:v>
                </c:pt>
              </c:numCache>
            </c:numRef>
          </c:val>
        </c:ser>
        <c:axId val="60505472"/>
        <c:axId val="60527744"/>
      </c:barChart>
      <c:catAx>
        <c:axId val="60505472"/>
        <c:scaling>
          <c:orientation val="minMax"/>
        </c:scaling>
        <c:axPos val="b"/>
        <c:tickLblPos val="nextTo"/>
        <c:crossAx val="60527744"/>
        <c:crosses val="autoZero"/>
        <c:auto val="1"/>
        <c:lblAlgn val="ctr"/>
        <c:lblOffset val="100"/>
      </c:catAx>
      <c:valAx>
        <c:axId val="60527744"/>
        <c:scaling>
          <c:orientation val="minMax"/>
        </c:scaling>
        <c:axPos val="l"/>
        <c:numFmt formatCode="General" sourceLinked="1"/>
        <c:tickLblPos val="nextTo"/>
        <c:crossAx val="6050547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Reasons for choosing Susu over others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Users!$C$95</c:f>
              <c:strCache>
                <c:ptCount val="1"/>
                <c:pt idx="0">
                  <c:v>Reasons for choosing Susu over others</c:v>
                </c:pt>
              </c:strCache>
            </c:strRef>
          </c:tx>
          <c:dLbls>
            <c:dLbl>
              <c:idx val="0"/>
              <c:layout>
                <c:manualLayout>
                  <c:x val="-0.13813775982562784"/>
                  <c:y val="7.6082417086657819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Users!$B$96:$B$100</c:f>
              <c:strCache>
                <c:ptCount val="5"/>
                <c:pt idx="0">
                  <c:v>Income too low/savings too small</c:v>
                </c:pt>
                <c:pt idx="1">
                  <c:v>Susu more convenient</c:v>
                </c:pt>
                <c:pt idx="2">
                  <c:v>Bank location not convenient</c:v>
                </c:pt>
                <c:pt idx="3">
                  <c:v>Bank fees too high</c:v>
                </c:pt>
                <c:pt idx="4">
                  <c:v>Others</c:v>
                </c:pt>
              </c:strCache>
            </c:strRef>
          </c:cat>
          <c:val>
            <c:numRef>
              <c:f>Users!$C$96:$C$100</c:f>
              <c:numCache>
                <c:formatCode>General</c:formatCode>
                <c:ptCount val="5"/>
                <c:pt idx="0">
                  <c:v>42.2</c:v>
                </c:pt>
                <c:pt idx="1">
                  <c:v>23.2</c:v>
                </c:pt>
                <c:pt idx="2">
                  <c:v>12.3</c:v>
                </c:pt>
                <c:pt idx="3">
                  <c:v>10.5</c:v>
                </c:pt>
                <c:pt idx="4">
                  <c:v>11.8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Users!$K$124</c:f>
              <c:strCache>
                <c:ptCount val="1"/>
                <c:pt idx="0">
                  <c:v>Other Relevant Questions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Users!$J$125:$J$129</c:f>
              <c:strCache>
                <c:ptCount val="5"/>
                <c:pt idx="0">
                  <c:v>Have a bank account</c:v>
                </c:pt>
                <c:pt idx="1">
                  <c:v>Trust your Susu collector</c:v>
                </c:pt>
                <c:pt idx="2">
                  <c:v>Services receive from operators other than Susu </c:v>
                </c:pt>
                <c:pt idx="3">
                  <c:v>Ownership of mobile phone</c:v>
                </c:pt>
                <c:pt idx="4">
                  <c:v>Conversant with SMS</c:v>
                </c:pt>
              </c:strCache>
            </c:strRef>
          </c:cat>
          <c:val>
            <c:numRef>
              <c:f>Users!$K$125:$K$129</c:f>
              <c:numCache>
                <c:formatCode>General</c:formatCode>
                <c:ptCount val="5"/>
                <c:pt idx="0">
                  <c:v>66.099999999999994</c:v>
                </c:pt>
                <c:pt idx="1">
                  <c:v>92.8</c:v>
                </c:pt>
                <c:pt idx="2">
                  <c:v>15.2</c:v>
                </c:pt>
                <c:pt idx="3">
                  <c:v>94.7</c:v>
                </c:pt>
                <c:pt idx="4">
                  <c:v>36.5</c:v>
                </c:pt>
              </c:numCache>
            </c:numRef>
          </c:val>
        </c:ser>
        <c:axId val="60566144"/>
        <c:axId val="60576128"/>
      </c:barChart>
      <c:catAx>
        <c:axId val="60566144"/>
        <c:scaling>
          <c:orientation val="minMax"/>
        </c:scaling>
        <c:axPos val="b"/>
        <c:tickLblPos val="nextTo"/>
        <c:crossAx val="60576128"/>
        <c:crosses val="autoZero"/>
        <c:auto val="1"/>
        <c:lblAlgn val="ctr"/>
        <c:lblOffset val="100"/>
      </c:catAx>
      <c:valAx>
        <c:axId val="60576128"/>
        <c:scaling>
          <c:orientation val="minMax"/>
        </c:scaling>
        <c:axPos val="l"/>
        <c:numFmt formatCode="General" sourceLinked="1"/>
        <c:tickLblPos val="nextTo"/>
        <c:crossAx val="6056614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  <c:txPr>
        <a:bodyPr/>
        <a:lstStyle/>
        <a:p>
          <a:pPr>
            <a:defRPr sz="200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Users!$K$131</c:f>
              <c:strCache>
                <c:ptCount val="1"/>
                <c:pt idx="0">
                  <c:v>MM Question</c:v>
                </c:pt>
              </c:strCache>
            </c:strRef>
          </c:tx>
          <c:dLbls>
            <c:showVal val="1"/>
          </c:dLbls>
          <c:cat>
            <c:strRef>
              <c:f>Users!$J$132:$J$134</c:f>
              <c:strCache>
                <c:ptCount val="3"/>
                <c:pt idx="0">
                  <c:v>Aware of MM</c:v>
                </c:pt>
                <c:pt idx="1">
                  <c:v>Experience with money transfer via MM</c:v>
                </c:pt>
                <c:pt idx="2">
                  <c:v>Willingness to use MM for Susu</c:v>
                </c:pt>
              </c:strCache>
            </c:strRef>
          </c:cat>
          <c:val>
            <c:numRef>
              <c:f>Users!$K$132:$K$134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2.4</c:v>
                </c:pt>
                <c:pt idx="2">
                  <c:v>40.9</c:v>
                </c:pt>
              </c:numCache>
            </c:numRef>
          </c:val>
        </c:ser>
        <c:axId val="66736128"/>
        <c:axId val="66737664"/>
      </c:barChart>
      <c:catAx>
        <c:axId val="66736128"/>
        <c:scaling>
          <c:orientation val="minMax"/>
        </c:scaling>
        <c:axPos val="b"/>
        <c:tickLblPos val="nextTo"/>
        <c:crossAx val="66737664"/>
        <c:crosses val="autoZero"/>
        <c:auto val="1"/>
        <c:lblAlgn val="ctr"/>
        <c:lblOffset val="100"/>
      </c:catAx>
      <c:valAx>
        <c:axId val="66737664"/>
        <c:scaling>
          <c:orientation val="minMax"/>
        </c:scaling>
        <c:axPos val="l"/>
        <c:numFmt formatCode="General" sourceLinked="1"/>
        <c:tickLblPos val="nextTo"/>
        <c:crossAx val="6673612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Education and Willingness to Accept</a:t>
            </a:r>
          </a:p>
        </c:rich>
      </c:tx>
      <c:layout>
        <c:manualLayout>
          <c:xMode val="edge"/>
          <c:yMode val="edge"/>
          <c:x val="9.1922587690722993E-2"/>
          <c:y val="2.6229508196721311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Users!$S$51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inBase"/>
            <c:showVal val="1"/>
          </c:dLbls>
          <c:cat>
            <c:strRef>
              <c:f>Users!$R$52:$R$58</c:f>
              <c:strCache>
                <c:ptCount val="7"/>
                <c:pt idx="0">
                  <c:v>No Educ</c:v>
                </c:pt>
                <c:pt idx="1">
                  <c:v>Primary</c:v>
                </c:pt>
                <c:pt idx="2">
                  <c:v>JHS/Middle School</c:v>
                </c:pt>
                <c:pt idx="3">
                  <c:v>Vocational/technical</c:v>
                </c:pt>
                <c:pt idx="4">
                  <c:v>SHS</c:v>
                </c:pt>
                <c:pt idx="5">
                  <c:v>Post-sec</c:v>
                </c:pt>
                <c:pt idx="6">
                  <c:v>Tertiary</c:v>
                </c:pt>
              </c:strCache>
            </c:strRef>
          </c:cat>
          <c:val>
            <c:numRef>
              <c:f>Users!$S$52:$S$58</c:f>
              <c:numCache>
                <c:formatCode>General</c:formatCode>
                <c:ptCount val="7"/>
                <c:pt idx="0">
                  <c:v>17.899999999999999</c:v>
                </c:pt>
                <c:pt idx="1">
                  <c:v>33.300000000000004</c:v>
                </c:pt>
                <c:pt idx="2">
                  <c:v>36.4</c:v>
                </c:pt>
                <c:pt idx="3">
                  <c:v>12.5</c:v>
                </c:pt>
                <c:pt idx="4">
                  <c:v>65.2</c:v>
                </c:pt>
                <c:pt idx="5">
                  <c:v>100</c:v>
                </c:pt>
                <c:pt idx="6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Users!$T$51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Users!$R$52:$R$58</c:f>
              <c:strCache>
                <c:ptCount val="7"/>
                <c:pt idx="0">
                  <c:v>No Educ</c:v>
                </c:pt>
                <c:pt idx="1">
                  <c:v>Primary</c:v>
                </c:pt>
                <c:pt idx="2">
                  <c:v>JHS/Middle School</c:v>
                </c:pt>
                <c:pt idx="3">
                  <c:v>Vocational/technical</c:v>
                </c:pt>
                <c:pt idx="4">
                  <c:v>SHS</c:v>
                </c:pt>
                <c:pt idx="5">
                  <c:v>Post-sec</c:v>
                </c:pt>
                <c:pt idx="6">
                  <c:v>Tertiary</c:v>
                </c:pt>
              </c:strCache>
            </c:strRef>
          </c:cat>
          <c:val>
            <c:numRef>
              <c:f>Users!$T$52:$T$58</c:f>
              <c:numCache>
                <c:formatCode>General</c:formatCode>
                <c:ptCount val="7"/>
                <c:pt idx="0">
                  <c:v>75</c:v>
                </c:pt>
                <c:pt idx="1">
                  <c:v>61.1</c:v>
                </c:pt>
                <c:pt idx="2">
                  <c:v>56.8</c:v>
                </c:pt>
                <c:pt idx="3">
                  <c:v>87.5</c:v>
                </c:pt>
                <c:pt idx="4">
                  <c:v>21.7</c:v>
                </c:pt>
                <c:pt idx="5">
                  <c:v>0</c:v>
                </c:pt>
                <c:pt idx="6">
                  <c:v>42.9</c:v>
                </c:pt>
              </c:numCache>
            </c:numRef>
          </c:val>
        </c:ser>
        <c:ser>
          <c:idx val="2"/>
          <c:order val="2"/>
          <c:tx>
            <c:strRef>
              <c:f>Users!$U$51</c:f>
              <c:strCache>
                <c:ptCount val="1"/>
                <c:pt idx="0">
                  <c:v>It depends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Users!$R$52:$R$58</c:f>
              <c:strCache>
                <c:ptCount val="7"/>
                <c:pt idx="0">
                  <c:v>No Educ</c:v>
                </c:pt>
                <c:pt idx="1">
                  <c:v>Primary</c:v>
                </c:pt>
                <c:pt idx="2">
                  <c:v>JHS/Middle School</c:v>
                </c:pt>
                <c:pt idx="3">
                  <c:v>Vocational/technical</c:v>
                </c:pt>
                <c:pt idx="4">
                  <c:v>SHS</c:v>
                </c:pt>
                <c:pt idx="5">
                  <c:v>Post-sec</c:v>
                </c:pt>
                <c:pt idx="6">
                  <c:v>Tertiary</c:v>
                </c:pt>
              </c:strCache>
            </c:strRef>
          </c:cat>
          <c:val>
            <c:numRef>
              <c:f>Users!$U$52:$U$58</c:f>
              <c:numCache>
                <c:formatCode>General</c:formatCode>
                <c:ptCount val="7"/>
                <c:pt idx="0">
                  <c:v>7.1</c:v>
                </c:pt>
                <c:pt idx="1">
                  <c:v>5.6000000000000005</c:v>
                </c:pt>
                <c:pt idx="2">
                  <c:v>6.8000000000000007</c:v>
                </c:pt>
                <c:pt idx="3">
                  <c:v>0</c:v>
                </c:pt>
                <c:pt idx="4">
                  <c:v>13</c:v>
                </c:pt>
                <c:pt idx="5">
                  <c:v>0</c:v>
                </c:pt>
                <c:pt idx="6">
                  <c:v>14.3</c:v>
                </c:pt>
              </c:numCache>
            </c:numRef>
          </c:val>
        </c:ser>
        <c:gapWidth val="55"/>
        <c:overlap val="100"/>
        <c:axId val="66763776"/>
        <c:axId val="66773760"/>
      </c:barChart>
      <c:catAx>
        <c:axId val="66763776"/>
        <c:scaling>
          <c:orientation val="minMax"/>
        </c:scaling>
        <c:axPos val="b"/>
        <c:majorTickMark val="none"/>
        <c:tickLblPos val="nextTo"/>
        <c:crossAx val="66773760"/>
        <c:crosses val="autoZero"/>
        <c:auto val="1"/>
        <c:lblAlgn val="ctr"/>
        <c:lblOffset val="100"/>
      </c:catAx>
      <c:valAx>
        <c:axId val="66773760"/>
        <c:scaling>
          <c:orientation val="minMax"/>
        </c:scaling>
        <c:axPos val="l"/>
        <c:numFmt formatCode="General" sourceLinked="1"/>
        <c:majorTickMark val="none"/>
        <c:tickLblPos val="nextTo"/>
        <c:crossAx val="66763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Reasons for not willing to use MM for Susu</a:t>
            </a:r>
          </a:p>
        </c:rich>
      </c:tx>
      <c:layout>
        <c:manualLayout>
          <c:xMode val="edge"/>
          <c:yMode val="edge"/>
          <c:x val="0.13797959972994153"/>
          <c:y val="1.2015407724864648E-3"/>
        </c:manualLayout>
      </c:layout>
    </c:title>
    <c:plotArea>
      <c:layout>
        <c:manualLayout>
          <c:layoutTarget val="inner"/>
          <c:xMode val="edge"/>
          <c:yMode val="edge"/>
          <c:x val="0.47939680442135907"/>
          <c:y val="0.15026228224298824"/>
          <c:w val="0.48471294414607585"/>
          <c:h val="0.7875112641805232"/>
        </c:manualLayout>
      </c:layout>
      <c:barChart>
        <c:barDir val="bar"/>
        <c:grouping val="clustered"/>
        <c:ser>
          <c:idx val="0"/>
          <c:order val="0"/>
          <c:tx>
            <c:strRef>
              <c:f>Users!$B$148</c:f>
              <c:strCache>
                <c:ptCount val="1"/>
                <c:pt idx="0">
                  <c:v>Reasons for not using Susu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Users!$A$149:$A$157</c:f>
              <c:strCache>
                <c:ptCount val="9"/>
                <c:pt idx="0">
                  <c:v>Others</c:v>
                </c:pt>
                <c:pt idx="1">
                  <c:v>Record keeping will be a problem</c:v>
                </c:pt>
                <c:pt idx="2">
                  <c:v>Current Susu operation is safe</c:v>
                </c:pt>
                <c:pt idx="3">
                  <c:v>High cost of mobile phone services</c:v>
                </c:pt>
                <c:pt idx="4">
                  <c:v>There will be no proof in case I lost my phone</c:v>
                </c:pt>
                <c:pt idx="5">
                  <c:v>Easy to forget payments</c:v>
                </c:pt>
                <c:pt idx="6">
                  <c:v>Unsure money will be delivered</c:v>
                </c:pt>
                <c:pt idx="7">
                  <c:v>Not too conversant with mobile phone</c:v>
                </c:pt>
                <c:pt idx="8">
                  <c:v>Not enough knowledge on mobile phones</c:v>
                </c:pt>
              </c:strCache>
            </c:strRef>
          </c:cat>
          <c:val>
            <c:numRef>
              <c:f>Users!$B$149:$B$157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2.2000000000000002</c:v>
                </c:pt>
                <c:pt idx="2">
                  <c:v>3.4</c:v>
                </c:pt>
                <c:pt idx="3">
                  <c:v>4.5</c:v>
                </c:pt>
                <c:pt idx="4">
                  <c:v>4.5</c:v>
                </c:pt>
                <c:pt idx="5">
                  <c:v>7.9</c:v>
                </c:pt>
                <c:pt idx="6">
                  <c:v>14.6</c:v>
                </c:pt>
                <c:pt idx="7">
                  <c:v>25.8</c:v>
                </c:pt>
                <c:pt idx="8">
                  <c:v>36</c:v>
                </c:pt>
              </c:numCache>
            </c:numRef>
          </c:val>
        </c:ser>
        <c:axId val="55456512"/>
        <c:axId val="55458048"/>
      </c:barChart>
      <c:catAx>
        <c:axId val="55456512"/>
        <c:scaling>
          <c:orientation val="minMax"/>
        </c:scaling>
        <c:axPos val="l"/>
        <c:tickLblPos val="nextTo"/>
        <c:crossAx val="55458048"/>
        <c:crosses val="autoZero"/>
        <c:auto val="1"/>
        <c:lblAlgn val="ctr"/>
        <c:lblOffset val="100"/>
      </c:catAx>
      <c:valAx>
        <c:axId val="55458048"/>
        <c:scaling>
          <c:orientation val="minMax"/>
        </c:scaling>
        <c:axPos val="b"/>
        <c:numFmt formatCode="General" sourceLinked="1"/>
        <c:tickLblPos val="nextTo"/>
        <c:crossAx val="5545651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Highest Level of Education</a:t>
            </a:r>
          </a:p>
        </c:rich>
      </c:tx>
      <c:layout>
        <c:manualLayout>
          <c:xMode val="edge"/>
          <c:yMode val="edge"/>
          <c:x val="0.20149273890856306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Operator!$D$97</c:f>
              <c:strCache>
                <c:ptCount val="1"/>
                <c:pt idx="0">
                  <c:v>Highest level of education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Operator!$C$98:$C$103</c:f>
              <c:strCache>
                <c:ptCount val="6"/>
                <c:pt idx="0">
                  <c:v>JHS/MS</c:v>
                </c:pt>
                <c:pt idx="1">
                  <c:v>SHS</c:v>
                </c:pt>
                <c:pt idx="2">
                  <c:v>Voc/Tec</c:v>
                </c:pt>
                <c:pt idx="3">
                  <c:v>Post-Sec</c:v>
                </c:pt>
                <c:pt idx="4">
                  <c:v>Tertiary</c:v>
                </c:pt>
                <c:pt idx="5">
                  <c:v>Post-grad</c:v>
                </c:pt>
              </c:strCache>
            </c:strRef>
          </c:cat>
          <c:val>
            <c:numRef>
              <c:f>Operator!$D$98:$D$103</c:f>
              <c:numCache>
                <c:formatCode>General</c:formatCode>
                <c:ptCount val="6"/>
                <c:pt idx="0">
                  <c:v>16.7</c:v>
                </c:pt>
                <c:pt idx="1">
                  <c:v>37.800000000000004</c:v>
                </c:pt>
                <c:pt idx="2">
                  <c:v>5.6</c:v>
                </c:pt>
                <c:pt idx="3">
                  <c:v>11.1</c:v>
                </c:pt>
                <c:pt idx="4">
                  <c:v>27.8</c:v>
                </c:pt>
                <c:pt idx="5">
                  <c:v>1.1000000000000001</c:v>
                </c:pt>
              </c:numCache>
            </c:numRef>
          </c:val>
        </c:ser>
        <c:axId val="99383168"/>
        <c:axId val="99384704"/>
      </c:barChart>
      <c:catAx>
        <c:axId val="9938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384704"/>
        <c:crosses val="autoZero"/>
        <c:auto val="1"/>
        <c:lblAlgn val="ctr"/>
        <c:lblOffset val="100"/>
      </c:catAx>
      <c:valAx>
        <c:axId val="993847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38316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>
        <c:manualLayout>
          <c:xMode val="edge"/>
          <c:yMode val="edge"/>
          <c:x val="0.20506255468066492"/>
          <c:y val="2.5810140336710592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Operator!$D$110</c:f>
              <c:strCache>
                <c:ptCount val="1"/>
                <c:pt idx="0">
                  <c:v>Average Daily Income (GHc)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Operator!$C$111:$C$115</c:f>
              <c:strCache>
                <c:ptCount val="5"/>
                <c:pt idx="0">
                  <c:v>&lt;50</c:v>
                </c:pt>
                <c:pt idx="1">
                  <c:v>51-200</c:v>
                </c:pt>
                <c:pt idx="2">
                  <c:v>201-500</c:v>
                </c:pt>
                <c:pt idx="3">
                  <c:v>500-1000</c:v>
                </c:pt>
                <c:pt idx="4">
                  <c:v>&gt;1000</c:v>
                </c:pt>
              </c:strCache>
            </c:strRef>
          </c:cat>
          <c:val>
            <c:numRef>
              <c:f>Operator!$D$111:$D$115</c:f>
              <c:numCache>
                <c:formatCode>General</c:formatCode>
                <c:ptCount val="5"/>
                <c:pt idx="0">
                  <c:v>23.3</c:v>
                </c:pt>
                <c:pt idx="1">
                  <c:v>21.9</c:v>
                </c:pt>
                <c:pt idx="2">
                  <c:v>11</c:v>
                </c:pt>
                <c:pt idx="3">
                  <c:v>20.5</c:v>
                </c:pt>
                <c:pt idx="4">
                  <c:v>23.3</c:v>
                </c:pt>
              </c:numCache>
            </c:numRef>
          </c:val>
        </c:ser>
        <c:axId val="99401088"/>
        <c:axId val="99406976"/>
      </c:barChart>
      <c:catAx>
        <c:axId val="99401088"/>
        <c:scaling>
          <c:orientation val="minMax"/>
        </c:scaling>
        <c:axPos val="l"/>
        <c:tickLblPos val="nextTo"/>
        <c:crossAx val="99406976"/>
        <c:crosses val="autoZero"/>
        <c:auto val="1"/>
        <c:lblAlgn val="ctr"/>
        <c:lblOffset val="100"/>
      </c:catAx>
      <c:valAx>
        <c:axId val="99406976"/>
        <c:scaling>
          <c:orientation val="minMax"/>
        </c:scaling>
        <c:axPos val="b"/>
        <c:numFmt formatCode="General" sourceLinked="1"/>
        <c:tickLblPos val="nextTo"/>
        <c:crossAx val="9940108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Fig 1: Average amount </a:t>
            </a:r>
            <a:r>
              <a:rPr lang="en-US" dirty="0" smtClean="0"/>
              <a:t>collected from </a:t>
            </a:r>
            <a:r>
              <a:rPr lang="en-US" dirty="0"/>
              <a:t>a client </a:t>
            </a:r>
            <a:r>
              <a:rPr lang="en-US" dirty="0" smtClean="0"/>
              <a:t>daily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Sheet3!$C$1</c:f>
              <c:strCache>
                <c:ptCount val="1"/>
                <c:pt idx="0">
                  <c:v>Percent</c:v>
                </c:pt>
              </c:strCache>
            </c:strRef>
          </c:tx>
          <c:dLbls>
            <c:showVal val="1"/>
          </c:dLbls>
          <c:cat>
            <c:strRef>
              <c:f>Sheet3!$B$2:$B$6</c:f>
              <c:strCache>
                <c:ptCount val="5"/>
                <c:pt idx="0">
                  <c:v>Up to 1GHC</c:v>
                </c:pt>
                <c:pt idx="1">
                  <c:v>1 to 5GHC</c:v>
                </c:pt>
                <c:pt idx="2">
                  <c:v>5 to 10 GHC</c:v>
                </c:pt>
                <c:pt idx="3">
                  <c:v>10 to 20GHC</c:v>
                </c:pt>
                <c:pt idx="4">
                  <c:v>More than 20GHC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12.8</c:v>
                </c:pt>
                <c:pt idx="1">
                  <c:v>61.6</c:v>
                </c:pt>
                <c:pt idx="2">
                  <c:v>11.6</c:v>
                </c:pt>
                <c:pt idx="3">
                  <c:v>5.8</c:v>
                </c:pt>
                <c:pt idx="4">
                  <c:v>8.1</c:v>
                </c:pt>
              </c:numCache>
            </c:numRef>
          </c:val>
        </c:ser>
        <c:gapWidth val="62"/>
        <c:axId val="109507328"/>
        <c:axId val="109508864"/>
      </c:barChart>
      <c:catAx>
        <c:axId val="109507328"/>
        <c:scaling>
          <c:orientation val="minMax"/>
        </c:scaling>
        <c:axPos val="b"/>
        <c:tickLblPos val="nextTo"/>
        <c:crossAx val="109508864"/>
        <c:crosses val="autoZero"/>
        <c:auto val="1"/>
        <c:lblAlgn val="ctr"/>
        <c:lblOffset val="100"/>
      </c:catAx>
      <c:valAx>
        <c:axId val="10950886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extTo"/>
        <c:crossAx val="10950732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Use of Mobile Phone</a:t>
            </a:r>
          </a:p>
        </c:rich>
      </c:tx>
      <c:layout>
        <c:manualLayout>
          <c:xMode val="edge"/>
          <c:yMode val="edge"/>
          <c:x val="0.27684033245844281"/>
          <c:y val="2.7777777777777877E-2"/>
        </c:manualLayout>
      </c:layout>
    </c:title>
    <c:plotArea>
      <c:layout>
        <c:manualLayout>
          <c:layoutTarget val="inner"/>
          <c:xMode val="edge"/>
          <c:yMode val="edge"/>
          <c:x val="0.16485046437626338"/>
          <c:y val="0.14671778687808848"/>
          <c:w val="0.46108786420082692"/>
          <c:h val="0.57795095236069494"/>
        </c:manualLayout>
      </c:layout>
      <c:areaChart>
        <c:grouping val="stacked"/>
        <c:ser>
          <c:idx val="0"/>
          <c:order val="0"/>
          <c:tx>
            <c:strRef>
              <c:f>Operator!$D$140</c:f>
              <c:strCache>
                <c:ptCount val="1"/>
                <c:pt idx="0">
                  <c:v>Usage mobile phone  to call clients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7777777777777901E-2"/>
                  <c:y val="7.8703703703703734E-2"/>
                </c:manualLayout>
              </c:layout>
              <c:showVal val="1"/>
            </c:dLbl>
            <c:dLbl>
              <c:idx val="1"/>
              <c:layout>
                <c:manualLayout>
                  <c:x val="2.7777777777777926E-3"/>
                  <c:y val="7.8703703703703734E-2"/>
                </c:manualLayout>
              </c:layout>
              <c:showVal val="1"/>
            </c:dLbl>
            <c:showVal val="1"/>
          </c:dLbls>
          <c:cat>
            <c:strRef>
              <c:f>Operator!$C$141:$C$144</c:f>
              <c:strCache>
                <c:ptCount val="4"/>
                <c:pt idx="0">
                  <c:v>Often</c:v>
                </c:pt>
                <c:pt idx="1">
                  <c:v>Sometimes</c:v>
                </c:pt>
                <c:pt idx="2">
                  <c:v>Hardly Ever</c:v>
                </c:pt>
                <c:pt idx="3">
                  <c:v>Never</c:v>
                </c:pt>
              </c:strCache>
            </c:strRef>
          </c:cat>
          <c:val>
            <c:numRef>
              <c:f>Operator!$D$141:$D$144</c:f>
              <c:numCache>
                <c:formatCode>General</c:formatCode>
                <c:ptCount val="4"/>
                <c:pt idx="0">
                  <c:v>39.5</c:v>
                </c:pt>
                <c:pt idx="1">
                  <c:v>40.700000000000003</c:v>
                </c:pt>
                <c:pt idx="2">
                  <c:v>15.1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Operator!$E$140</c:f>
              <c:strCache>
                <c:ptCount val="1"/>
                <c:pt idx="0">
                  <c:v>Clients Calling</c:v>
                </c:pt>
              </c:strCache>
            </c:strRef>
          </c:tx>
          <c:dLbls>
            <c:showVal val="1"/>
          </c:dLbls>
          <c:cat>
            <c:strRef>
              <c:f>Operator!$C$141:$C$144</c:f>
              <c:strCache>
                <c:ptCount val="4"/>
                <c:pt idx="0">
                  <c:v>Often</c:v>
                </c:pt>
                <c:pt idx="1">
                  <c:v>Sometimes</c:v>
                </c:pt>
                <c:pt idx="2">
                  <c:v>Hardly Ever</c:v>
                </c:pt>
                <c:pt idx="3">
                  <c:v>Never</c:v>
                </c:pt>
              </c:strCache>
            </c:strRef>
          </c:cat>
          <c:val>
            <c:numRef>
              <c:f>Operator!$E$141:$E$144</c:f>
              <c:numCache>
                <c:formatCode>General</c:formatCode>
                <c:ptCount val="4"/>
                <c:pt idx="0">
                  <c:v>30.7</c:v>
                </c:pt>
                <c:pt idx="1">
                  <c:v>52.3</c:v>
                </c:pt>
                <c:pt idx="2">
                  <c:v>11.4</c:v>
                </c:pt>
                <c:pt idx="3">
                  <c:v>5.7</c:v>
                </c:pt>
              </c:numCache>
            </c:numRef>
          </c:val>
        </c:ser>
        <c:axId val="99199616"/>
        <c:axId val="99217792"/>
      </c:areaChart>
      <c:catAx>
        <c:axId val="99199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217792"/>
        <c:crosses val="autoZero"/>
        <c:auto val="1"/>
        <c:lblAlgn val="ctr"/>
        <c:lblOffset val="100"/>
      </c:catAx>
      <c:valAx>
        <c:axId val="992177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919961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Operator!$C$187</c:f>
              <c:strCache>
                <c:ptCount val="1"/>
                <c:pt idx="0">
                  <c:v>Other Findings</c:v>
                </c:pt>
              </c:strCache>
            </c:strRef>
          </c:tx>
          <c:dLbls>
            <c:showVal val="1"/>
          </c:dLbls>
          <c:cat>
            <c:strRef>
              <c:f>Operator!$B$188:$B$195</c:f>
              <c:strCache>
                <c:ptCount val="8"/>
                <c:pt idx="0">
                  <c:v>Agent for a bank</c:v>
                </c:pt>
                <c:pt idx="1">
                  <c:v>Sign a contract with clients</c:v>
                </c:pt>
                <c:pt idx="2">
                  <c:v>Love for job</c:v>
                </c:pt>
                <c:pt idx="3">
                  <c:v>Othe Engagement</c:v>
                </c:pt>
                <c:pt idx="4">
                  <c:v>Use of Email/Text Message</c:v>
                </c:pt>
                <c:pt idx="5">
                  <c:v>Registered</c:v>
                </c:pt>
                <c:pt idx="6">
                  <c:v>Keep Records of clients' cell numbers</c:v>
                </c:pt>
                <c:pt idx="7">
                  <c:v>Consider Susu lucrative</c:v>
                </c:pt>
              </c:strCache>
            </c:strRef>
          </c:cat>
          <c:val>
            <c:numRef>
              <c:f>Operator!$C$188:$C$195</c:f>
              <c:numCache>
                <c:formatCode>General</c:formatCode>
                <c:ptCount val="8"/>
                <c:pt idx="0">
                  <c:v>21.2</c:v>
                </c:pt>
                <c:pt idx="1">
                  <c:v>47.6</c:v>
                </c:pt>
                <c:pt idx="2">
                  <c:v>57</c:v>
                </c:pt>
                <c:pt idx="3">
                  <c:v>58.5</c:v>
                </c:pt>
                <c:pt idx="4">
                  <c:v>66.7</c:v>
                </c:pt>
                <c:pt idx="5">
                  <c:v>68.5</c:v>
                </c:pt>
                <c:pt idx="6">
                  <c:v>80.2</c:v>
                </c:pt>
                <c:pt idx="7">
                  <c:v>81.900000000000006</c:v>
                </c:pt>
              </c:numCache>
            </c:numRef>
          </c:val>
        </c:ser>
        <c:axId val="109558400"/>
        <c:axId val="109564288"/>
      </c:barChart>
      <c:catAx>
        <c:axId val="109558400"/>
        <c:scaling>
          <c:orientation val="minMax"/>
        </c:scaling>
        <c:axPos val="b"/>
        <c:tickLblPos val="nextTo"/>
        <c:crossAx val="109564288"/>
        <c:crosses val="autoZero"/>
        <c:auto val="1"/>
        <c:lblAlgn val="ctr"/>
        <c:lblOffset val="100"/>
      </c:catAx>
      <c:valAx>
        <c:axId val="109564288"/>
        <c:scaling>
          <c:orientation val="minMax"/>
        </c:scaling>
        <c:axPos val="l"/>
        <c:numFmt formatCode="General" sourceLinked="1"/>
        <c:tickLblPos val="nextTo"/>
        <c:crossAx val="10955840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Adoption of MM</a:t>
            </a:r>
          </a:p>
        </c:rich>
      </c:tx>
      <c:layout>
        <c:manualLayout>
          <c:xMode val="edge"/>
          <c:yMode val="edge"/>
          <c:x val="0.35646087122610431"/>
          <c:y val="0.11846286883159068"/>
        </c:manualLayout>
      </c:layout>
    </c:title>
    <c:plotArea>
      <c:layout>
        <c:manualLayout>
          <c:layoutTarget val="inner"/>
          <c:xMode val="edge"/>
          <c:yMode val="edge"/>
          <c:x val="0.15252394795640017"/>
          <c:y val="0.15739018453650827"/>
          <c:w val="0.81154897398231451"/>
          <c:h val="0.49379921778292818"/>
        </c:manualLayout>
      </c:layout>
      <c:barChart>
        <c:barDir val="col"/>
        <c:grouping val="clustered"/>
        <c:ser>
          <c:idx val="0"/>
          <c:order val="0"/>
          <c:tx>
            <c:strRef>
              <c:f>Operator!$C$220</c:f>
              <c:strCache>
                <c:ptCount val="1"/>
                <c:pt idx="0">
                  <c:v>Adoption of Mobile Money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Operator!$B$221:$B$224</c:f>
              <c:strCache>
                <c:ptCount val="4"/>
                <c:pt idx="0">
                  <c:v>Awareness</c:v>
                </c:pt>
                <c:pt idx="1">
                  <c:v>Perceived Capability / Feasibilty</c:v>
                </c:pt>
                <c:pt idx="2">
                  <c:v>Perceived Potential Threat of MM</c:v>
                </c:pt>
                <c:pt idx="3">
                  <c:v>Willingness to adopt</c:v>
                </c:pt>
              </c:strCache>
            </c:strRef>
          </c:cat>
          <c:val>
            <c:numRef>
              <c:f>Operator!$C$221:$C$224</c:f>
              <c:numCache>
                <c:formatCode>0.0</c:formatCode>
                <c:ptCount val="4"/>
                <c:pt idx="0">
                  <c:v>83</c:v>
                </c:pt>
                <c:pt idx="1">
                  <c:v>50</c:v>
                </c:pt>
                <c:pt idx="2">
                  <c:v>59</c:v>
                </c:pt>
                <c:pt idx="3">
                  <c:v>62.2</c:v>
                </c:pt>
              </c:numCache>
            </c:numRef>
          </c:val>
        </c:ser>
        <c:ser>
          <c:idx val="1"/>
          <c:order val="1"/>
          <c:tx>
            <c:strRef>
              <c:f>Operator!$D$220</c:f>
              <c:strCache>
                <c:ptCount val="1"/>
              </c:strCache>
            </c:strRef>
          </c:tx>
          <c:cat>
            <c:strRef>
              <c:f>Operator!$B$221:$B$224</c:f>
              <c:strCache>
                <c:ptCount val="4"/>
                <c:pt idx="0">
                  <c:v>Awareness</c:v>
                </c:pt>
                <c:pt idx="1">
                  <c:v>Perceived Capability / Feasibilty</c:v>
                </c:pt>
                <c:pt idx="2">
                  <c:v>Perceived Potential Threat of MM</c:v>
                </c:pt>
                <c:pt idx="3">
                  <c:v>Willingness to adopt</c:v>
                </c:pt>
              </c:strCache>
            </c:strRef>
          </c:cat>
          <c:val>
            <c:numRef>
              <c:f>Operator!$D$221:$D$224</c:f>
              <c:numCache>
                <c:formatCode>General</c:formatCode>
                <c:ptCount val="4"/>
              </c:numCache>
            </c:numRef>
          </c:val>
        </c:ser>
        <c:axId val="110153728"/>
        <c:axId val="110156032"/>
      </c:barChart>
      <c:catAx>
        <c:axId val="110153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156032"/>
        <c:crosses val="autoZero"/>
        <c:auto val="1"/>
        <c:lblAlgn val="ctr"/>
        <c:lblOffset val="100"/>
      </c:catAx>
      <c:valAx>
        <c:axId val="110156032"/>
        <c:scaling>
          <c:orientation val="minMax"/>
        </c:scaling>
        <c:axPos val="l"/>
        <c:numFmt formatCode="0.0" sourceLinked="1"/>
        <c:majorTickMark val="none"/>
        <c:tickLblPos val="nextTo"/>
        <c:crossAx val="11015372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Major Difficulties encountered in Susu operations</a:t>
            </a:r>
          </a:p>
        </c:rich>
      </c:tx>
      <c:layout>
        <c:manualLayout>
          <c:xMode val="edge"/>
          <c:yMode val="edge"/>
          <c:x val="0.13890966754155731"/>
          <c:y val="1.8518518518518556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Operator!$C$251</c:f>
              <c:strCache>
                <c:ptCount val="1"/>
                <c:pt idx="0">
                  <c:v>Difficulties encountered in your Susu operations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Operator!$B$252:$B$256</c:f>
              <c:strCache>
                <c:ptCount val="5"/>
                <c:pt idx="0">
                  <c:v>Illness</c:v>
                </c:pt>
                <c:pt idx="1">
                  <c:v>Robbery attack</c:v>
                </c:pt>
                <c:pt idx="2">
                  <c:v>Tiredness</c:v>
                </c:pt>
                <c:pt idx="3">
                  <c:v>Commuting to and fro</c:v>
                </c:pt>
                <c:pt idx="4">
                  <c:v>Lack of cooperation or consistency in making contributions</c:v>
                </c:pt>
              </c:strCache>
            </c:strRef>
          </c:cat>
          <c:val>
            <c:numRef>
              <c:f>Operator!$C$252:$C$256</c:f>
              <c:numCache>
                <c:formatCode>General</c:formatCode>
                <c:ptCount val="5"/>
                <c:pt idx="0">
                  <c:v>5.3</c:v>
                </c:pt>
                <c:pt idx="1">
                  <c:v>6.7</c:v>
                </c:pt>
                <c:pt idx="2">
                  <c:v>25.3</c:v>
                </c:pt>
                <c:pt idx="3">
                  <c:v>30.7</c:v>
                </c:pt>
                <c:pt idx="4">
                  <c:v>32</c:v>
                </c:pt>
              </c:numCache>
            </c:numRef>
          </c:val>
        </c:ser>
        <c:axId val="110478464"/>
        <c:axId val="110480000"/>
      </c:barChart>
      <c:catAx>
        <c:axId val="110478464"/>
        <c:scaling>
          <c:orientation val="minMax"/>
        </c:scaling>
        <c:axPos val="l"/>
        <c:tickLblPos val="nextTo"/>
        <c:crossAx val="110480000"/>
        <c:crosses val="autoZero"/>
        <c:auto val="1"/>
        <c:lblAlgn val="ctr"/>
        <c:lblOffset val="100"/>
      </c:catAx>
      <c:valAx>
        <c:axId val="110480000"/>
        <c:scaling>
          <c:orientation val="minMax"/>
        </c:scaling>
        <c:axPos val="b"/>
        <c:numFmt formatCode="General" sourceLinked="1"/>
        <c:tickLblPos val="nextTo"/>
        <c:crossAx val="11047846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>
        <c:manualLayout>
          <c:layoutTarget val="inner"/>
          <c:xMode val="edge"/>
          <c:yMode val="edge"/>
          <c:x val="0.14410053679600449"/>
          <c:y val="0.26325873922505372"/>
          <c:w val="0.79527332977383458"/>
          <c:h val="0.51325641586468351"/>
        </c:manualLayout>
      </c:layout>
      <c:barChart>
        <c:barDir val="col"/>
        <c:grouping val="clustered"/>
        <c:ser>
          <c:idx val="0"/>
          <c:order val="0"/>
          <c:tx>
            <c:strRef>
              <c:f>Users!$C$80</c:f>
              <c:strCache>
                <c:ptCount val="1"/>
                <c:pt idx="0">
                  <c:v>Average daily income (GHc)</c:v>
                </c:pt>
              </c:strCache>
            </c:strRef>
          </c:tx>
          <c:dLbls>
            <c:showVal val="1"/>
          </c:dLbls>
          <c:cat>
            <c:strRef>
              <c:f>Users!$B$81:$B$84</c:f>
              <c:strCache>
                <c:ptCount val="4"/>
                <c:pt idx="0">
                  <c:v>&lt; 50</c:v>
                </c:pt>
                <c:pt idx="1">
                  <c:v>50-200</c:v>
                </c:pt>
                <c:pt idx="2">
                  <c:v>201-500</c:v>
                </c:pt>
                <c:pt idx="3">
                  <c:v>&gt;500</c:v>
                </c:pt>
              </c:strCache>
            </c:strRef>
          </c:cat>
          <c:val>
            <c:numRef>
              <c:f>Users!$C$81:$C$84</c:f>
              <c:numCache>
                <c:formatCode>General</c:formatCode>
                <c:ptCount val="4"/>
                <c:pt idx="0">
                  <c:v>65.8</c:v>
                </c:pt>
                <c:pt idx="1">
                  <c:v>25.9</c:v>
                </c:pt>
                <c:pt idx="2">
                  <c:v>7.5</c:v>
                </c:pt>
                <c:pt idx="3">
                  <c:v>0.8</c:v>
                </c:pt>
              </c:numCache>
            </c:numRef>
          </c:val>
        </c:ser>
        <c:axId val="60474880"/>
        <c:axId val="60476800"/>
      </c:barChart>
      <c:catAx>
        <c:axId val="60474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Income range</a:t>
                </a:r>
              </a:p>
            </c:rich>
          </c:tx>
          <c:layout/>
        </c:title>
        <c:tickLblPos val="nextTo"/>
        <c:crossAx val="60476800"/>
        <c:crosses val="autoZero"/>
        <c:auto val="1"/>
        <c:lblAlgn val="ctr"/>
        <c:lblOffset val="100"/>
      </c:catAx>
      <c:valAx>
        <c:axId val="60476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</a:t>
                </a:r>
              </a:p>
            </c:rich>
          </c:tx>
          <c:layout/>
        </c:title>
        <c:numFmt formatCode="General" sourceLinked="1"/>
        <c:tickLblPos val="nextTo"/>
        <c:crossAx val="6047488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4BB0-4F79-44D0-8C31-4368E7CA6857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1C4A9-867D-432B-BD3E-1054912B9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6FF5-31FB-4953-B045-96FD645B09B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22EA8-9893-4BF2-B32B-D585FF9D345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C4A9-867D-432B-BD3E-1054912B91A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10BCFA-CA9A-4025-A1E4-77F94E74F83F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AC78027-0A61-44D9-A226-62431DD9C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de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ulture" TargetMode="External"/><Relationship Id="rId4" Type="http://schemas.openxmlformats.org/officeDocument/2006/relationships/hyperlink" Target="http://en.wikipedia.org/wiki/Technolog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2088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Evidence from Ghana</a:t>
            </a:r>
          </a:p>
          <a:p>
            <a:endParaRPr lang="en-GB" dirty="0" smtClean="0"/>
          </a:p>
          <a:p>
            <a:r>
              <a:rPr lang="en-GB" dirty="0" smtClean="0"/>
              <a:t>Presented @ IMTFI Conference, 2012</a:t>
            </a:r>
          </a:p>
          <a:p>
            <a:endParaRPr lang="en-GB" dirty="0" smtClean="0"/>
          </a:p>
          <a:p>
            <a:r>
              <a:rPr lang="en-GB" dirty="0" smtClean="0"/>
              <a:t>By </a:t>
            </a:r>
          </a:p>
          <a:p>
            <a:r>
              <a:rPr lang="en-GB" dirty="0" smtClean="0"/>
              <a:t>Eric Osei-Assibey (PhD)</a:t>
            </a:r>
          </a:p>
          <a:p>
            <a:r>
              <a:rPr lang="en-GB" dirty="0" smtClean="0"/>
              <a:t>University of Ghana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3200" b="1" dirty="0" smtClean="0"/>
              <a:t>“E–SUSU” Operation: </a:t>
            </a:r>
            <a:br>
              <a:rPr lang="en-GB" sz="3200" b="1" dirty="0" smtClean="0"/>
            </a:br>
            <a:r>
              <a:rPr lang="en-GB" sz="3200" b="1" dirty="0" smtClean="0"/>
              <a:t>Can Mobile Money Revolutionise an Ancient  Saving System Among Indigenous West Africans?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Conceptual Framework of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892480" cy="58052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Diffusion of Innovations is a theory that seeks to explain how, why, and at what rate new </a:t>
            </a:r>
            <a:r>
              <a:rPr lang="en-US" sz="2800" dirty="0" smtClean="0">
                <a:hlinkClick r:id="rId3" tooltip="Idea"/>
              </a:rPr>
              <a:t>ideas</a:t>
            </a:r>
            <a:r>
              <a:rPr lang="en-US" sz="2800" dirty="0" smtClean="0"/>
              <a:t> and </a:t>
            </a:r>
            <a:r>
              <a:rPr lang="en-US" sz="2800" dirty="0" smtClean="0">
                <a:hlinkClick r:id="rId4" tooltip="Technology"/>
              </a:rPr>
              <a:t>technology</a:t>
            </a:r>
            <a:r>
              <a:rPr lang="en-US" sz="2800" dirty="0" smtClean="0"/>
              <a:t> spread through </a:t>
            </a:r>
            <a:r>
              <a:rPr lang="en-US" sz="2800" dirty="0" smtClean="0">
                <a:hlinkClick r:id="rId5" tooltip="Culture"/>
              </a:rPr>
              <a:t>cultures</a:t>
            </a:r>
            <a:r>
              <a:rPr lang="en-US" sz="2800" dirty="0" smtClean="0"/>
              <a:t> </a:t>
            </a:r>
            <a:r>
              <a:rPr lang="en-US" sz="2800" u="sng" dirty="0" smtClean="0"/>
              <a:t>(Rogers 1962)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Rogers (</a:t>
            </a:r>
            <a:r>
              <a:rPr lang="en-US" sz="2800" dirty="0" smtClean="0"/>
              <a:t>1995) </a:t>
            </a:r>
            <a:r>
              <a:rPr lang="en-US" sz="2800" dirty="0" smtClean="0"/>
              <a:t>pointed out that diffusion of an innovation occurs through a </a:t>
            </a:r>
            <a:r>
              <a:rPr lang="en-US" sz="2800" dirty="0" smtClean="0"/>
              <a:t>five- </a:t>
            </a:r>
            <a:r>
              <a:rPr lang="en-US" sz="2800" dirty="0" smtClean="0"/>
              <a:t>step 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nnovation-decision process: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knowledge </a:t>
            </a:r>
            <a:r>
              <a:rPr lang="en-US" sz="2800" dirty="0" smtClean="0"/>
              <a:t>of an </a:t>
            </a:r>
            <a:r>
              <a:rPr lang="en-US" sz="2800" dirty="0" smtClean="0"/>
              <a:t>innovation;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to </a:t>
            </a:r>
            <a:r>
              <a:rPr lang="en-US" sz="2800" dirty="0" smtClean="0"/>
              <a:t>forming an attitude towards the </a:t>
            </a:r>
            <a:r>
              <a:rPr lang="en-US" sz="2800" dirty="0" smtClean="0"/>
              <a:t>innovation;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deciding </a:t>
            </a:r>
            <a:r>
              <a:rPr lang="en-US" sz="2800" dirty="0" smtClean="0"/>
              <a:t>to adopt or reject the </a:t>
            </a:r>
            <a:r>
              <a:rPr lang="en-US" sz="2800" dirty="0" smtClean="0"/>
              <a:t>innovation;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implementing </a:t>
            </a:r>
            <a:r>
              <a:rPr lang="en-US" sz="2800" dirty="0" smtClean="0"/>
              <a:t>the new </a:t>
            </a:r>
            <a:r>
              <a:rPr lang="en-US" sz="2800" dirty="0" smtClean="0"/>
              <a:t>idea; and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confirming </a:t>
            </a:r>
            <a:r>
              <a:rPr lang="en-US" sz="2800" dirty="0" smtClean="0"/>
              <a:t>the innovation </a:t>
            </a:r>
            <a:r>
              <a:rPr lang="en-US" sz="2800" dirty="0" smtClean="0"/>
              <a:t>decision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2800" u="sng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1560" y="9087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9087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5736" y="9087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9952" y="9087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00192" y="9087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16416" y="9087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1484784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Knowledge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1484784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Persuasion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1412776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Decision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1412776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Implementation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24328" y="1412776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Confirmatio</a:t>
            </a:r>
            <a:r>
              <a:rPr lang="en-GB" dirty="0" smtClean="0"/>
              <a:t>n</a:t>
            </a:r>
            <a:endParaRPr lang="en-GB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3964578" y="2092206"/>
            <a:ext cx="1286852" cy="64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47864" y="242088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47864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27784" y="3140968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Reject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27984" y="3068960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Accept</a:t>
            </a:r>
            <a:endParaRPr lang="en-GB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004048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339752" y="5733256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6256" y="6021288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Social: Welfare gains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691680" y="6021288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Economic: Productivity gains</a:t>
            </a:r>
            <a:endParaRPr lang="en-GB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4941168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Consequence</a:t>
            </a:r>
            <a:endParaRPr lang="en-GB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644008" y="530120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339752" y="57332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96336" y="57332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580112" y="17728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12160" y="3573016"/>
            <a:ext cx="266429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education and promotional campaigns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Advisory Services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Education/Training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Research &amp;Development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6444208" y="1988840"/>
            <a:ext cx="15841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Regulatory Framework/ Policy Context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203848" y="4077072"/>
            <a:ext cx="230425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Subscriptions/Users</a:t>
            </a:r>
            <a:endParaRPr lang="en-GB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371703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0" idx="2"/>
          </p:cNvCxnSpPr>
          <p:nvPr/>
        </p:nvCxnSpPr>
        <p:spPr>
          <a:xfrm>
            <a:off x="7236296" y="2912170"/>
            <a:ext cx="0" cy="66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2000" y="37170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572000" y="450912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520" y="3645024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Competition, Marketing, Cost &amp; Price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2060849"/>
            <a:ext cx="2664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Potential Users/ individual Heterodox Characteristics 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483768" y="206084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55776" y="371703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Technology Adoption Framework</a:t>
            </a:r>
            <a:endParaRPr lang="en-GB" dirty="0"/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892480" cy="6093296"/>
          </a:xfrm>
        </p:spPr>
        <p:txBody>
          <a:bodyPr>
            <a:normAutofit/>
          </a:bodyPr>
          <a:lstStyle/>
          <a:p>
            <a:r>
              <a:rPr lang="en-GB" sz="1200" dirty="0" smtClean="0"/>
              <a:t>1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147248" cy="63408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Sampling Design and Methodology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4716016" cy="6165304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study uses a three pronged approach</a:t>
            </a:r>
            <a:r>
              <a:rPr lang="en-GB" dirty="0" smtClean="0"/>
              <a:t>: Surveying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dirty="0" smtClean="0"/>
              <a:t>Traditional </a:t>
            </a:r>
            <a:r>
              <a:rPr lang="en-GB" dirty="0" err="1" smtClean="0"/>
              <a:t>Susu</a:t>
            </a:r>
            <a:r>
              <a:rPr lang="en-GB" dirty="0" smtClean="0"/>
              <a:t> operators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 err="1" smtClean="0"/>
              <a:t>Susu</a:t>
            </a:r>
            <a:r>
              <a:rPr lang="en-GB" dirty="0" smtClean="0"/>
              <a:t> Users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dirty="0" smtClean="0"/>
              <a:t>Telecom operators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Location &amp; Stratification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dirty="0" smtClean="0"/>
              <a:t>Accra – The Capital -10 local markets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dirty="0" smtClean="0"/>
              <a:t>Kumasi – 6 local markets</a:t>
            </a:r>
          </a:p>
          <a:p>
            <a:pPr marL="514350" indent="-51435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Sampling Methodology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sz="2400" dirty="0" smtClean="0"/>
              <a:t>Structured Questionnaire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sz="2400" dirty="0" smtClean="0"/>
              <a:t>Focus Group Discussions</a:t>
            </a:r>
            <a:endParaRPr lang="en-GB" sz="2400" dirty="0"/>
          </a:p>
        </p:txBody>
      </p:sp>
      <p:pic>
        <p:nvPicPr>
          <p:cNvPr id="5" name="Picture 6" descr="http://www.world-guides.com/images/ghana/ghana_kumasi_marke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176465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6207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Preliminary Results-  90 </a:t>
            </a:r>
            <a:r>
              <a:rPr lang="en-GB" b="1" dirty="0" err="1" smtClean="0"/>
              <a:t>Susu</a:t>
            </a:r>
            <a:r>
              <a:rPr lang="en-GB" b="1" dirty="0" smtClean="0"/>
              <a:t> Operators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112568"/>
          </a:xfrm>
        </p:spPr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79512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99992" y="692696"/>
          <a:ext cx="43559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79512" y="3645024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644008" y="3429000"/>
          <a:ext cx="469887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l_fi" descr="http://mfw4ghana.files.wordpress.com/2009/09/cimg0069.jpg?w=500&amp;h=37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IMG0130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350100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IMG015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4279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IMG008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0"/>
            <a:ext cx="4536504" cy="32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IMG006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7625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IMG01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9512" y="0"/>
          <a:ext cx="482453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99992" y="260648"/>
          <a:ext cx="46440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3212976"/>
          <a:ext cx="4355976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139952" y="3356992"/>
          <a:ext cx="4572000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692696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b="1" dirty="0" smtClean="0"/>
              <a:t>SUSU USERS</a:t>
            </a:r>
            <a:r>
              <a:rPr lang="en-GB" sz="2400" b="1" dirty="0" smtClean="0"/>
              <a:t>: </a:t>
            </a:r>
            <a:r>
              <a:rPr lang="en-GB" sz="2400" b="1" dirty="0" smtClean="0">
                <a:solidFill>
                  <a:srgbClr val="0070C0"/>
                </a:solidFill>
              </a:rPr>
              <a:t>Sampled 174 </a:t>
            </a:r>
            <a:r>
              <a:rPr lang="en-GB" sz="2400" b="1" dirty="0" err="1" smtClean="0">
                <a:solidFill>
                  <a:srgbClr val="0070C0"/>
                </a:solidFill>
              </a:rPr>
              <a:t>Susu</a:t>
            </a:r>
            <a:r>
              <a:rPr lang="en-GB" sz="2400" b="1" dirty="0" smtClean="0">
                <a:solidFill>
                  <a:srgbClr val="0070C0"/>
                </a:solidFill>
              </a:rPr>
              <a:t> users – 84% Female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496944" cy="5327104"/>
          </a:xfrm>
        </p:spPr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355976" y="764704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548680"/>
          <a:ext cx="4355976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429000"/>
          <a:ext cx="486003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211960" y="3356992"/>
          <a:ext cx="4716016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pic>
        <p:nvPicPr>
          <p:cNvPr id="1026" name="Picture 2" descr="C:\Users\Public\Pictures\Sample Pictures\IMG_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4427984" cy="6843889"/>
          </a:xfrm>
          <a:prstGeom prst="rect">
            <a:avLst/>
          </a:prstGeom>
          <a:noFill/>
        </p:spPr>
      </p:pic>
      <p:pic>
        <p:nvPicPr>
          <p:cNvPr id="6" name="Picture 12" descr="https://encrypted-tbn1.gstatic.com/images?q=tbn:ANd9GcRSew0f0heHUpA7bvKBIMi27lOJzDjX7rD46BDAGO2jyGiowPsR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" dirty="0" smtClean="0"/>
              <a:t>1</a:t>
            </a:r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" dirty="0" smtClean="0"/>
              <a:t>1</a:t>
            </a:r>
            <a:endParaRPr lang="en-GB" sz="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51520" y="260648"/>
          <a:ext cx="42484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356992"/>
          <a:ext cx="53640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27984" y="260648"/>
          <a:ext cx="47160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Findings from FGD (</a:t>
            </a:r>
            <a:r>
              <a:rPr lang="en-GB" dirty="0" err="1" smtClean="0"/>
              <a:t>Susu</a:t>
            </a:r>
            <a:r>
              <a:rPr lang="en-GB" dirty="0" smtClean="0"/>
              <a:t> Operators)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5149552"/>
          </a:xfrm>
        </p:spPr>
        <p:txBody>
          <a:bodyPr>
            <a:normAutofit/>
          </a:bodyPr>
          <a:lstStyle/>
          <a:p>
            <a:r>
              <a:rPr lang="en-US" dirty="0" smtClean="0"/>
              <a:t>No Technology use – purely paper work</a:t>
            </a:r>
          </a:p>
          <a:p>
            <a:r>
              <a:rPr lang="en-US" dirty="0" smtClean="0"/>
              <a:t>Users have absolute trust because of proximity</a:t>
            </a:r>
          </a:p>
          <a:p>
            <a:r>
              <a:rPr lang="en-US" dirty="0" smtClean="0"/>
              <a:t>Many operate night shifts in order to keep their collected money away from robbers.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Pessimism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knowledge in mobile phones and safety </a:t>
            </a:r>
          </a:p>
          <a:p>
            <a:r>
              <a:rPr lang="en-US" dirty="0" smtClean="0"/>
              <a:t>Mobile </a:t>
            </a:r>
            <a:r>
              <a:rPr lang="en-US" dirty="0" err="1" smtClean="0"/>
              <a:t>Susu</a:t>
            </a:r>
            <a:r>
              <a:rPr lang="en-US" dirty="0" smtClean="0"/>
              <a:t> operators unsure of role</a:t>
            </a:r>
          </a:p>
          <a:p>
            <a:r>
              <a:rPr lang="en-US" dirty="0" smtClean="0"/>
              <a:t>Possible Irregularity of payments and diminish trust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Optimism</a:t>
            </a:r>
          </a:p>
          <a:p>
            <a:r>
              <a:rPr lang="en-US" dirty="0" smtClean="0"/>
              <a:t>Many are hopeful of becoming agents, particularly the immobile ones.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36104"/>
          </a:xfrm>
        </p:spPr>
        <p:txBody>
          <a:bodyPr>
            <a:normAutofit/>
          </a:bodyPr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Introduction: objectives and significance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Overview: Mobile money services / </a:t>
            </a:r>
            <a:r>
              <a:rPr lang="en-GB" dirty="0" err="1" smtClean="0"/>
              <a:t>Susu</a:t>
            </a:r>
            <a:r>
              <a:rPr lang="en-GB" dirty="0" smtClean="0"/>
              <a:t> operations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Research &amp; Sampling Design and Methodology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Preliminary Survey Results: </a:t>
            </a:r>
            <a:r>
              <a:rPr lang="en-GB" dirty="0" err="1" smtClean="0"/>
              <a:t>Susu</a:t>
            </a:r>
            <a:r>
              <a:rPr lang="en-GB" dirty="0" smtClean="0"/>
              <a:t> Operators</a:t>
            </a:r>
          </a:p>
          <a:p>
            <a:endParaRPr lang="en-GB" dirty="0" smtClean="0"/>
          </a:p>
          <a:p>
            <a:r>
              <a:rPr lang="en-GB" dirty="0" smtClean="0"/>
              <a:t>Preliminary Survey </a:t>
            </a:r>
            <a:r>
              <a:rPr lang="en-GB" dirty="0" err="1" smtClean="0"/>
              <a:t>Results:Susu</a:t>
            </a:r>
            <a:r>
              <a:rPr lang="en-GB" dirty="0" smtClean="0"/>
              <a:t> Users</a:t>
            </a:r>
          </a:p>
          <a:p>
            <a:endParaRPr lang="en-GB" dirty="0" smtClean="0"/>
          </a:p>
          <a:p>
            <a:r>
              <a:rPr lang="en-GB" dirty="0" smtClean="0"/>
              <a:t>Findings from </a:t>
            </a:r>
            <a:r>
              <a:rPr lang="en-GB" dirty="0" smtClean="0"/>
              <a:t>Focus </a:t>
            </a:r>
            <a:r>
              <a:rPr lang="en-GB" dirty="0" smtClean="0"/>
              <a:t>Group Discussions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Future Tasks to Completion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7410" name="Picture 2" descr="https://encrypted-tbn2.gstatic.com/images?q=tbn:ANd9GcSz9C3AZTxkOYix6OzcP-el7OO8qwuHLi95Ii9jlBNDv9fB6QZh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60648"/>
            <a:ext cx="32004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778098"/>
          </a:xfrm>
        </p:spPr>
        <p:txBody>
          <a:bodyPr/>
          <a:lstStyle/>
          <a:p>
            <a:r>
              <a:rPr lang="en-GB" dirty="0" smtClean="0"/>
              <a:t>FGD: </a:t>
            </a:r>
            <a:r>
              <a:rPr lang="en-GB" dirty="0" err="1" smtClean="0"/>
              <a:t>Susu</a:t>
            </a:r>
            <a:r>
              <a:rPr lang="en-GB" dirty="0" smtClean="0"/>
              <a:t>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 It prevents incessant demands from relative and attacks by thieves.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sz="3100" dirty="0" smtClean="0"/>
              <a:t>Many hear of defraud by the </a:t>
            </a:r>
            <a:r>
              <a:rPr lang="en-US" sz="3100" dirty="0" err="1" smtClean="0"/>
              <a:t>S</a:t>
            </a:r>
            <a:r>
              <a:rPr lang="en-US" sz="3100" dirty="0" err="1" smtClean="0"/>
              <a:t>usu</a:t>
            </a:r>
            <a:r>
              <a:rPr lang="en-US" sz="3100" dirty="0" smtClean="0"/>
              <a:t> </a:t>
            </a:r>
            <a:r>
              <a:rPr lang="en-US" sz="3100" dirty="0" smtClean="0"/>
              <a:t>operators. -The </a:t>
            </a:r>
            <a:r>
              <a:rPr lang="en-US" sz="3100" dirty="0" err="1" smtClean="0"/>
              <a:t>Susu</a:t>
            </a:r>
            <a:r>
              <a:rPr lang="en-US" sz="3100" dirty="0" smtClean="0"/>
              <a:t> operator make huge promises of which they could not fulfill and run away with their money.</a:t>
            </a:r>
          </a:p>
          <a:p>
            <a:pPr>
              <a:buNone/>
            </a:pPr>
            <a:endParaRPr lang="en-GB" sz="3100" dirty="0" smtClean="0"/>
          </a:p>
          <a:p>
            <a:r>
              <a:rPr lang="en-US" sz="3100" dirty="0" smtClean="0"/>
              <a:t>A higher percentage does not know where the operators reside or operate. </a:t>
            </a:r>
          </a:p>
          <a:p>
            <a:pPr>
              <a:buNone/>
            </a:pPr>
            <a:endParaRPr lang="en-GB" sz="3100" dirty="0" smtClean="0"/>
          </a:p>
          <a:p>
            <a:r>
              <a:rPr lang="en-US" sz="3100" dirty="0" smtClean="0"/>
              <a:t> They prefer if the operators work every day including holidays</a:t>
            </a:r>
          </a:p>
          <a:p>
            <a:pPr>
              <a:buNone/>
            </a:pPr>
            <a:endParaRPr lang="en-GB" sz="3100" dirty="0" smtClean="0"/>
          </a:p>
          <a:p>
            <a:r>
              <a:rPr lang="en-US" sz="3100" dirty="0" smtClean="0"/>
              <a:t>They doubt the reliability of the mobile money transfer:</a:t>
            </a:r>
          </a:p>
          <a:p>
            <a:pPr>
              <a:buNone/>
            </a:pPr>
            <a:endParaRPr lang="en-US" sz="3100" dirty="0" smtClean="0"/>
          </a:p>
          <a:p>
            <a:pPr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FF0000"/>
                </a:solidFill>
              </a:rPr>
              <a:t>Concerns of what happens if the phone get lost and SMS charges/fees were raised.</a:t>
            </a:r>
          </a:p>
          <a:p>
            <a:pPr>
              <a:buNone/>
            </a:pPr>
            <a:endParaRPr lang="en-GB" sz="3100" dirty="0" smtClean="0"/>
          </a:p>
          <a:p>
            <a:r>
              <a:rPr lang="en-US" sz="3100" dirty="0" smtClean="0"/>
              <a:t>Although they heard about mobile money, they wouldn't be comfortable </a:t>
            </a:r>
            <a:r>
              <a:rPr lang="en-US" sz="2800" dirty="0" smtClean="0"/>
              <a:t>using it since many are not conversant with the functions of mobile phones</a:t>
            </a:r>
          </a:p>
          <a:p>
            <a:endParaRPr lang="en-US" sz="28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TO COMPLETION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328592"/>
          </a:xfrm>
        </p:spPr>
        <p:txBody>
          <a:bodyPr/>
          <a:lstStyle/>
          <a:p>
            <a:r>
              <a:rPr lang="en-GB" dirty="0" smtClean="0"/>
              <a:t>Conduct interviews with the three main telecom companies currently involved in MM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Undertake a quantitative analysis of the survey data to determine factors that are important in explaining willing to accept or reject mobile money by operators and users of </a:t>
            </a:r>
            <a:r>
              <a:rPr lang="en-GB" dirty="0" err="1" smtClean="0"/>
              <a:t>Susu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Draft the final report </a:t>
            </a:r>
          </a:p>
          <a:p>
            <a:endParaRPr lang="en-GB" dirty="0" smtClean="0"/>
          </a:p>
          <a:p>
            <a:r>
              <a:rPr lang="en-GB" dirty="0" smtClean="0"/>
              <a:t>Submit a paper for publication in an international journal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encrypted-tbn2.gstatic.com/images?q=tbn:ANd9GcSz9C3AZTxkOYix6OzcP-el7OO8qwuHLi95Ii9jlBNDv9fB6QZh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2004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Intro: What is </a:t>
            </a:r>
            <a:r>
              <a:rPr lang="en-GB" dirty="0" err="1" smtClean="0"/>
              <a:t>Susu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149552"/>
          </a:xfrm>
        </p:spPr>
        <p:txBody>
          <a:bodyPr>
            <a:normAutofit/>
          </a:bodyPr>
          <a:lstStyle/>
          <a:p>
            <a:r>
              <a:rPr lang="en-GB" dirty="0" smtClean="0"/>
              <a:t>Low income earners in Ghana, such as traders, poor farmers; make daily savings of their income with certain individuals in trust. Their daily deposits depends on how much they can afford, but should be consistent for, at least, a month before withdrawal;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Under this scheme, clients do not earn any interest on their deposits, neither do they usually access loans. </a:t>
            </a:r>
          </a:p>
          <a:p>
            <a:endParaRPr lang="en-GB" dirty="0"/>
          </a:p>
        </p:txBody>
      </p:sp>
      <p:pic>
        <p:nvPicPr>
          <p:cNvPr id="4" name="Picture 2" descr="https://encrypted-tbn2.gstatic.com/images?q=tbn:ANd9GcSz9C3AZTxkOYix6OzcP-el7OO8qwuHLi95Ii9jlBNDv9fB6QZh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0"/>
            <a:ext cx="4027984" cy="63408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Feature of </a:t>
            </a:r>
            <a:r>
              <a:rPr lang="en-GB" sz="2400" b="1" dirty="0" err="1" smtClean="0"/>
              <a:t>Susu</a:t>
            </a:r>
            <a:r>
              <a:rPr lang="en-GB" sz="2400" b="1" dirty="0" smtClean="0"/>
              <a:t>: Merits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716016" y="836712"/>
            <a:ext cx="3966974" cy="5832648"/>
          </a:xfrm>
        </p:spPr>
        <p:txBody>
          <a:bodyPr/>
          <a:lstStyle/>
          <a:p>
            <a:r>
              <a:rPr lang="en-GB" dirty="0" smtClean="0"/>
              <a:t>Good knowledge of the local market</a:t>
            </a:r>
          </a:p>
          <a:p>
            <a:r>
              <a:rPr lang="en-GB" dirty="0" smtClean="0"/>
              <a:t>Convenient outreach to clients (doorstep service);</a:t>
            </a:r>
          </a:p>
          <a:p>
            <a:r>
              <a:rPr lang="en-GB" dirty="0" smtClean="0"/>
              <a:t>Very little or no bureaucracy and paperwork;</a:t>
            </a:r>
          </a:p>
          <a:p>
            <a:r>
              <a:rPr lang="en-GB" dirty="0" smtClean="0"/>
              <a:t>Flexibility to adjust to </a:t>
            </a:r>
            <a:r>
              <a:rPr lang="en-GB" dirty="0" smtClean="0"/>
              <a:t>changing </a:t>
            </a:r>
            <a:r>
              <a:rPr lang="en-GB" dirty="0" smtClean="0"/>
              <a:t>circumstances, as in emergencies; </a:t>
            </a:r>
          </a:p>
          <a:p>
            <a:r>
              <a:rPr lang="en-GB" dirty="0" smtClean="0"/>
              <a:t>Quick turn-around time</a:t>
            </a:r>
          </a:p>
          <a:p>
            <a:r>
              <a:rPr lang="en-GB" dirty="0" smtClean="0"/>
              <a:t>Micro-savings</a:t>
            </a:r>
            <a:endParaRPr lang="en-GB" dirty="0"/>
          </a:p>
        </p:txBody>
      </p:sp>
      <p:pic>
        <p:nvPicPr>
          <p:cNvPr id="1026" name="Picture 2" descr="C:\Users\Public\Pictures\Sample Pictures\IMG_08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71601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0"/>
            <a:ext cx="3898776" cy="778098"/>
          </a:xfrm>
        </p:spPr>
        <p:txBody>
          <a:bodyPr/>
          <a:lstStyle/>
          <a:p>
            <a:r>
              <a:rPr lang="en-GB" dirty="0" err="1" smtClean="0"/>
              <a:t>Susu</a:t>
            </a:r>
            <a:r>
              <a:rPr lang="en-GB" dirty="0" smtClean="0"/>
              <a:t>: Demerits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3968" y="692696"/>
            <a:ext cx="4716016" cy="61653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Overdependence on trust, 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legal recourse to deal with defaulters or, for savers, fraud;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does not involve any legal documentation or paperwork; except for a piece of card/book where daily collections are recorded; 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These obvious operational inefficiencies, have culminated in the following (see next slide)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050" name="Picture 2" descr="C:\Users\Public\Pictures\Sample Pictures\IMG_08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8396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49006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Demerits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8024" y="764704"/>
            <a:ext cx="4355976" cy="58326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540" dirty="0" smtClean="0"/>
              <a:t>high transaction costs ;</a:t>
            </a:r>
          </a:p>
          <a:p>
            <a:pPr>
              <a:buFont typeface="Wingdings" pitchFamily="2" charset="2"/>
              <a:buChar char="Ø"/>
            </a:pPr>
            <a:r>
              <a:rPr lang="en-GB" sz="2540" dirty="0" smtClean="0"/>
              <a:t>restricted scale; </a:t>
            </a:r>
          </a:p>
          <a:p>
            <a:pPr>
              <a:buFont typeface="Wingdings" pitchFamily="2" charset="2"/>
              <a:buChar char="Ø"/>
            </a:pPr>
            <a:r>
              <a:rPr lang="en-GB" sz="2540" dirty="0" smtClean="0"/>
              <a:t>limited scope of operations;</a:t>
            </a:r>
          </a:p>
          <a:p>
            <a:pPr>
              <a:buFont typeface="Arial" pitchFamily="34" charset="0"/>
              <a:buChar char="•"/>
            </a:pPr>
            <a:r>
              <a:rPr lang="en-GB" sz="2540" dirty="0" smtClean="0"/>
              <a:t>operates on foot, bicycle or motor bikes;</a:t>
            </a:r>
          </a:p>
          <a:p>
            <a:pPr>
              <a:buFont typeface="Wingdings" pitchFamily="2" charset="2"/>
              <a:buChar char="Ø"/>
            </a:pPr>
            <a:r>
              <a:rPr lang="en-GB" sz="2540" dirty="0" smtClean="0"/>
              <a:t>they are prone to robbery attacks; </a:t>
            </a:r>
          </a:p>
          <a:p>
            <a:pPr>
              <a:buFont typeface="Wingdings" pitchFamily="2" charset="2"/>
              <a:buChar char="Ø"/>
            </a:pPr>
            <a:r>
              <a:rPr lang="en-GB" sz="2540" dirty="0" smtClean="0"/>
              <a:t>inability to work due to illness, laboriousness or unforeseen circumstances</a:t>
            </a:r>
          </a:p>
          <a:p>
            <a:pPr>
              <a:buFont typeface="Wingdings" pitchFamily="2" charset="2"/>
              <a:buChar char="Ø"/>
            </a:pPr>
            <a:r>
              <a:rPr lang="en-GB" sz="2540" dirty="0" smtClean="0">
                <a:solidFill>
                  <a:srgbClr val="FF0000"/>
                </a:solidFill>
              </a:rPr>
              <a:t> Thus unable to solve the saving needs of the large unbanked population within the informal sector. (86%)</a:t>
            </a:r>
          </a:p>
          <a:p>
            <a:endParaRPr lang="en-GB" sz="2440" dirty="0"/>
          </a:p>
        </p:txBody>
      </p:sp>
      <p:pic>
        <p:nvPicPr>
          <p:cNvPr id="3074" name="Picture 2" descr="C:\Users\Public\Pictures\Sample Pictures\IMG_08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40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850106"/>
          </a:xfrm>
        </p:spPr>
        <p:txBody>
          <a:bodyPr/>
          <a:lstStyle/>
          <a:p>
            <a:r>
              <a:rPr lang="en-GB" dirty="0" smtClean="0"/>
              <a:t>Is Mobile Money The Solution?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147248" cy="5328592"/>
          </a:xfrm>
        </p:spPr>
        <p:txBody>
          <a:bodyPr/>
          <a:lstStyle/>
          <a:p>
            <a:r>
              <a:rPr lang="en-GB" dirty="0" smtClean="0"/>
              <a:t>With the rapid diffusion of technological infrastructure and advancement, the issue is how the </a:t>
            </a:r>
            <a:r>
              <a:rPr lang="en-GB" dirty="0" err="1" smtClean="0"/>
              <a:t>Susu</a:t>
            </a:r>
            <a:r>
              <a:rPr lang="en-GB" dirty="0" smtClean="0"/>
              <a:t> operation can leverage this modern technology to reduce these costs and inefficiencies and still make savings much easier for the urban poor. </a:t>
            </a:r>
          </a:p>
          <a:p>
            <a:endParaRPr lang="en-GB" dirty="0"/>
          </a:p>
        </p:txBody>
      </p:sp>
      <p:pic>
        <p:nvPicPr>
          <p:cNvPr id="4" name="Picture 3" descr="Telcos Want Government/Regulators to Push Mobile Mone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The State of MM in Ghana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Steep increase in Mobile Phone subscription – 99.7% (as of Oct.2012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MM a key driver to the expected cashless or </a:t>
            </a:r>
            <a:r>
              <a:rPr lang="en-GB" dirty="0" err="1" smtClean="0"/>
              <a:t>cashlite</a:t>
            </a:r>
            <a:r>
              <a:rPr lang="en-GB" dirty="0" smtClean="0"/>
              <a:t> society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But only 9% Mobile phone users in Ghana had MM account between 2011 and 2012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rate has since increased to 16.5% (over 4.1 million)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are three MM in Ghana: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B0F0"/>
                </a:solidFill>
              </a:rPr>
              <a:t>MTN Mobile Money –5% </a:t>
            </a:r>
            <a:r>
              <a:rPr lang="en-GB" sz="2800" dirty="0" smtClean="0">
                <a:solidFill>
                  <a:srgbClr val="FF0000"/>
                </a:solidFill>
              </a:rPr>
              <a:t>(active users of 2 million accounts)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dirty="0" err="1" smtClean="0">
                <a:solidFill>
                  <a:srgbClr val="00B0F0"/>
                </a:solidFill>
              </a:rPr>
              <a:t>Tigo</a:t>
            </a:r>
            <a:r>
              <a:rPr lang="en-GB" sz="2800" dirty="0" smtClean="0">
                <a:solidFill>
                  <a:srgbClr val="00B0F0"/>
                </a:solidFill>
              </a:rPr>
              <a:t> Cash -13% </a:t>
            </a:r>
            <a:r>
              <a:rPr lang="en-GB" sz="2800" dirty="0" smtClean="0">
                <a:solidFill>
                  <a:srgbClr val="FF0000"/>
                </a:solidFill>
              </a:rPr>
              <a:t>(active users of 1.2million accounts)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dirty="0" err="1" smtClean="0">
                <a:solidFill>
                  <a:srgbClr val="00B0F0"/>
                </a:solidFill>
              </a:rPr>
              <a:t>Airtel</a:t>
            </a:r>
            <a:r>
              <a:rPr lang="en-GB" sz="2800" dirty="0" smtClean="0">
                <a:solidFill>
                  <a:srgbClr val="00B0F0"/>
                </a:solidFill>
              </a:rPr>
              <a:t> Money – 2 % </a:t>
            </a:r>
            <a:r>
              <a:rPr lang="en-GB" sz="2800" dirty="0" smtClean="0">
                <a:solidFill>
                  <a:srgbClr val="FF0000"/>
                </a:solidFill>
              </a:rPr>
              <a:t>(active users of 900,000 accounts) 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en-GB" dirty="0" smtClean="0"/>
              <a:t>Specific Research Questions: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89248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en-GB" sz="2800" dirty="0" smtClean="0"/>
              <a:t>What factors are influencing the use of SUSU as a store of value/ micro-saving infrastructure?  Are there any social or cultural practices that bind people to these services?</a:t>
            </a:r>
          </a:p>
          <a:p>
            <a:pPr lvl="0">
              <a:buNone/>
            </a:pPr>
            <a:endParaRPr lang="en-GB" sz="2800" dirty="0" smtClean="0"/>
          </a:p>
          <a:p>
            <a:pPr lvl="0"/>
            <a:r>
              <a:rPr lang="en-GB" sz="2800" dirty="0" smtClean="0"/>
              <a:t>What is the extent of usage or knowledge of mobile money within the SUSU operation by both operators and savers?</a:t>
            </a:r>
          </a:p>
          <a:p>
            <a:pPr lvl="0">
              <a:buNone/>
            </a:pPr>
            <a:endParaRPr lang="en-GB" sz="2800" dirty="0" smtClean="0"/>
          </a:p>
          <a:p>
            <a:pPr lvl="0"/>
            <a:r>
              <a:rPr lang="en-GB" sz="2800" dirty="0" smtClean="0"/>
              <a:t>What factors will determine the </a:t>
            </a:r>
            <a:r>
              <a:rPr lang="en-GB" sz="2800" dirty="0" err="1" smtClean="0"/>
              <a:t>Susu</a:t>
            </a:r>
            <a:r>
              <a:rPr lang="en-GB" sz="2800" dirty="0" smtClean="0"/>
              <a:t> operators, and the users’ willingness to accept or use mobile money in place of the traditional practice?  </a:t>
            </a:r>
          </a:p>
          <a:p>
            <a:pPr lvl="0">
              <a:buNone/>
            </a:pPr>
            <a:endParaRPr lang="en-GB" sz="2800" dirty="0" smtClean="0"/>
          </a:p>
          <a:p>
            <a:pPr lvl="0"/>
            <a:r>
              <a:rPr lang="en-GB" sz="2800" dirty="0" smtClean="0"/>
              <a:t>Will the use of mobile money complement or substitute the work of </a:t>
            </a:r>
            <a:r>
              <a:rPr lang="en-GB" sz="2800" dirty="0" err="1" smtClean="0"/>
              <a:t>Susu</a:t>
            </a:r>
            <a:r>
              <a:rPr lang="en-GB" sz="2800" dirty="0" smtClean="0"/>
              <a:t> operators?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2104</TotalTime>
  <Words>1075</Words>
  <Application>Microsoft Office PowerPoint</Application>
  <PresentationFormat>On-screen Show (4:3)</PresentationFormat>
  <Paragraphs>191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  “E–SUSU” Operation:  Can Mobile Money Revolutionise an Ancient  Saving System Among Indigenous West Africans? </vt:lpstr>
      <vt:lpstr>Presentation Outline</vt:lpstr>
      <vt:lpstr>Intro: What is Susu?</vt:lpstr>
      <vt:lpstr>Feature of Susu: Merits</vt:lpstr>
      <vt:lpstr>Susu: Demerits</vt:lpstr>
      <vt:lpstr>Demerits</vt:lpstr>
      <vt:lpstr>Is Mobile Money The Solution? </vt:lpstr>
      <vt:lpstr>The State of MM in Ghana</vt:lpstr>
      <vt:lpstr>Specific Research Questions: </vt:lpstr>
      <vt:lpstr>Conceptual Framework of Analysis</vt:lpstr>
      <vt:lpstr>Technology Adoption Framework</vt:lpstr>
      <vt:lpstr>Sampling Design and Methodology </vt:lpstr>
      <vt:lpstr>Preliminary Results-  90 Susu Operators</vt:lpstr>
      <vt:lpstr>Slide 14</vt:lpstr>
      <vt:lpstr>1</vt:lpstr>
      <vt:lpstr>   SUSU USERS: Sampled 174 Susu users – 84% Female</vt:lpstr>
      <vt:lpstr>1</vt:lpstr>
      <vt:lpstr>1</vt:lpstr>
      <vt:lpstr>Findings from FGD (Susu Operators)</vt:lpstr>
      <vt:lpstr>FGD: Susu Users</vt:lpstr>
      <vt:lpstr>TASK TO COMPLETION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“E–SUSU” Operation:  Can Mobile Money Revolutionise an Ancient  Saving System Among Indigenous West Africans?</dc:title>
  <dc:creator>User</dc:creator>
  <cp:lastModifiedBy>User</cp:lastModifiedBy>
  <cp:revision>150</cp:revision>
  <dcterms:created xsi:type="dcterms:W3CDTF">2012-11-18T16:05:15Z</dcterms:created>
  <dcterms:modified xsi:type="dcterms:W3CDTF">2012-12-05T11:11:13Z</dcterms:modified>
</cp:coreProperties>
</file>