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sldIdLst>
    <p:sldId id="256" r:id="rId2"/>
    <p:sldId id="257" r:id="rId3"/>
    <p:sldId id="258" r:id="rId4"/>
    <p:sldId id="259" r:id="rId5"/>
    <p:sldId id="264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5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05/12/12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05/12/12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05/12/12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05/12/12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05/12/12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05/12/12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05/12/12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05/12/12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05/12/12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05/12/12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05/12/12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05/12/12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NULL"/><Relationship Id="rId3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320445"/>
            <a:ext cx="7772400" cy="2280005"/>
          </a:xfrm>
        </p:spPr>
        <p:txBody>
          <a:bodyPr>
            <a:noAutofit/>
          </a:bodyPr>
          <a:lstStyle/>
          <a:p>
            <a:r>
              <a:rPr lang="es-ES" sz="5400" dirty="0" err="1"/>
              <a:t>G</a:t>
            </a:r>
            <a:r>
              <a:rPr lang="es-ES" sz="5400" dirty="0" err="1" smtClean="0"/>
              <a:t>enerating</a:t>
            </a:r>
            <a:r>
              <a:rPr lang="es-ES" sz="5400" dirty="0" smtClean="0"/>
              <a:t>, </a:t>
            </a:r>
            <a:r>
              <a:rPr lang="es-ES" sz="5400" dirty="0" err="1" smtClean="0"/>
              <a:t>storing</a:t>
            </a:r>
            <a:r>
              <a:rPr lang="es-ES" sz="5400" dirty="0" smtClean="0"/>
              <a:t> and </a:t>
            </a:r>
            <a:r>
              <a:rPr lang="es-ES" sz="5400" dirty="0" err="1" smtClean="0"/>
              <a:t>exchanging</a:t>
            </a:r>
            <a:r>
              <a:rPr lang="es-ES" sz="5400" dirty="0" smtClean="0"/>
              <a:t> </a:t>
            </a:r>
            <a:r>
              <a:rPr lang="es-ES" sz="5400" dirty="0" err="1" smtClean="0"/>
              <a:t>value</a:t>
            </a:r>
            <a:endParaRPr lang="es-ES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Comparing</a:t>
            </a:r>
            <a:r>
              <a:rPr lang="es-ES" dirty="0" smtClean="0"/>
              <a:t> </a:t>
            </a:r>
            <a:r>
              <a:rPr lang="es-ES" dirty="0" err="1" smtClean="0"/>
              <a:t>financial</a:t>
            </a:r>
            <a:r>
              <a:rPr lang="es-ES" dirty="0" smtClean="0"/>
              <a:t> </a:t>
            </a:r>
            <a:r>
              <a:rPr lang="es-ES" dirty="0" err="1" smtClean="0"/>
              <a:t>practices</a:t>
            </a:r>
            <a:r>
              <a:rPr lang="es-ES" dirty="0" smtClean="0"/>
              <a:t> in </a:t>
            </a:r>
            <a:r>
              <a:rPr lang="es-ES" dirty="0" err="1" smtClean="0"/>
              <a:t>Mexican</a:t>
            </a:r>
            <a:r>
              <a:rPr lang="es-ES" dirty="0" smtClean="0"/>
              <a:t> and </a:t>
            </a:r>
            <a:r>
              <a:rPr lang="es-ES" dirty="0" err="1" smtClean="0"/>
              <a:t>Indian</a:t>
            </a:r>
            <a:r>
              <a:rPr lang="es-ES" dirty="0" smtClean="0"/>
              <a:t> rural </a:t>
            </a:r>
            <a:r>
              <a:rPr lang="es-ES" dirty="0" err="1" smtClean="0"/>
              <a:t>communities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8484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Aims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Compare </a:t>
            </a:r>
            <a:r>
              <a:rPr lang="es-ES" dirty="0" err="1" smtClean="0"/>
              <a:t>processes</a:t>
            </a:r>
            <a:r>
              <a:rPr lang="es-ES" dirty="0" smtClean="0"/>
              <a:t> of </a:t>
            </a:r>
          </a:p>
          <a:p>
            <a:pPr lvl="1"/>
            <a:r>
              <a:rPr lang="es-ES" dirty="0" err="1" smtClean="0"/>
              <a:t>generation</a:t>
            </a:r>
            <a:r>
              <a:rPr lang="es-ES" dirty="0" smtClean="0"/>
              <a:t>, </a:t>
            </a:r>
          </a:p>
          <a:p>
            <a:pPr lvl="1"/>
            <a:r>
              <a:rPr lang="es-ES" dirty="0" err="1" smtClean="0"/>
              <a:t>storage</a:t>
            </a:r>
            <a:r>
              <a:rPr lang="es-ES" dirty="0" smtClean="0"/>
              <a:t>, </a:t>
            </a:r>
          </a:p>
          <a:p>
            <a:pPr lvl="1"/>
            <a:r>
              <a:rPr lang="es-ES" dirty="0" err="1" smtClean="0"/>
              <a:t>accumulation</a:t>
            </a:r>
            <a:r>
              <a:rPr lang="es-ES" dirty="0" smtClean="0"/>
              <a:t>,</a:t>
            </a:r>
          </a:p>
          <a:p>
            <a:pPr lvl="1"/>
            <a:r>
              <a:rPr lang="es-ES" dirty="0" err="1" smtClean="0"/>
              <a:t>mobilization</a:t>
            </a:r>
            <a:r>
              <a:rPr lang="es-ES" dirty="0" smtClean="0"/>
              <a:t> </a:t>
            </a:r>
          </a:p>
          <a:p>
            <a:pPr lvl="1"/>
            <a:r>
              <a:rPr lang="es-ES" dirty="0" smtClean="0"/>
              <a:t>and </a:t>
            </a:r>
            <a:r>
              <a:rPr lang="es-ES" dirty="0" err="1" smtClean="0"/>
              <a:t>exchange</a:t>
            </a:r>
            <a:r>
              <a:rPr lang="es-ES" dirty="0" smtClean="0"/>
              <a:t> </a:t>
            </a:r>
          </a:p>
          <a:p>
            <a:pPr marL="457200" lvl="1" indent="0">
              <a:buNone/>
            </a:pPr>
            <a:r>
              <a:rPr lang="es-ES" dirty="0" smtClean="0"/>
              <a:t>of </a:t>
            </a:r>
            <a:r>
              <a:rPr lang="es-ES" dirty="0" err="1" smtClean="0"/>
              <a:t>monetary</a:t>
            </a:r>
            <a:r>
              <a:rPr lang="es-ES" dirty="0" smtClean="0"/>
              <a:t> and non-</a:t>
            </a:r>
            <a:r>
              <a:rPr lang="es-ES" dirty="0" err="1" smtClean="0"/>
              <a:t>monetary</a:t>
            </a:r>
            <a:r>
              <a:rPr lang="es-ES" dirty="0" smtClean="0"/>
              <a:t> </a:t>
            </a:r>
            <a:r>
              <a:rPr lang="es-ES" dirty="0" err="1" smtClean="0"/>
              <a:t>valuables</a:t>
            </a:r>
            <a:endParaRPr lang="es-ES" dirty="0" smtClean="0"/>
          </a:p>
          <a:p>
            <a:r>
              <a:rPr lang="es-ES" dirty="0" err="1" smtClean="0"/>
              <a:t>Frameworks</a:t>
            </a:r>
            <a:r>
              <a:rPr lang="es-ES" dirty="0" smtClean="0"/>
              <a:t> of </a:t>
            </a:r>
            <a:r>
              <a:rPr lang="es-ES" dirty="0" err="1" smtClean="0"/>
              <a:t>calculation</a:t>
            </a:r>
            <a:r>
              <a:rPr lang="es-ES" dirty="0" smtClean="0"/>
              <a:t> </a:t>
            </a:r>
          </a:p>
          <a:p>
            <a:r>
              <a:rPr lang="es-ES" dirty="0" err="1" smtClean="0"/>
              <a:t>Financial</a:t>
            </a:r>
            <a:r>
              <a:rPr lang="es-ES" dirty="0" smtClean="0"/>
              <a:t> </a:t>
            </a:r>
            <a:r>
              <a:rPr lang="es-ES" dirty="0" err="1" smtClean="0"/>
              <a:t>instruments</a:t>
            </a:r>
            <a:endParaRPr lang="es-ES" dirty="0"/>
          </a:p>
        </p:txBody>
      </p:sp>
      <p:pic>
        <p:nvPicPr>
          <p:cNvPr id="5" name="Marcador de contenido 4" descr="Microcredit notebook.JPG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8" r="1653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3912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Tamil Nadu in South India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7638"/>
            <a:ext cx="4776722" cy="5145003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Marginal </a:t>
            </a:r>
            <a:r>
              <a:rPr lang="es-ES" dirty="0" err="1" smtClean="0"/>
              <a:t>farmers</a:t>
            </a:r>
            <a:r>
              <a:rPr lang="es-ES" dirty="0" smtClean="0"/>
              <a:t> and </a:t>
            </a:r>
            <a:r>
              <a:rPr lang="es-ES" dirty="0" err="1" smtClean="0"/>
              <a:t>landless</a:t>
            </a:r>
            <a:r>
              <a:rPr lang="es-ES" dirty="0" smtClean="0"/>
              <a:t> </a:t>
            </a:r>
            <a:r>
              <a:rPr lang="es-ES" dirty="0" err="1" smtClean="0"/>
              <a:t>laborers</a:t>
            </a:r>
            <a:r>
              <a:rPr lang="es-ES" dirty="0" smtClean="0"/>
              <a:t> </a:t>
            </a:r>
            <a:r>
              <a:rPr lang="es-ES" dirty="0" err="1" smtClean="0"/>
              <a:t>migrate</a:t>
            </a:r>
            <a:r>
              <a:rPr lang="es-ES" dirty="0"/>
              <a:t> </a:t>
            </a:r>
            <a:r>
              <a:rPr lang="es-ES" dirty="0" err="1" smtClean="0"/>
              <a:t>locally</a:t>
            </a:r>
            <a:endParaRPr lang="es-ES" dirty="0" smtClean="0"/>
          </a:p>
          <a:p>
            <a:r>
              <a:rPr lang="es-ES" dirty="0" err="1" smtClean="0"/>
              <a:t>Caste</a:t>
            </a:r>
            <a:r>
              <a:rPr lang="es-ES" dirty="0" smtClean="0"/>
              <a:t> as a fundamental </a:t>
            </a:r>
            <a:r>
              <a:rPr lang="es-ES" dirty="0" err="1" smtClean="0"/>
              <a:t>feature</a:t>
            </a:r>
            <a:endParaRPr lang="es-ES" dirty="0" smtClean="0"/>
          </a:p>
          <a:p>
            <a:r>
              <a:rPr lang="es-ES" dirty="0" err="1" smtClean="0"/>
              <a:t>Owning</a:t>
            </a:r>
            <a:r>
              <a:rPr lang="es-ES" dirty="0" smtClean="0"/>
              <a:t> </a:t>
            </a:r>
            <a:r>
              <a:rPr lang="es-ES" dirty="0" err="1" smtClean="0"/>
              <a:t>land</a:t>
            </a:r>
            <a:r>
              <a:rPr lang="es-ES" dirty="0" smtClean="0"/>
              <a:t>, </a:t>
            </a:r>
            <a:r>
              <a:rPr lang="es-ES" dirty="0" err="1" smtClean="0"/>
              <a:t>housing</a:t>
            </a:r>
            <a:r>
              <a:rPr lang="es-ES" dirty="0" smtClean="0"/>
              <a:t>, </a:t>
            </a:r>
            <a:r>
              <a:rPr lang="es-ES" dirty="0" err="1" smtClean="0"/>
              <a:t>livestock</a:t>
            </a:r>
            <a:r>
              <a:rPr lang="es-ES" dirty="0" smtClean="0"/>
              <a:t> and </a:t>
            </a:r>
            <a:r>
              <a:rPr lang="es-ES" dirty="0" err="1" smtClean="0"/>
              <a:t>jewels</a:t>
            </a:r>
            <a:r>
              <a:rPr lang="es-ES" dirty="0" smtClean="0"/>
              <a:t> </a:t>
            </a:r>
            <a:r>
              <a:rPr lang="es-ES" dirty="0" err="1" smtClean="0"/>
              <a:t>provide</a:t>
            </a:r>
            <a:r>
              <a:rPr lang="es-ES" dirty="0" smtClean="0"/>
              <a:t> status</a:t>
            </a:r>
          </a:p>
          <a:p>
            <a:r>
              <a:rPr lang="es-ES" dirty="0" err="1" smtClean="0"/>
              <a:t>Investment</a:t>
            </a:r>
            <a:r>
              <a:rPr lang="es-ES" dirty="0" smtClean="0"/>
              <a:t> in </a:t>
            </a:r>
            <a:r>
              <a:rPr lang="es-ES" dirty="0" err="1" smtClean="0"/>
              <a:t>rituals</a:t>
            </a:r>
            <a:r>
              <a:rPr lang="es-ES" dirty="0" smtClean="0"/>
              <a:t> (</a:t>
            </a:r>
            <a:r>
              <a:rPr lang="es-ES" dirty="0" err="1" smtClean="0"/>
              <a:t>marriages</a:t>
            </a:r>
            <a:r>
              <a:rPr lang="es-ES" dirty="0" smtClean="0"/>
              <a:t>, </a:t>
            </a:r>
            <a:r>
              <a:rPr lang="es-ES" dirty="0" err="1" smtClean="0"/>
              <a:t>festivals</a:t>
            </a:r>
            <a:r>
              <a:rPr lang="es-ES" dirty="0" smtClean="0"/>
              <a:t>)</a:t>
            </a:r>
          </a:p>
          <a:p>
            <a:r>
              <a:rPr lang="es-ES" dirty="0" err="1" smtClean="0"/>
              <a:t>Recent</a:t>
            </a:r>
            <a:r>
              <a:rPr lang="es-ES" dirty="0" smtClean="0"/>
              <a:t> </a:t>
            </a:r>
            <a:r>
              <a:rPr lang="es-ES" dirty="0" err="1" smtClean="0"/>
              <a:t>emergence</a:t>
            </a:r>
            <a:r>
              <a:rPr lang="es-ES" dirty="0" smtClean="0"/>
              <a:t> of </a:t>
            </a:r>
            <a:r>
              <a:rPr lang="es-ES" dirty="0" err="1" smtClean="0"/>
              <a:t>Self</a:t>
            </a:r>
            <a:r>
              <a:rPr lang="es-ES" dirty="0" smtClean="0"/>
              <a:t> </a:t>
            </a:r>
            <a:r>
              <a:rPr lang="es-ES" dirty="0" err="1" smtClean="0"/>
              <a:t>help</a:t>
            </a:r>
            <a:r>
              <a:rPr lang="es-ES" dirty="0" smtClean="0"/>
              <a:t> </a:t>
            </a:r>
            <a:r>
              <a:rPr lang="es-ES" dirty="0" err="1" smtClean="0"/>
              <a:t>groups</a:t>
            </a:r>
            <a:endParaRPr lang="es-ES" dirty="0"/>
          </a:p>
        </p:txBody>
      </p:sp>
      <p:pic>
        <p:nvPicPr>
          <p:cNvPr id="4" name="Imagen 3" descr="Group meeting India 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316" y="1863963"/>
            <a:ext cx="3864952" cy="407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26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Grullo in Western </a:t>
            </a:r>
            <a:r>
              <a:rPr lang="es-ES" dirty="0" err="1" smtClean="0"/>
              <a:t>Mexico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>
          <a:xfrm>
            <a:off x="191497" y="1600200"/>
            <a:ext cx="4304303" cy="4525963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Irrigation</a:t>
            </a:r>
            <a:r>
              <a:rPr lang="es-ES" dirty="0" smtClean="0"/>
              <a:t> </a:t>
            </a:r>
            <a:r>
              <a:rPr lang="es-ES" dirty="0" err="1" smtClean="0"/>
              <a:t>district</a:t>
            </a:r>
            <a:endParaRPr lang="es-ES" dirty="0" smtClean="0"/>
          </a:p>
          <a:p>
            <a:r>
              <a:rPr lang="es-ES" dirty="0" err="1" smtClean="0"/>
              <a:t>Maize</a:t>
            </a:r>
            <a:r>
              <a:rPr lang="es-ES" dirty="0"/>
              <a:t>,</a:t>
            </a:r>
            <a:r>
              <a:rPr lang="es-ES" dirty="0" smtClean="0"/>
              <a:t> </a:t>
            </a:r>
            <a:r>
              <a:rPr lang="es-ES" dirty="0" err="1" smtClean="0"/>
              <a:t>sugar</a:t>
            </a:r>
            <a:r>
              <a:rPr lang="es-ES" dirty="0" smtClean="0"/>
              <a:t> </a:t>
            </a:r>
            <a:r>
              <a:rPr lang="es-ES" dirty="0" err="1" smtClean="0"/>
              <a:t>cane</a:t>
            </a:r>
            <a:r>
              <a:rPr lang="es-ES" dirty="0" smtClean="0"/>
              <a:t>, </a:t>
            </a:r>
            <a:r>
              <a:rPr lang="es-ES" dirty="0" err="1" smtClean="0"/>
              <a:t>horticulture</a:t>
            </a:r>
            <a:endParaRPr lang="es-ES" dirty="0" smtClean="0"/>
          </a:p>
          <a:p>
            <a:r>
              <a:rPr lang="es-ES" dirty="0" err="1" smtClean="0"/>
              <a:t>Cattle</a:t>
            </a:r>
            <a:r>
              <a:rPr lang="es-ES" dirty="0" smtClean="0"/>
              <a:t> as </a:t>
            </a:r>
            <a:r>
              <a:rPr lang="es-ES" dirty="0" err="1" smtClean="0"/>
              <a:t>store</a:t>
            </a:r>
            <a:r>
              <a:rPr lang="es-ES" dirty="0" smtClean="0"/>
              <a:t> of </a:t>
            </a:r>
            <a:r>
              <a:rPr lang="es-ES" dirty="0" err="1" smtClean="0"/>
              <a:t>value</a:t>
            </a:r>
            <a:endParaRPr lang="es-ES" dirty="0" smtClean="0"/>
          </a:p>
          <a:p>
            <a:r>
              <a:rPr lang="es-ES" dirty="0" err="1" smtClean="0"/>
              <a:t>Investments</a:t>
            </a:r>
            <a:r>
              <a:rPr lang="es-ES" dirty="0" smtClean="0"/>
              <a:t> in </a:t>
            </a:r>
            <a:r>
              <a:rPr lang="es-ES" dirty="0" err="1" smtClean="0"/>
              <a:t>vehicles</a:t>
            </a:r>
            <a:r>
              <a:rPr lang="es-ES" dirty="0" smtClean="0"/>
              <a:t>, shops, musical </a:t>
            </a:r>
            <a:r>
              <a:rPr lang="es-ES" dirty="0" err="1" smtClean="0"/>
              <a:t>instruments</a:t>
            </a:r>
            <a:endParaRPr lang="es-ES" dirty="0" smtClean="0"/>
          </a:p>
          <a:p>
            <a:r>
              <a:rPr lang="es-ES" dirty="0" err="1" smtClean="0"/>
              <a:t>Remittances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US</a:t>
            </a:r>
          </a:p>
          <a:p>
            <a:r>
              <a:rPr lang="es-ES" dirty="0" err="1" smtClean="0"/>
              <a:t>History</a:t>
            </a:r>
            <a:r>
              <a:rPr lang="es-ES" dirty="0" smtClean="0"/>
              <a:t> of </a:t>
            </a:r>
            <a:r>
              <a:rPr lang="es-ES" dirty="0" err="1" smtClean="0"/>
              <a:t>cooperatives</a:t>
            </a:r>
            <a:r>
              <a:rPr lang="es-ES" dirty="0" smtClean="0"/>
              <a:t> and </a:t>
            </a:r>
            <a:r>
              <a:rPr lang="es-ES" dirty="0" err="1" smtClean="0"/>
              <a:t>savings</a:t>
            </a:r>
            <a:r>
              <a:rPr lang="es-ES" dirty="0" smtClean="0"/>
              <a:t> </a:t>
            </a:r>
            <a:r>
              <a:rPr lang="es-ES" dirty="0" err="1" smtClean="0"/>
              <a:t>associations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13" name="Marcador de contenido 12" descr="000_0419.JPG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8" r="1653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70229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Generation</a:t>
            </a:r>
            <a:r>
              <a:rPr lang="es-ES" dirty="0" smtClean="0"/>
              <a:t> of </a:t>
            </a:r>
            <a:r>
              <a:rPr lang="es-ES" dirty="0" err="1" smtClean="0"/>
              <a:t>value</a:t>
            </a:r>
            <a:endParaRPr lang="es-ES" dirty="0"/>
          </a:p>
        </p:txBody>
      </p:sp>
      <p:pic>
        <p:nvPicPr>
          <p:cNvPr id="5" name="Marcador de contenido 4" descr="000_0387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75" b="7975"/>
          <a:stretch>
            <a:fillRect/>
          </a:stretch>
        </p:blipFill>
        <p:spPr/>
      </p:pic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 err="1" smtClean="0"/>
              <a:t>Production</a:t>
            </a:r>
            <a:endParaRPr lang="es-ES" dirty="0" smtClean="0"/>
          </a:p>
          <a:p>
            <a:r>
              <a:rPr lang="es-ES" dirty="0" err="1" smtClean="0"/>
              <a:t>Migration</a:t>
            </a:r>
            <a:endParaRPr lang="es-ES" dirty="0" smtClean="0"/>
          </a:p>
          <a:p>
            <a:r>
              <a:rPr lang="es-ES" dirty="0" err="1" smtClean="0"/>
              <a:t>Financial</a:t>
            </a:r>
            <a:r>
              <a:rPr lang="es-ES" dirty="0" smtClean="0"/>
              <a:t> </a:t>
            </a:r>
            <a:r>
              <a:rPr lang="es-ES" dirty="0" err="1" smtClean="0"/>
              <a:t>practices</a:t>
            </a:r>
            <a:endParaRPr lang="es-ES" dirty="0" smtClean="0"/>
          </a:p>
          <a:p>
            <a:r>
              <a:rPr lang="es-ES" dirty="0" err="1" smtClean="0"/>
              <a:t>Different</a:t>
            </a:r>
            <a:r>
              <a:rPr lang="es-ES" dirty="0" smtClean="0"/>
              <a:t> </a:t>
            </a:r>
            <a:r>
              <a:rPr lang="es-ES" dirty="0" err="1" smtClean="0"/>
              <a:t>kinds</a:t>
            </a:r>
            <a:r>
              <a:rPr lang="es-ES" dirty="0" smtClean="0"/>
              <a:t> of </a:t>
            </a:r>
            <a:r>
              <a:rPr lang="es-ES" dirty="0" err="1" smtClean="0"/>
              <a:t>resources</a:t>
            </a:r>
            <a:r>
              <a:rPr lang="es-ES" dirty="0" smtClean="0"/>
              <a:t> and </a:t>
            </a:r>
            <a:r>
              <a:rPr lang="es-ES" dirty="0" err="1" smtClean="0"/>
              <a:t>currencies</a:t>
            </a:r>
            <a:endParaRPr lang="es-ES" dirty="0" smtClean="0"/>
          </a:p>
          <a:p>
            <a:r>
              <a:rPr lang="es-ES" dirty="0" err="1" smtClean="0"/>
              <a:t>Monetarization</a:t>
            </a:r>
            <a:r>
              <a:rPr lang="es-ES" dirty="0" smtClean="0"/>
              <a:t> and </a:t>
            </a:r>
            <a:r>
              <a:rPr lang="es-ES" dirty="0" err="1" smtClean="0"/>
              <a:t>financiarization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6319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Storage of </a:t>
            </a:r>
            <a:r>
              <a:rPr lang="es-ES" dirty="0" err="1" smtClean="0"/>
              <a:t>value</a:t>
            </a:r>
            <a:endParaRPr lang="es-ES" dirty="0"/>
          </a:p>
        </p:txBody>
      </p:sp>
      <p:pic>
        <p:nvPicPr>
          <p:cNvPr id="5" name="Marcador de contenido 4" descr="Group meeting and gold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8" r="16538"/>
          <a:stretch>
            <a:fillRect/>
          </a:stretch>
        </p:blipFill>
        <p:spPr/>
      </p:pic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 smtClean="0"/>
              <a:t>Gold as </a:t>
            </a:r>
            <a:r>
              <a:rPr lang="es-ES" dirty="0" err="1" smtClean="0"/>
              <a:t>saving</a:t>
            </a:r>
            <a:r>
              <a:rPr lang="es-ES" dirty="0" smtClean="0"/>
              <a:t> and as social capital</a:t>
            </a:r>
          </a:p>
          <a:p>
            <a:r>
              <a:rPr lang="es-ES" dirty="0" err="1" smtClean="0"/>
              <a:t>Cattle</a:t>
            </a:r>
            <a:endParaRPr lang="es-ES" dirty="0" smtClean="0"/>
          </a:p>
          <a:p>
            <a:r>
              <a:rPr lang="es-ES" dirty="0" smtClean="0"/>
              <a:t>Roscas/ </a:t>
            </a:r>
            <a:r>
              <a:rPr lang="es-ES" dirty="0" err="1" smtClean="0"/>
              <a:t>Chit</a:t>
            </a:r>
            <a:r>
              <a:rPr lang="es-ES" dirty="0" smtClean="0"/>
              <a:t> </a:t>
            </a:r>
            <a:r>
              <a:rPr lang="es-ES" dirty="0" err="1" smtClean="0"/>
              <a:t>funds</a:t>
            </a:r>
            <a:endParaRPr lang="es-ES" dirty="0" smtClean="0"/>
          </a:p>
          <a:p>
            <a:r>
              <a:rPr lang="es-ES" dirty="0" err="1" smtClean="0"/>
              <a:t>Lending</a:t>
            </a:r>
            <a:r>
              <a:rPr lang="es-ES" dirty="0" smtClean="0"/>
              <a:t> </a:t>
            </a:r>
          </a:p>
          <a:p>
            <a:r>
              <a:rPr lang="es-ES" dirty="0" err="1" smtClean="0"/>
              <a:t>Credit</a:t>
            </a:r>
            <a:r>
              <a:rPr lang="es-ES" dirty="0" smtClean="0"/>
              <a:t> and </a:t>
            </a:r>
            <a:r>
              <a:rPr lang="es-ES" dirty="0" err="1" smtClean="0"/>
              <a:t>Savings</a:t>
            </a:r>
            <a:r>
              <a:rPr lang="es-ES" dirty="0" smtClean="0"/>
              <a:t> </a:t>
            </a:r>
            <a:r>
              <a:rPr lang="es-ES" dirty="0" err="1" smtClean="0"/>
              <a:t>Associations</a:t>
            </a:r>
            <a:endParaRPr lang="es-ES" dirty="0" smtClean="0"/>
          </a:p>
          <a:p>
            <a:r>
              <a:rPr lang="es-ES" dirty="0" smtClean="0"/>
              <a:t>Banks and </a:t>
            </a:r>
            <a:r>
              <a:rPr lang="es-ES" dirty="0" err="1" smtClean="0"/>
              <a:t>financial</a:t>
            </a:r>
            <a:r>
              <a:rPr lang="es-ES" dirty="0" smtClean="0"/>
              <a:t> </a:t>
            </a:r>
            <a:r>
              <a:rPr lang="es-ES" dirty="0" err="1" smtClean="0"/>
              <a:t>inclusion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14975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Value</a:t>
            </a:r>
            <a:r>
              <a:rPr lang="es-ES" dirty="0" smtClean="0"/>
              <a:t> </a:t>
            </a:r>
            <a:r>
              <a:rPr lang="es-ES" dirty="0" err="1" smtClean="0"/>
              <a:t>mobilization</a:t>
            </a:r>
            <a:r>
              <a:rPr lang="es-ES" dirty="0" smtClean="0"/>
              <a:t> and </a:t>
            </a:r>
            <a:r>
              <a:rPr lang="es-ES" dirty="0" err="1"/>
              <a:t>d</a:t>
            </a:r>
            <a:r>
              <a:rPr lang="es-ES" dirty="0" err="1" smtClean="0"/>
              <a:t>ebt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err="1" smtClean="0"/>
              <a:t>Debt</a:t>
            </a:r>
            <a:r>
              <a:rPr lang="es-ES" dirty="0" smtClean="0"/>
              <a:t>, </a:t>
            </a:r>
            <a:r>
              <a:rPr lang="es-ES" dirty="0" err="1" smtClean="0"/>
              <a:t>protection</a:t>
            </a:r>
            <a:r>
              <a:rPr lang="es-ES" dirty="0" smtClean="0"/>
              <a:t>, </a:t>
            </a:r>
            <a:r>
              <a:rPr lang="es-ES" dirty="0" err="1" smtClean="0"/>
              <a:t>exploitation</a:t>
            </a:r>
            <a:r>
              <a:rPr lang="es-ES" dirty="0" smtClean="0"/>
              <a:t> and </a:t>
            </a:r>
            <a:r>
              <a:rPr lang="es-ES" dirty="0" err="1" smtClean="0"/>
              <a:t>solidarities</a:t>
            </a:r>
            <a:endParaRPr lang="es-ES" dirty="0" smtClean="0"/>
          </a:p>
          <a:p>
            <a:r>
              <a:rPr lang="es-ES" dirty="0" err="1" smtClean="0"/>
              <a:t>Debt</a:t>
            </a:r>
            <a:r>
              <a:rPr lang="es-ES" dirty="0" smtClean="0"/>
              <a:t> as a </a:t>
            </a:r>
            <a:r>
              <a:rPr lang="es-ES" dirty="0" err="1" smtClean="0"/>
              <a:t>marker</a:t>
            </a:r>
            <a:r>
              <a:rPr lang="es-ES" dirty="0" smtClean="0"/>
              <a:t> of </a:t>
            </a:r>
            <a:r>
              <a:rPr lang="es-ES" dirty="0" err="1" smtClean="0"/>
              <a:t>hierarchies</a:t>
            </a:r>
            <a:r>
              <a:rPr lang="es-ES" dirty="0" smtClean="0"/>
              <a:t> </a:t>
            </a:r>
          </a:p>
          <a:p>
            <a:r>
              <a:rPr lang="es-ES" dirty="0" err="1" smtClean="0"/>
              <a:t>Processes</a:t>
            </a:r>
            <a:r>
              <a:rPr lang="es-ES" dirty="0" smtClean="0"/>
              <a:t> of </a:t>
            </a:r>
            <a:r>
              <a:rPr lang="es-ES" dirty="0" err="1" smtClean="0"/>
              <a:t>valuation</a:t>
            </a:r>
            <a:endParaRPr lang="es-ES" dirty="0" smtClean="0"/>
          </a:p>
          <a:p>
            <a:r>
              <a:rPr lang="es-ES" dirty="0" smtClean="0"/>
              <a:t>Social </a:t>
            </a:r>
            <a:r>
              <a:rPr lang="es-ES" dirty="0" err="1" smtClean="0"/>
              <a:t>arrangements</a:t>
            </a:r>
            <a:endParaRPr lang="es-ES" dirty="0" smtClean="0"/>
          </a:p>
          <a:p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 smtClean="0"/>
              <a:t>debt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signified</a:t>
            </a:r>
            <a:endParaRPr lang="es-ES" dirty="0" smtClean="0"/>
          </a:p>
          <a:p>
            <a:pPr lvl="1"/>
            <a:r>
              <a:rPr lang="es-ES" dirty="0" err="1" smtClean="0"/>
              <a:t>Estimates</a:t>
            </a:r>
            <a:endParaRPr lang="es-ES" dirty="0" smtClean="0"/>
          </a:p>
          <a:p>
            <a:pPr lvl="1"/>
            <a:r>
              <a:rPr lang="es-ES" dirty="0" err="1" smtClean="0"/>
              <a:t>Predictions</a:t>
            </a:r>
            <a:endParaRPr lang="es-ES" dirty="0" smtClean="0"/>
          </a:p>
          <a:p>
            <a:pPr lvl="1"/>
            <a:r>
              <a:rPr lang="es-ES" dirty="0" err="1" smtClean="0"/>
              <a:t>appraisals</a:t>
            </a:r>
            <a:endParaRPr lang="es-ES" dirty="0"/>
          </a:p>
        </p:txBody>
      </p:sp>
      <p:pic>
        <p:nvPicPr>
          <p:cNvPr id="5" name="Marcador de contenido 4" descr="102_2816.JPG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8" r="1653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37485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Transactions</a:t>
            </a:r>
            <a:r>
              <a:rPr lang="es-ES" dirty="0" smtClean="0"/>
              <a:t> and </a:t>
            </a:r>
            <a:r>
              <a:rPr lang="es-ES" dirty="0" err="1" smtClean="0"/>
              <a:t>forms</a:t>
            </a:r>
            <a:r>
              <a:rPr lang="es-ES" dirty="0" smtClean="0"/>
              <a:t> of </a:t>
            </a:r>
            <a:r>
              <a:rPr lang="es-ES" dirty="0" err="1" smtClean="0"/>
              <a:t>exchange</a:t>
            </a:r>
            <a:endParaRPr lang="es-ES" dirty="0"/>
          </a:p>
        </p:txBody>
      </p:sp>
      <p:sp>
        <p:nvSpPr>
          <p:cNvPr id="7" name="Marcador de contenido 6"/>
          <p:cNvSpPr>
            <a:spLocks noGrp="1"/>
          </p:cNvSpPr>
          <p:nvPr>
            <p:ph sz="half" idx="1"/>
          </p:nvPr>
        </p:nvSpPr>
        <p:spPr>
          <a:xfrm>
            <a:off x="457200" y="1280194"/>
            <a:ext cx="4038600" cy="48459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Social </a:t>
            </a:r>
            <a:r>
              <a:rPr lang="es-ES" dirty="0" err="1" smtClean="0"/>
              <a:t>differentiation</a:t>
            </a:r>
            <a:endParaRPr lang="es-ES" dirty="0" smtClean="0"/>
          </a:p>
          <a:p>
            <a:r>
              <a:rPr lang="es-ES" dirty="0" smtClean="0"/>
              <a:t>Social status</a:t>
            </a:r>
          </a:p>
          <a:p>
            <a:r>
              <a:rPr lang="es-ES" dirty="0" err="1" smtClean="0"/>
              <a:t>Segmentation</a:t>
            </a:r>
            <a:endParaRPr lang="es-ES" dirty="0" smtClean="0"/>
          </a:p>
          <a:p>
            <a:r>
              <a:rPr lang="es-ES" dirty="0" smtClean="0"/>
              <a:t>Access</a:t>
            </a:r>
          </a:p>
          <a:p>
            <a:r>
              <a:rPr lang="es-ES" dirty="0" err="1" smtClean="0"/>
              <a:t>Strategies</a:t>
            </a:r>
            <a:endParaRPr lang="es-ES" dirty="0" smtClean="0"/>
          </a:p>
          <a:p>
            <a:r>
              <a:rPr lang="es-ES" dirty="0" err="1" smtClean="0"/>
              <a:t>Financial</a:t>
            </a:r>
            <a:r>
              <a:rPr lang="es-ES" dirty="0" smtClean="0"/>
              <a:t> </a:t>
            </a:r>
            <a:r>
              <a:rPr lang="es-ES" dirty="0" err="1" smtClean="0"/>
              <a:t>regulation</a:t>
            </a:r>
            <a:endParaRPr lang="es-ES" dirty="0" smtClean="0"/>
          </a:p>
          <a:p>
            <a:r>
              <a:rPr lang="es-ES" dirty="0" smtClean="0"/>
              <a:t>Non </a:t>
            </a:r>
            <a:r>
              <a:rPr lang="es-ES" dirty="0" err="1"/>
              <a:t>monetary</a:t>
            </a:r>
            <a:r>
              <a:rPr lang="es-ES" dirty="0"/>
              <a:t> </a:t>
            </a:r>
            <a:r>
              <a:rPr lang="es-ES" dirty="0" err="1"/>
              <a:t>elements</a:t>
            </a:r>
            <a:r>
              <a:rPr lang="es-ES" dirty="0"/>
              <a:t> </a:t>
            </a:r>
            <a:r>
              <a:rPr lang="es-ES" dirty="0" err="1"/>
              <a:t>intertwined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monetary</a:t>
            </a:r>
            <a:r>
              <a:rPr lang="es-ES" dirty="0"/>
              <a:t> </a:t>
            </a:r>
            <a:r>
              <a:rPr lang="es-ES" dirty="0" err="1" smtClean="0"/>
              <a:t>value</a:t>
            </a:r>
            <a:endParaRPr lang="es-ES" dirty="0"/>
          </a:p>
        </p:txBody>
      </p:sp>
      <p:pic>
        <p:nvPicPr>
          <p:cNvPr id="9" name="Marcador de contenido 8" descr="Woman Pondy Market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4" r="5384"/>
          <a:stretch>
            <a:fillRect/>
          </a:stretch>
        </p:blipFill>
        <p:spPr/>
      </p:pic>
      <p:pic>
        <p:nvPicPr>
          <p:cNvPr id="10" name="Imagen 9" descr="Woman Pondy Market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600200"/>
            <a:ext cx="4385694" cy="418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107347"/>
      </p:ext>
    </p:extLst>
  </p:cSld>
  <p:clrMapOvr>
    <a:masterClrMapping/>
  </p:clrMapOvr>
</p:sld>
</file>

<file path=ppt/theme/theme1.xml><?xml version="1.0" encoding="utf-8"?>
<a:theme xmlns:a="http://schemas.openxmlformats.org/drawingml/2006/main" name="Neg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Negro .thmx</Template>
  <TotalTime>182</TotalTime>
  <Words>207</Words>
  <Application>Microsoft Macintosh PowerPoint</Application>
  <PresentationFormat>Presentación en pantalla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Negro</vt:lpstr>
      <vt:lpstr>Generating, storing and exchanging value</vt:lpstr>
      <vt:lpstr>Aims</vt:lpstr>
      <vt:lpstr>Tamil Nadu in South India</vt:lpstr>
      <vt:lpstr>El Grullo in Western Mexico</vt:lpstr>
      <vt:lpstr>Generation of value</vt:lpstr>
      <vt:lpstr>Storage of value</vt:lpstr>
      <vt:lpstr>Value mobilization and debt</vt:lpstr>
      <vt:lpstr>Transactions and forms of exchange</vt:lpstr>
    </vt:vector>
  </TitlesOfParts>
  <Company>CIESAS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generating, storing and exchanging value</dc:title>
  <dc:creator>Magdalena Villarreal</dc:creator>
  <cp:lastModifiedBy>magdalena Villarreal</cp:lastModifiedBy>
  <cp:revision>17</cp:revision>
  <dcterms:created xsi:type="dcterms:W3CDTF">2012-11-30T05:06:50Z</dcterms:created>
  <dcterms:modified xsi:type="dcterms:W3CDTF">2012-12-05T16:48:16Z</dcterms:modified>
</cp:coreProperties>
</file>