
<file path=[Content_Types].xml><?xml version="1.0" encoding="utf-8"?>
<Types xmlns="http://schemas.openxmlformats.org/package/2006/content-types">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4" r:id="rId20"/>
    <p:sldId id="276" r:id="rId21"/>
    <p:sldId id="277" r:id="rId22"/>
    <p:sldId id="278"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2" d="100"/>
          <a:sy n="92" d="100"/>
        </p:scale>
        <p:origin x="-8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lnSpc>
                <a:spcPct val="115000"/>
              </a:lnSpc>
              <a:buNone/>
            </a:pPr>
            <a:r>
              <a:rPr lang="en"/>
              <a:t>Though most houses in Bariguda are not under lock and key--partially because someone from the household is usually in them--these houses are indeed seen as secure spaces in which one can store and stash away things, like grain, cash, gold. Also important is that not everyone--namely a person of a lower caste or adivasi too--can enter your home comfortably, forming another form of "security," if you will.</a:t>
            </a: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houses as the media of social reproduction</a:t>
            </a:r>
          </a:p>
          <a:p>
            <a:pPr lvl="0" rtl="0">
              <a:lnSpc>
                <a:spcPct val="115000"/>
              </a:lnSpc>
              <a:buNone/>
            </a:pPr>
            <a:r>
              <a:rPr lang="en"/>
              <a:t>Awesome. Houses relate dialectically to social norms: the social norm of "bahar hona" (menstruation) warrants the building of a structure where the woman (wife, daughter) can remain during her cycle. And the structure itself serves to perpetuates this social norm, as there is a built space meant for women and women alone. I didn't catch many stories of the transgression of this space, but I'm sure that's there.</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Houses as RMT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this slide has animation</a:t>
            </a:r>
          </a:p>
          <a:p>
            <a:pPr lvl="0" rtl="0">
              <a:buNone/>
            </a:pPr>
            <a:r>
              <a:rPr lang="en"/>
              <a:t>May eliminate this slide if we don't stick with "RMT" </a:t>
            </a:r>
          </a:p>
          <a:p>
            <a:endParaRPr/>
          </a:p>
          <a:p>
            <a:pPr lvl="0" rtl="0">
              <a:lnSpc>
                <a:spcPct val="115000"/>
              </a:lnSpc>
              <a:buNone/>
            </a:pPr>
            <a:r>
              <a:rPr lang="en"/>
              <a:t>N: I agree -- this worked really well for me as a visual. Not sure what an alternate neologism to RMT can be. I like that you changed technology to technique. What about resource bundling? Resource bundling techniques? Too clunky? I like the idea of bringing in bundling early if it central to our argument.</a:t>
            </a:r>
          </a:p>
          <a:p>
            <a:endParaRPr/>
          </a:p>
          <a:p>
            <a:pPr lvl="0" rtl="0">
              <a:lnSpc>
                <a:spcPct val="115000"/>
              </a:lnSpc>
              <a:buNone/>
            </a:pPr>
            <a:r>
              <a:rPr lang="en"/>
              <a:t>N: Ok, just saw the slide that follows soon after ("Our argument") and now understand how you bring together RMT and Bundling. Works. I'm wondering, though, about the argument. Do these informants prefer these management techniques or is it just "what they do"? The latter is how I experienced their relationships to the things that were mediating livelihood and everyday life. Perhaps this is my wariness with the term "management," which feels very purposeful.</a:t>
            </a:r>
          </a:p>
          <a:p>
            <a:endParaRPr/>
          </a:p>
          <a:p>
            <a:pPr lvl="0" rtl="0">
              <a:lnSpc>
                <a:spcPct val="115000"/>
              </a:lnSpc>
              <a:buNone/>
            </a:pPr>
            <a:r>
              <a:rPr lang="en"/>
              <a:t>K: Hm, interesting! I guess, in order to contradict the financial literacy ideology, I have been overcorrecting on the argument that "these are valid intentional strategies too." We could use something like "Resource Media" or "Resource Mediators" ? The "management" in RMT was merely to indicate that we were talking about things that act on other things -- so that we aren't necessarily talking about, for instance, the saved money itself but how it is held and counted. Not the rice, the container the rice is stored within. (Of course you know that since it's entirely based on your research about it!) I was looking for language that would appeal to institutions that like the idea of "financial literacy," while also opening them up to cross-cultural contexts.</a:t>
            </a:r>
          </a:p>
          <a:p>
            <a:pPr lvl="0" rtl="0">
              <a:lnSpc>
                <a:spcPct val="115000"/>
              </a:lnSpc>
              <a:buNone/>
            </a:pPr>
            <a:r>
              <a:rPr lang="en"/>
              <a:t>I will take out the language around preference -- that is a good point!</a:t>
            </a:r>
          </a:p>
          <a:p>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Personnel, contact info, affiliations, and acknowledgements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sz="1000"/>
              <a:t>Erased: </a:t>
            </a:r>
            <a:r>
              <a:rPr lang="en" sz="1000">
                <a:latin typeface="Trebuchet MS"/>
                <a:ea typeface="Trebuchet MS"/>
                <a:cs typeface="Trebuchet MS"/>
                <a:sym typeface="Trebuchet MS"/>
              </a:rPr>
              <a:t>Various forms of financial inclusion have been encouraged by the Indian government since Independence in 1947. Yet, xx% of India's savings are "unbanked" — why?</a:t>
            </a:r>
          </a:p>
          <a:p>
            <a:pPr>
              <a:buNone/>
            </a:pPr>
            <a:r>
              <a:rPr lang="en" sz="1000"/>
              <a:t>This needs a title and a caption.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OECD version of financial literacy?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Revise slide to include a quote? A statement that summarizes our methods and assumptions?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I'm not yet sure if we should use "RMT" or "resource management technologies" in our argument. Nishita thinks it isn't necessary and that we can just offer a wider definition of financial literacy. I'm trying to write the argument out so that I can see how it goes together. Pradeep, does RMT help you make sense of our work, or is it unnecessary?</a:t>
            </a:r>
          </a:p>
          <a:p>
            <a:pPr lvl="0" rtl="0">
              <a:lnSpc>
                <a:spcPct val="115000"/>
              </a:lnSpc>
              <a:buNone/>
            </a:pPr>
            <a:r>
              <a:rPr lang="en"/>
              <a:t>Alternative: 2. Drawing on economic anthropology and material culture studies, our research explores an alternative understanding of resource management strategies.</a:t>
            </a:r>
          </a:p>
          <a:p>
            <a:endParaRPr/>
          </a:p>
          <a:p>
            <a:pPr lvl="0" rtl="0">
              <a:lnSpc>
                <a:spcPct val="115000"/>
              </a:lnSpc>
              <a:buNone/>
            </a:pPr>
            <a:r>
              <a:rPr lang="en"/>
              <a:t>P: Refer the pic: Today I saw similar practice by an elderly women of family-5. She is a blind lady. She keeps the money like this, though she first ties the money on a corner of her Saree and then pushes near her waist. I got the pic and a video.</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map of Orissa with two locations shown, image from each?</a:t>
            </a:r>
          </a:p>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Bariguda is a multi-caste and multi-ethnic village a few kilometers away from Chatikona, a small but significant market town in the southern Odisha district of Rayagada. Bariguda consists of Kondh ST, Domb SC, and OBC (Paiko and Sundi) households as well as one "General" household. Each community lives in a different part of the village; each area, in turn, is named after the community that resides in it.</a:t>
            </a:r>
          </a:p>
          <a:p>
            <a:endParaRPr/>
          </a:p>
          <a:p>
            <a:pPr lvl="0" rtl="0">
              <a:buNone/>
            </a:pPr>
            <a:r>
              <a:rPr lang="en"/>
              <a:t>Working with a research assistant who also was a full-time employee of an NGO working in the village, I conducted five rounds of interviews with eight households (three ST, three Domb, two OBC (one Sundi and one Paiko) over a period of six weeks. Barring one or two families, most households seemed fairly untroubled by our conversations into details both intimate and banal of their financial lives; each household received a small sum from these conversations, more than a day’s wage for an hour of discussion. Moreover, the presence of my research assistant meant that the selected families could potentially receive some extra attention from the NGO for which she worked. The few families that seemed reticent to talk with us were those who seemed unsure of our motivations in inquiring about finances – these were people my research assistant felt were trying to hide how much they really had – as well as others who were on edge because of the brewing Naxal movement in the region.</a:t>
            </a:r>
          </a:p>
          <a:p>
            <a:endParaRPr/>
          </a:p>
          <a:p>
            <a:pPr lvl="0" rtl="0">
              <a:lnSpc>
                <a:spcPct val="115000"/>
              </a:lnSpc>
              <a:buNone/>
            </a:pPr>
            <a:r>
              <a:rPr lang="en"/>
              <a:t>Daily wage income varies considerably because of various forms of profit arrangements. For wage labor, daily income per household is approx. Rs. 100-150 during harvest season and considerably less in the off season. Alternate forms of employment such as driving local transportation vehicles, selling from a small shop, or working as a liaison for a local income provide boosts to one's household income. Lastly, self-help groups provide a great deal of up-front money as well to make investments in home repair, purchasing capital for a new enterprise, or to pay for a wedding or education.</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switch for photo of Old Town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image" Target="../media/image17.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eg"/><Relationship Id="rId5"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4" Type="http://schemas.openxmlformats.org/officeDocument/2006/relationships/image" Target="../media/image19.jpeg"/><Relationship Id="rId5" Type="http://schemas.openxmlformats.org/officeDocument/2006/relationships/image" Target="../media/image20.jpeg"/><Relationship Id="rId7"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jpeg"/><Relationship Id="rId6" Type="http://schemas.openxmlformats.org/officeDocument/2006/relationships/image" Target="../media/image21.jpeg"/></Relationships>
</file>

<file path=ppt/slides/_rels/slide12.xml.rels><?xml version="1.0" encoding="UTF-8" standalone="yes"?>
<Relationships xmlns="http://schemas.openxmlformats.org/package/2006/relationships"><Relationship Id="rId6" Type="http://schemas.openxmlformats.org/officeDocument/2006/relationships/image" Target="../media/image27.jpeg"/><Relationship Id="rId4"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jpeg"/><Relationship Id="rId5"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4" Type="http://schemas.openxmlformats.org/officeDocument/2006/relationships/image" Target="../media/image29.jpeg"/><Relationship Id="rId5" Type="http://schemas.openxmlformats.org/officeDocument/2006/relationships/image" Target="../media/image18.jpeg"/><Relationship Id="rId7"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8.jpeg"/><Relationship Id="rId6" Type="http://schemas.openxmlformats.org/officeDocument/2006/relationships/image" Target="../media/image30.jpeg"/></Relationships>
</file>

<file path=ppt/slides/_rels/slide14.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video" Target="file://localhost/Users/sutta/Desktop/IMTFI%20Photos/MVI_0485.MOV" TargetMode="External"/><Relationship Id="rId2" Type="http://schemas.openxmlformats.org/officeDocument/2006/relationships/slideLayout" Target="../slideLayouts/slideLayout6.xml"/><Relationship Id="rId3" Type="http://schemas.openxmlformats.org/officeDocument/2006/relationships/notesSlide" Target="../notesSlides/notesSlide14.xml"/><Relationship Id="rId5" Type="http://schemas.openxmlformats.org/officeDocument/2006/relationships/image" Target="../media/image33.png"/></Relationships>
</file>

<file path=ppt/slides/_rels/slide15.xml.rels><?xml version="1.0" encoding="UTF-8" standalone="yes"?>
<Relationships xmlns="http://schemas.openxmlformats.org/package/2006/relationships"><Relationship Id="rId4"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4.jpeg"/><Relationship Id="rId5" Type="http://schemas.openxmlformats.org/officeDocument/2006/relationships/image" Target="../media/image36.jpeg"/></Relationships>
</file>

<file path=ppt/slides/_rels/slide16.xml.rels><?xml version="1.0" encoding="UTF-8" standalone="yes"?>
<Relationships xmlns="http://schemas.openxmlformats.org/package/2006/relationships"><Relationship Id="rId4"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7.jpeg"/><Relationship Id="rId5" Type="http://schemas.openxmlformats.org/officeDocument/2006/relationships/image" Target="../media/image39.jpeg"/></Relationships>
</file>

<file path=ppt/slides/_rels/slide17.xml.rels><?xml version="1.0" encoding="UTF-8" standalone="yes"?>
<Relationships xmlns="http://schemas.openxmlformats.org/package/2006/relationships"><Relationship Id="rId4"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2.jpeg"/><Relationship Id="rId5"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
        <p:cNvGrpSpPr/>
        <p:nvPr/>
      </p:nvGrpSpPr>
      <p:grpSpPr>
        <a:xfrm>
          <a:off x="0" y="0"/>
          <a:ext cx="0" cy="0"/>
          <a:chOff x="0" y="0"/>
          <a:chExt cx="0" cy="0"/>
        </a:xfrm>
      </p:grpSpPr>
      <p:sp>
        <p:nvSpPr>
          <p:cNvPr id="23" name="Shape 23"/>
          <p:cNvSpPr/>
          <p:nvPr/>
        </p:nvSpPr>
        <p:spPr>
          <a:xfrm>
            <a:off x="0" y="-67774"/>
            <a:ext cx="9372488" cy="7026391"/>
          </a:xfrm>
          <a:prstGeom prst="rect">
            <a:avLst/>
          </a:prstGeom>
          <a:blipFill>
            <a:blip r:embed="rId3"/>
            <a:stretch>
              <a:fillRect/>
            </a:stretch>
          </a:blipFill>
          <a:ln>
            <a:noFill/>
          </a:ln>
        </p:spPr>
      </p:sp>
      <p:sp>
        <p:nvSpPr>
          <p:cNvPr id="24" name="Shape 24"/>
          <p:cNvSpPr/>
          <p:nvPr/>
        </p:nvSpPr>
        <p:spPr>
          <a:xfrm>
            <a:off x="2400050" y="4756050"/>
            <a:ext cx="6957899" cy="1277100"/>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25" name="Shape 25"/>
          <p:cNvSpPr txBox="1">
            <a:spLocks noGrp="1"/>
          </p:cNvSpPr>
          <p:nvPr>
            <p:ph type="ctrTitle"/>
          </p:nvPr>
        </p:nvSpPr>
        <p:spPr>
          <a:xfrm>
            <a:off x="2450700" y="4936102"/>
            <a:ext cx="6693300" cy="923299"/>
          </a:xfrm>
          <a:prstGeom prst="rect">
            <a:avLst/>
          </a:prstGeom>
        </p:spPr>
        <p:txBody>
          <a:bodyPr lIns="91425" tIns="91425" rIns="91425" bIns="91425" anchor="b" anchorCtr="0">
            <a:spAutoFit/>
          </a:bodyPr>
          <a:lstStyle/>
          <a:p>
            <a:pPr lvl="0" algn="l" rtl="0">
              <a:lnSpc>
                <a:spcPct val="100000"/>
              </a:lnSpc>
              <a:spcBef>
                <a:spcPts val="2400"/>
              </a:spcBef>
              <a:spcAft>
                <a:spcPts val="600"/>
              </a:spcAft>
              <a:buNone/>
            </a:pPr>
            <a:r>
              <a:rPr lang="en" sz="2400" dirty="0">
                <a:solidFill>
                  <a:srgbClr val="FFFFFF"/>
                </a:solidFill>
                <a:latin typeface="Trebuchet MS"/>
                <a:ea typeface="Trebuchet MS"/>
                <a:cs typeface="Trebuchet MS"/>
                <a:sym typeface="Trebuchet MS"/>
              </a:rPr>
              <a:t>Material Cultures of Financial Literacy </a:t>
            </a:r>
            <a:r>
              <a:rPr lang="en" sz="2400" dirty="0" smtClean="0">
                <a:solidFill>
                  <a:srgbClr val="FFFFFF"/>
                </a:solidFill>
                <a:latin typeface="Trebuchet MS"/>
                <a:ea typeface="Trebuchet MS"/>
                <a:cs typeface="Trebuchet MS"/>
                <a:sym typeface="Trebuchet MS"/>
              </a:rPr>
              <a:t>Among </a:t>
            </a:r>
            <a:r>
              <a:rPr lang="en" sz="2400" dirty="0">
                <a:solidFill>
                  <a:srgbClr val="FFFFFF"/>
                </a:solidFill>
                <a:latin typeface="Trebuchet MS"/>
                <a:ea typeface="Trebuchet MS"/>
                <a:cs typeface="Trebuchet MS"/>
                <a:sym typeface="Trebuchet MS"/>
              </a:rPr>
              <a:t>Rural and Urban Poor in Odisha, India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2"/>
        <p:cNvGrpSpPr/>
        <p:nvPr/>
      </p:nvGrpSpPr>
      <p:grpSpPr>
        <a:xfrm>
          <a:off x="0" y="0"/>
          <a:ext cx="0" cy="0"/>
          <a:chOff x="0" y="0"/>
          <a:chExt cx="0" cy="0"/>
        </a:xfrm>
      </p:grpSpPr>
      <p:sp>
        <p:nvSpPr>
          <p:cNvPr id="113" name="Shape 113"/>
          <p:cNvSpPr/>
          <p:nvPr/>
        </p:nvSpPr>
        <p:spPr>
          <a:xfrm>
            <a:off x="3390900" y="1365262"/>
            <a:ext cx="5753100" cy="4314825"/>
          </a:xfrm>
          <a:prstGeom prst="rect">
            <a:avLst/>
          </a:prstGeom>
          <a:blipFill>
            <a:blip r:embed="rId3"/>
            <a:stretch>
              <a:fillRect/>
            </a:stretch>
          </a:blipFill>
          <a:ln>
            <a:noFill/>
          </a:ln>
        </p:spPr>
      </p:sp>
      <p:sp>
        <p:nvSpPr>
          <p:cNvPr id="114" name="Shape 114"/>
          <p:cNvSpPr/>
          <p:nvPr/>
        </p:nvSpPr>
        <p:spPr>
          <a:xfrm>
            <a:off x="0" y="0"/>
            <a:ext cx="2969073" cy="2237045"/>
          </a:xfrm>
          <a:prstGeom prst="rect">
            <a:avLst/>
          </a:prstGeom>
          <a:blipFill>
            <a:blip r:embed="rId4"/>
            <a:stretch>
              <a:fillRect/>
            </a:stretch>
          </a:blipFill>
          <a:ln>
            <a:noFill/>
          </a:ln>
        </p:spPr>
      </p:sp>
      <p:sp>
        <p:nvSpPr>
          <p:cNvPr id="115" name="Shape 115"/>
          <p:cNvSpPr/>
          <p:nvPr/>
        </p:nvSpPr>
        <p:spPr>
          <a:xfrm>
            <a:off x="3719" y="2378112"/>
            <a:ext cx="2965354" cy="2139261"/>
          </a:xfrm>
          <a:prstGeom prst="rect">
            <a:avLst/>
          </a:prstGeom>
          <a:blipFill>
            <a:blip r:embed="rId5"/>
            <a:stretch>
              <a:fillRect/>
            </a:stretch>
          </a:blipFill>
          <a:ln>
            <a:noFill/>
          </a:ln>
        </p:spPr>
      </p:sp>
      <p:sp>
        <p:nvSpPr>
          <p:cNvPr id="116" name="Shape 116"/>
          <p:cNvSpPr/>
          <p:nvPr/>
        </p:nvSpPr>
        <p:spPr>
          <a:xfrm>
            <a:off x="-7585" y="4618370"/>
            <a:ext cx="2984244" cy="2239629"/>
          </a:xfrm>
          <a:prstGeom prst="rect">
            <a:avLst/>
          </a:prstGeom>
          <a:blipFill>
            <a:blip r:embed="rId6"/>
            <a:stretch>
              <a:fillRect/>
            </a:stretch>
          </a:blipFill>
          <a:ln>
            <a:noFill/>
          </a:ln>
        </p:spPr>
      </p:sp>
      <p:grpSp>
        <p:nvGrpSpPr>
          <p:cNvPr id="117" name="Shape 117"/>
          <p:cNvGrpSpPr/>
          <p:nvPr/>
        </p:nvGrpSpPr>
        <p:grpSpPr>
          <a:xfrm>
            <a:off x="2662175" y="1527725"/>
            <a:ext cx="2245800" cy="2113799"/>
            <a:chOff x="2356000" y="2384950"/>
            <a:chExt cx="2245800" cy="2113799"/>
          </a:xfrm>
        </p:grpSpPr>
        <p:sp>
          <p:nvSpPr>
            <p:cNvPr id="118" name="Shape 118"/>
            <p:cNvSpPr/>
            <p:nvPr/>
          </p:nvSpPr>
          <p:spPr>
            <a:xfrm>
              <a:off x="2356000" y="2384950"/>
              <a:ext cx="2245800" cy="21137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119" name="Shape 119"/>
            <p:cNvSpPr txBox="1"/>
            <p:nvPr/>
          </p:nvSpPr>
          <p:spPr>
            <a:xfrm>
              <a:off x="2792950" y="3180850"/>
              <a:ext cx="1448099" cy="1172399"/>
            </a:xfrm>
            <a:prstGeom prst="rect">
              <a:avLst/>
            </a:prstGeom>
            <a:noFill/>
          </p:spPr>
          <p:txBody>
            <a:bodyPr lIns="91425" tIns="91425" rIns="91425" bIns="91425" anchor="t" anchorCtr="0">
              <a:spAutoFit/>
            </a:bodyPr>
            <a:lstStyle/>
            <a:p>
              <a:pPr lvl="0" rtl="0">
                <a:buNone/>
              </a:pPr>
              <a:r>
                <a:rPr lang="en" sz="2400">
                  <a:solidFill>
                    <a:srgbClr val="FFFFFF"/>
                  </a:solidFill>
                  <a:latin typeface="Trebuchet MS"/>
                  <a:ea typeface="Trebuchet MS"/>
                  <a:cs typeface="Trebuchet MS"/>
                  <a:sym typeface="Trebuchet MS"/>
                </a:rPr>
                <a:t>Objects</a:t>
              </a:r>
            </a:p>
            <a:p>
              <a:endParaRPr/>
            </a:p>
          </p:txBody>
        </p:sp>
      </p:gr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3"/>
        <p:cNvGrpSpPr/>
        <p:nvPr/>
      </p:nvGrpSpPr>
      <p:grpSpPr>
        <a:xfrm>
          <a:off x="0" y="0"/>
          <a:ext cx="0" cy="0"/>
          <a:chOff x="0" y="0"/>
          <a:chExt cx="0" cy="0"/>
        </a:xfrm>
      </p:grpSpPr>
      <p:sp>
        <p:nvSpPr>
          <p:cNvPr id="124" name="Shape 124"/>
          <p:cNvSpPr/>
          <p:nvPr/>
        </p:nvSpPr>
        <p:spPr>
          <a:xfrm>
            <a:off x="2091005" y="4256003"/>
            <a:ext cx="3469328" cy="2601996"/>
          </a:xfrm>
          <a:prstGeom prst="rect">
            <a:avLst/>
          </a:prstGeom>
          <a:blipFill>
            <a:blip r:embed="rId3"/>
            <a:stretch>
              <a:fillRect/>
            </a:stretch>
          </a:blipFill>
          <a:ln>
            <a:noFill/>
          </a:ln>
        </p:spPr>
      </p:sp>
      <p:sp>
        <p:nvSpPr>
          <p:cNvPr id="125" name="Shape 125"/>
          <p:cNvSpPr/>
          <p:nvPr/>
        </p:nvSpPr>
        <p:spPr>
          <a:xfrm>
            <a:off x="5691385" y="4243023"/>
            <a:ext cx="3481726" cy="2614976"/>
          </a:xfrm>
          <a:prstGeom prst="rect">
            <a:avLst/>
          </a:prstGeom>
          <a:blipFill>
            <a:blip r:embed="rId4"/>
            <a:stretch>
              <a:fillRect/>
            </a:stretch>
          </a:blipFill>
          <a:ln>
            <a:noFill/>
          </a:ln>
        </p:spPr>
      </p:sp>
      <p:sp>
        <p:nvSpPr>
          <p:cNvPr id="126" name="Shape 126"/>
          <p:cNvSpPr/>
          <p:nvPr/>
        </p:nvSpPr>
        <p:spPr>
          <a:xfrm>
            <a:off x="4026924" y="0"/>
            <a:ext cx="2194817" cy="2939755"/>
          </a:xfrm>
          <a:prstGeom prst="rect">
            <a:avLst/>
          </a:prstGeom>
          <a:blipFill>
            <a:blip r:embed="rId5"/>
            <a:stretch>
              <a:fillRect/>
            </a:stretch>
          </a:blipFill>
          <a:ln>
            <a:noFill/>
          </a:ln>
        </p:spPr>
      </p:sp>
      <p:sp>
        <p:nvSpPr>
          <p:cNvPr id="127" name="Shape 127"/>
          <p:cNvSpPr/>
          <p:nvPr/>
        </p:nvSpPr>
        <p:spPr>
          <a:xfrm>
            <a:off x="0" y="4242982"/>
            <a:ext cx="1961706" cy="2615016"/>
          </a:xfrm>
          <a:prstGeom prst="rect">
            <a:avLst/>
          </a:prstGeom>
          <a:blipFill>
            <a:blip r:embed="rId6"/>
            <a:stretch>
              <a:fillRect/>
            </a:stretch>
          </a:blipFill>
          <a:ln>
            <a:noFill/>
          </a:ln>
        </p:spPr>
      </p:sp>
      <p:sp>
        <p:nvSpPr>
          <p:cNvPr id="128" name="Shape 128"/>
          <p:cNvSpPr/>
          <p:nvPr/>
        </p:nvSpPr>
        <p:spPr>
          <a:xfrm>
            <a:off x="0" y="0"/>
            <a:ext cx="3857934" cy="2899592"/>
          </a:xfrm>
          <a:prstGeom prst="rect">
            <a:avLst/>
          </a:prstGeom>
          <a:blipFill>
            <a:blip r:embed="rId7"/>
            <a:stretch>
              <a:fillRect/>
            </a:stretch>
          </a:blipFill>
          <a:ln>
            <a:noFill/>
          </a:ln>
        </p:spPr>
      </p:sp>
      <p:sp>
        <p:nvSpPr>
          <p:cNvPr id="129" name="Shape 129"/>
          <p:cNvSpPr/>
          <p:nvPr/>
        </p:nvSpPr>
        <p:spPr>
          <a:xfrm>
            <a:off x="6387241" y="4476"/>
            <a:ext cx="2783432" cy="3721004"/>
          </a:xfrm>
          <a:prstGeom prst="rect">
            <a:avLst/>
          </a:prstGeom>
          <a:blipFill>
            <a:blip r:embed="rId8"/>
            <a:stretch>
              <a:fillRect/>
            </a:stretch>
          </a:blipFill>
          <a:ln>
            <a:noFill/>
          </a:ln>
        </p:spPr>
      </p:sp>
      <p:grpSp>
        <p:nvGrpSpPr>
          <p:cNvPr id="130" name="Shape 130"/>
          <p:cNvGrpSpPr/>
          <p:nvPr/>
        </p:nvGrpSpPr>
        <p:grpSpPr>
          <a:xfrm>
            <a:off x="2356000" y="2384950"/>
            <a:ext cx="2245800" cy="2113799"/>
            <a:chOff x="2356000" y="2384950"/>
            <a:chExt cx="2245800" cy="2113799"/>
          </a:xfrm>
        </p:grpSpPr>
        <p:sp>
          <p:nvSpPr>
            <p:cNvPr id="131" name="Shape 131"/>
            <p:cNvSpPr/>
            <p:nvPr/>
          </p:nvSpPr>
          <p:spPr>
            <a:xfrm>
              <a:off x="2356000" y="2384950"/>
              <a:ext cx="2245800" cy="21137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132" name="Shape 132"/>
            <p:cNvSpPr txBox="1"/>
            <p:nvPr/>
          </p:nvSpPr>
          <p:spPr>
            <a:xfrm>
              <a:off x="2792950" y="2952250"/>
              <a:ext cx="1448099" cy="1172399"/>
            </a:xfrm>
            <a:prstGeom prst="rect">
              <a:avLst/>
            </a:prstGeom>
            <a:noFill/>
          </p:spPr>
          <p:txBody>
            <a:bodyPr lIns="91425" tIns="91425" rIns="91425" bIns="91425" anchor="t" anchorCtr="0">
              <a:spAutoFit/>
            </a:bodyPr>
            <a:lstStyle/>
            <a:p>
              <a:pPr lvl="0" rtl="0">
                <a:buNone/>
              </a:pPr>
              <a:r>
                <a:rPr lang="en" sz="2400">
                  <a:solidFill>
                    <a:srgbClr val="FFFFFF"/>
                  </a:solidFill>
                  <a:latin typeface="Trebuchet MS"/>
                  <a:ea typeface="Trebuchet MS"/>
                  <a:cs typeface="Trebuchet MS"/>
                  <a:sym typeface="Trebuchet MS"/>
                </a:rPr>
                <a:t>Purno's</a:t>
              </a:r>
            </a:p>
            <a:p>
              <a:pPr lvl="0" rtl="0">
                <a:buNone/>
              </a:pPr>
              <a:r>
                <a:rPr lang="en" sz="2400">
                  <a:solidFill>
                    <a:srgbClr val="FFFFFF"/>
                  </a:solidFill>
                  <a:latin typeface="Trebuchet MS"/>
                  <a:ea typeface="Trebuchet MS"/>
                  <a:cs typeface="Trebuchet MS"/>
                  <a:sym typeface="Trebuchet MS"/>
                </a:rPr>
                <a:t>House</a:t>
              </a:r>
            </a:p>
          </p:txBody>
        </p:sp>
      </p:grpSp>
      <p:sp>
        <p:nvSpPr>
          <p:cNvPr id="133" name="Shape 133"/>
          <p:cNvSpPr txBox="1"/>
          <p:nvPr/>
        </p:nvSpPr>
        <p:spPr>
          <a:xfrm>
            <a:off x="6570348" y="389800"/>
            <a:ext cx="1723799" cy="4497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The shop</a:t>
            </a:r>
          </a:p>
        </p:txBody>
      </p:sp>
      <p:sp>
        <p:nvSpPr>
          <p:cNvPr id="134" name="Shape 134"/>
          <p:cNvSpPr txBox="1"/>
          <p:nvPr/>
        </p:nvSpPr>
        <p:spPr>
          <a:xfrm>
            <a:off x="237906" y="5216225"/>
            <a:ext cx="1723799" cy="4497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The son's room</a:t>
            </a:r>
          </a:p>
        </p:txBody>
      </p:sp>
      <p:sp>
        <p:nvSpPr>
          <p:cNvPr id="135" name="Shape 135"/>
          <p:cNvSpPr txBox="1"/>
          <p:nvPr/>
        </p:nvSpPr>
        <p:spPr>
          <a:xfrm>
            <a:off x="1217225" y="1142275"/>
            <a:ext cx="1723799" cy="4497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Electrical Repair</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9"/>
        <p:cNvGrpSpPr/>
        <p:nvPr/>
      </p:nvGrpSpPr>
      <p:grpSpPr>
        <a:xfrm>
          <a:off x="0" y="0"/>
          <a:ext cx="0" cy="0"/>
          <a:chOff x="0" y="0"/>
          <a:chExt cx="0" cy="0"/>
        </a:xfrm>
      </p:grpSpPr>
      <p:sp>
        <p:nvSpPr>
          <p:cNvPr id="140" name="Shape 140"/>
          <p:cNvSpPr/>
          <p:nvPr/>
        </p:nvSpPr>
        <p:spPr>
          <a:xfrm>
            <a:off x="707202" y="9701"/>
            <a:ext cx="4887552" cy="3664966"/>
          </a:xfrm>
          <a:prstGeom prst="rect">
            <a:avLst/>
          </a:prstGeom>
          <a:blipFill>
            <a:blip r:embed="rId3"/>
            <a:stretch>
              <a:fillRect/>
            </a:stretch>
          </a:blipFill>
          <a:ln>
            <a:noFill/>
          </a:ln>
        </p:spPr>
      </p:sp>
      <p:sp>
        <p:nvSpPr>
          <p:cNvPr id="141" name="Shape 141"/>
          <p:cNvSpPr/>
          <p:nvPr/>
        </p:nvSpPr>
        <p:spPr>
          <a:xfrm>
            <a:off x="5670955" y="0"/>
            <a:ext cx="2765842" cy="3684369"/>
          </a:xfrm>
          <a:prstGeom prst="rect">
            <a:avLst/>
          </a:prstGeom>
          <a:blipFill>
            <a:blip r:embed="rId4"/>
            <a:stretch>
              <a:fillRect/>
            </a:stretch>
          </a:blipFill>
          <a:ln>
            <a:noFill/>
          </a:ln>
        </p:spPr>
      </p:sp>
      <p:sp>
        <p:nvSpPr>
          <p:cNvPr id="142" name="Shape 142"/>
          <p:cNvSpPr txBox="1"/>
          <p:nvPr/>
        </p:nvSpPr>
        <p:spPr>
          <a:xfrm>
            <a:off x="1574775" y="624125"/>
            <a:ext cx="1941000" cy="1052400"/>
          </a:xfrm>
          <a:prstGeom prst="rect">
            <a:avLst/>
          </a:prstGeom>
          <a:noFill/>
        </p:spPr>
        <p:txBody>
          <a:bodyPr lIns="91425" tIns="91425" rIns="91425" bIns="91425" anchor="t" anchorCtr="0">
            <a:spAutoFit/>
          </a:bodyPr>
          <a:lstStyle/>
          <a:p>
            <a:pPr>
              <a:buNone/>
            </a:pPr>
            <a:r>
              <a:rPr lang="en" sz="1800">
                <a:solidFill>
                  <a:srgbClr val="FFFFFF"/>
                </a:solidFill>
                <a:latin typeface="Calibri"/>
                <a:ea typeface="Calibri"/>
                <a:cs typeface="Calibri"/>
                <a:sym typeface="Calibri"/>
              </a:rPr>
              <a:t>Area designated for menstruating women </a:t>
            </a:r>
          </a:p>
        </p:txBody>
      </p:sp>
      <p:sp>
        <p:nvSpPr>
          <p:cNvPr id="143" name="Shape 143"/>
          <p:cNvSpPr txBox="1"/>
          <p:nvPr/>
        </p:nvSpPr>
        <p:spPr>
          <a:xfrm>
            <a:off x="5667807" y="619312"/>
            <a:ext cx="2709599" cy="1058699"/>
          </a:xfrm>
          <a:prstGeom prst="rect">
            <a:avLst/>
          </a:prstGeom>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Cooking area for  non-menstruating women </a:t>
            </a:r>
          </a:p>
          <a:p>
            <a:endParaRPr/>
          </a:p>
        </p:txBody>
      </p:sp>
      <p:sp>
        <p:nvSpPr>
          <p:cNvPr id="144" name="Shape 144"/>
          <p:cNvSpPr/>
          <p:nvPr/>
        </p:nvSpPr>
        <p:spPr>
          <a:xfrm>
            <a:off x="965266" y="4199757"/>
            <a:ext cx="3536584" cy="2650368"/>
          </a:xfrm>
          <a:prstGeom prst="rect">
            <a:avLst/>
          </a:prstGeom>
          <a:blipFill>
            <a:blip r:embed="rId5"/>
            <a:stretch>
              <a:fillRect/>
            </a:stretch>
          </a:blipFill>
          <a:ln>
            <a:noFill/>
          </a:ln>
        </p:spPr>
      </p:sp>
      <p:sp>
        <p:nvSpPr>
          <p:cNvPr id="145" name="Shape 145"/>
          <p:cNvSpPr/>
          <p:nvPr/>
        </p:nvSpPr>
        <p:spPr>
          <a:xfrm>
            <a:off x="4562355" y="4197633"/>
            <a:ext cx="3540178" cy="2660365"/>
          </a:xfrm>
          <a:prstGeom prst="rect">
            <a:avLst/>
          </a:prstGeom>
          <a:blipFill>
            <a:blip r:embed="rId6"/>
            <a:stretch>
              <a:fillRect/>
            </a:stretch>
          </a:blipFill>
          <a:ln>
            <a:noFill/>
          </a:ln>
        </p:spPr>
      </p:sp>
      <p:grpSp>
        <p:nvGrpSpPr>
          <p:cNvPr id="146" name="Shape 146"/>
          <p:cNvGrpSpPr/>
          <p:nvPr/>
        </p:nvGrpSpPr>
        <p:grpSpPr>
          <a:xfrm>
            <a:off x="2356000" y="2384950"/>
            <a:ext cx="2245892" cy="2113799"/>
            <a:chOff x="2356000" y="2384950"/>
            <a:chExt cx="2245892" cy="2113799"/>
          </a:xfrm>
        </p:grpSpPr>
        <p:sp>
          <p:nvSpPr>
            <p:cNvPr id="147" name="Shape 147"/>
            <p:cNvSpPr/>
            <p:nvPr/>
          </p:nvSpPr>
          <p:spPr>
            <a:xfrm>
              <a:off x="2356000" y="2384950"/>
              <a:ext cx="2245800" cy="21137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148" name="Shape 148"/>
            <p:cNvSpPr txBox="1"/>
            <p:nvPr/>
          </p:nvSpPr>
          <p:spPr>
            <a:xfrm>
              <a:off x="2387292" y="2647450"/>
              <a:ext cx="2214600" cy="1233000"/>
            </a:xfrm>
            <a:prstGeom prst="rect">
              <a:avLst/>
            </a:prstGeom>
            <a:noFill/>
          </p:spPr>
          <p:txBody>
            <a:bodyPr lIns="91425" tIns="91425" rIns="91425" bIns="91425" anchor="t" anchorCtr="0">
              <a:spAutoFit/>
            </a:bodyPr>
            <a:lstStyle/>
            <a:p>
              <a:pPr lvl="0" rtl="0">
                <a:buNone/>
              </a:pPr>
              <a:r>
                <a:rPr lang="en" sz="2400">
                  <a:solidFill>
                    <a:srgbClr val="FFFFFF"/>
                  </a:solidFill>
                  <a:latin typeface="Trebuchet MS"/>
                  <a:ea typeface="Trebuchet MS"/>
                  <a:cs typeface="Trebuchet MS"/>
                  <a:sym typeface="Trebuchet MS"/>
                </a:rPr>
                <a:t>Houses embody social relations and value</a:t>
              </a:r>
            </a:p>
          </p:txBody>
        </p:sp>
      </p:grpSp>
      <p:sp>
        <p:nvSpPr>
          <p:cNvPr id="149" name="Shape 149"/>
          <p:cNvSpPr txBox="1"/>
          <p:nvPr/>
        </p:nvSpPr>
        <p:spPr>
          <a:xfrm>
            <a:off x="1574775" y="5725517"/>
            <a:ext cx="2614500" cy="1113599"/>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A roof that needs fixing, but is too expensive.</a:t>
            </a:r>
          </a:p>
        </p:txBody>
      </p:sp>
      <p:sp>
        <p:nvSpPr>
          <p:cNvPr id="150" name="Shape 150"/>
          <p:cNvSpPr txBox="1"/>
          <p:nvPr/>
        </p:nvSpPr>
        <p:spPr>
          <a:xfrm>
            <a:off x="4974151" y="4963446"/>
            <a:ext cx="2594100" cy="8481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A new floor, built with a microfinance loan.</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4"/>
        <p:cNvGrpSpPr/>
        <p:nvPr/>
      </p:nvGrpSpPr>
      <p:grpSpPr>
        <a:xfrm>
          <a:off x="0" y="0"/>
          <a:ext cx="0" cy="0"/>
          <a:chOff x="0" y="0"/>
          <a:chExt cx="0" cy="0"/>
        </a:xfrm>
      </p:grpSpPr>
      <p:sp>
        <p:nvSpPr>
          <p:cNvPr id="155" name="Shape 155"/>
          <p:cNvSpPr/>
          <p:nvPr/>
        </p:nvSpPr>
        <p:spPr>
          <a:xfrm>
            <a:off x="4003464" y="3046097"/>
            <a:ext cx="5140535" cy="3855256"/>
          </a:xfrm>
          <a:prstGeom prst="rect">
            <a:avLst/>
          </a:prstGeom>
          <a:blipFill>
            <a:blip r:embed="rId3"/>
            <a:stretch>
              <a:fillRect/>
            </a:stretch>
          </a:blipFill>
          <a:ln>
            <a:noFill/>
          </a:ln>
        </p:spPr>
      </p:sp>
      <p:sp>
        <p:nvSpPr>
          <p:cNvPr id="156" name="Shape 156"/>
          <p:cNvSpPr/>
          <p:nvPr/>
        </p:nvSpPr>
        <p:spPr>
          <a:xfrm>
            <a:off x="0" y="0"/>
            <a:ext cx="2961471" cy="2216005"/>
          </a:xfrm>
          <a:prstGeom prst="rect">
            <a:avLst/>
          </a:prstGeom>
          <a:blipFill>
            <a:blip r:embed="rId4"/>
            <a:stretch>
              <a:fillRect/>
            </a:stretch>
          </a:blipFill>
          <a:ln>
            <a:noFill/>
          </a:ln>
        </p:spPr>
      </p:sp>
      <p:sp>
        <p:nvSpPr>
          <p:cNvPr id="157" name="Shape 157"/>
          <p:cNvSpPr/>
          <p:nvPr/>
        </p:nvSpPr>
        <p:spPr>
          <a:xfrm>
            <a:off x="3118593" y="0"/>
            <a:ext cx="2964835" cy="2217852"/>
          </a:xfrm>
          <a:prstGeom prst="rect">
            <a:avLst/>
          </a:prstGeom>
          <a:blipFill>
            <a:blip r:embed="rId5"/>
            <a:stretch>
              <a:fillRect/>
            </a:stretch>
          </a:blipFill>
          <a:ln>
            <a:noFill/>
          </a:ln>
        </p:spPr>
      </p:sp>
      <p:sp>
        <p:nvSpPr>
          <p:cNvPr id="158" name="Shape 158"/>
          <p:cNvSpPr/>
          <p:nvPr/>
        </p:nvSpPr>
        <p:spPr>
          <a:xfrm>
            <a:off x="0" y="3072088"/>
            <a:ext cx="2837726" cy="3785911"/>
          </a:xfrm>
          <a:prstGeom prst="rect">
            <a:avLst/>
          </a:prstGeom>
          <a:blipFill>
            <a:blip r:embed="rId6"/>
            <a:stretch>
              <a:fillRect/>
            </a:stretch>
          </a:blipFill>
          <a:ln>
            <a:noFill/>
          </a:ln>
        </p:spPr>
      </p:sp>
      <p:sp>
        <p:nvSpPr>
          <p:cNvPr id="159" name="Shape 159"/>
          <p:cNvSpPr/>
          <p:nvPr/>
        </p:nvSpPr>
        <p:spPr>
          <a:xfrm>
            <a:off x="6181980" y="0"/>
            <a:ext cx="2962019" cy="2219667"/>
          </a:xfrm>
          <a:prstGeom prst="rect">
            <a:avLst/>
          </a:prstGeom>
          <a:blipFill>
            <a:blip r:embed="rId7"/>
            <a:stretch>
              <a:fillRect/>
            </a:stretch>
          </a:blipFill>
          <a:ln>
            <a:noFill/>
          </a:ln>
        </p:spPr>
      </p:sp>
      <p:sp>
        <p:nvSpPr>
          <p:cNvPr id="160" name="Shape 160"/>
          <p:cNvSpPr txBox="1"/>
          <p:nvPr/>
        </p:nvSpPr>
        <p:spPr>
          <a:xfrm>
            <a:off x="0" y="1608325"/>
            <a:ext cx="2135699" cy="484500"/>
          </a:xfrm>
          <a:prstGeom prst="rect">
            <a:avLst/>
          </a:prstGeom>
          <a:noFill/>
        </p:spPr>
        <p:txBody>
          <a:bodyPr lIns="91425" tIns="91425" rIns="91425" bIns="91425" anchor="t" anchorCtr="0">
            <a:spAutoFit/>
          </a:bodyPr>
          <a:lstStyle/>
          <a:p>
            <a:pPr>
              <a:buNone/>
            </a:pPr>
            <a:r>
              <a:rPr lang="en" sz="1800">
                <a:solidFill>
                  <a:srgbClr val="FFFFFF"/>
                </a:solidFill>
                <a:latin typeface="Calibri"/>
                <a:ea typeface="Calibri"/>
                <a:cs typeface="Calibri"/>
                <a:sym typeface="Calibri"/>
              </a:rPr>
              <a:t>Storing</a:t>
            </a:r>
          </a:p>
        </p:txBody>
      </p:sp>
      <p:sp>
        <p:nvSpPr>
          <p:cNvPr id="161" name="Shape 161"/>
          <p:cNvSpPr txBox="1"/>
          <p:nvPr/>
        </p:nvSpPr>
        <p:spPr>
          <a:xfrm>
            <a:off x="6317214" y="1418575"/>
            <a:ext cx="2030999" cy="863999"/>
          </a:xfrm>
          <a:prstGeom prst="rect">
            <a:avLst/>
          </a:prstGeom>
        </p:spPr>
        <p:txBody>
          <a:bodyPr lIns="91425" tIns="91425" rIns="91425" bIns="91425" anchor="ctr" anchorCtr="0">
            <a:spAutoFit/>
          </a:bodyPr>
          <a:lstStyle/>
          <a:p>
            <a:pPr lvl="0" rtl="0">
              <a:buNone/>
            </a:pPr>
            <a:r>
              <a:rPr lang="en" sz="1800">
                <a:solidFill>
                  <a:srgbClr val="FFFFFF"/>
                </a:solidFill>
                <a:latin typeface="Calibri"/>
                <a:ea typeface="Calibri"/>
                <a:cs typeface="Calibri"/>
                <a:sym typeface="Calibri"/>
              </a:rPr>
              <a:t>Reminding</a:t>
            </a:r>
          </a:p>
        </p:txBody>
      </p:sp>
      <p:sp>
        <p:nvSpPr>
          <p:cNvPr id="162" name="Shape 162"/>
          <p:cNvSpPr txBox="1"/>
          <p:nvPr/>
        </p:nvSpPr>
        <p:spPr>
          <a:xfrm>
            <a:off x="0" y="6015077"/>
            <a:ext cx="2163599" cy="776100"/>
          </a:xfrm>
          <a:prstGeom prst="rect">
            <a:avLst/>
          </a:prstGeom>
        </p:spPr>
        <p:txBody>
          <a:bodyPr lIns="91425" tIns="91425" rIns="91425" bIns="91425" anchor="ctr" anchorCtr="0">
            <a:spAutoFit/>
          </a:bodyPr>
          <a:lstStyle/>
          <a:p>
            <a:pPr lvl="0" rtl="0">
              <a:buNone/>
            </a:pPr>
            <a:r>
              <a:rPr lang="en" sz="1800">
                <a:solidFill>
                  <a:srgbClr val="FFFFFF"/>
                </a:solidFill>
                <a:latin typeface="Calibri"/>
                <a:ea typeface="Calibri"/>
                <a:cs typeface="Calibri"/>
                <a:sym typeface="Calibri"/>
              </a:rPr>
              <a:t>Protecting/Caring</a:t>
            </a:r>
          </a:p>
        </p:txBody>
      </p:sp>
      <p:sp>
        <p:nvSpPr>
          <p:cNvPr id="163" name="Shape 163"/>
          <p:cNvSpPr txBox="1"/>
          <p:nvPr/>
        </p:nvSpPr>
        <p:spPr>
          <a:xfrm>
            <a:off x="4003464" y="5971046"/>
            <a:ext cx="1964999" cy="930299"/>
          </a:xfrm>
          <a:prstGeom prst="rect">
            <a:avLst/>
          </a:prstGeom>
        </p:spPr>
        <p:txBody>
          <a:bodyPr lIns="91425" tIns="91425" rIns="91425" bIns="91425" anchor="ctr" anchorCtr="0">
            <a:spAutoFit/>
          </a:bodyPr>
          <a:lstStyle/>
          <a:p>
            <a:pPr lvl="0" rtl="0">
              <a:buNone/>
            </a:pPr>
            <a:r>
              <a:rPr lang="en" sz="1800">
                <a:solidFill>
                  <a:srgbClr val="FFFFFF"/>
                </a:solidFill>
                <a:latin typeface="Calibri"/>
                <a:ea typeface="Calibri"/>
                <a:cs typeface="Calibri"/>
                <a:sym typeface="Calibri"/>
              </a:rPr>
              <a:t>Concealing</a:t>
            </a:r>
          </a:p>
        </p:txBody>
      </p:sp>
      <p:grpSp>
        <p:nvGrpSpPr>
          <p:cNvPr id="164" name="Shape 164"/>
          <p:cNvGrpSpPr/>
          <p:nvPr/>
        </p:nvGrpSpPr>
        <p:grpSpPr>
          <a:xfrm>
            <a:off x="2356000" y="2384950"/>
            <a:ext cx="2245800" cy="2113799"/>
            <a:chOff x="2356000" y="2384950"/>
            <a:chExt cx="2245800" cy="2113799"/>
          </a:xfrm>
        </p:grpSpPr>
        <p:sp>
          <p:nvSpPr>
            <p:cNvPr id="165" name="Shape 165"/>
            <p:cNvSpPr/>
            <p:nvPr/>
          </p:nvSpPr>
          <p:spPr>
            <a:xfrm>
              <a:off x="2356000" y="2384950"/>
              <a:ext cx="2245800" cy="21137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166" name="Shape 166"/>
            <p:cNvSpPr txBox="1"/>
            <p:nvPr/>
          </p:nvSpPr>
          <p:spPr>
            <a:xfrm>
              <a:off x="2640550" y="2723650"/>
              <a:ext cx="1569300" cy="1530600"/>
            </a:xfrm>
            <a:prstGeom prst="rect">
              <a:avLst/>
            </a:prstGeom>
            <a:noFill/>
          </p:spPr>
          <p:txBody>
            <a:bodyPr lIns="91425" tIns="91425" rIns="91425" bIns="91425" anchor="t" anchorCtr="0">
              <a:spAutoFit/>
            </a:bodyPr>
            <a:lstStyle/>
            <a:p>
              <a:pPr>
                <a:buNone/>
              </a:pPr>
              <a:r>
                <a:rPr lang="en" sz="2400">
                  <a:solidFill>
                    <a:srgbClr val="FFFFFF"/>
                  </a:solidFill>
                  <a:latin typeface="Trebuchet MS"/>
                  <a:ea typeface="Trebuchet MS"/>
                  <a:cs typeface="Trebuchet MS"/>
                  <a:sym typeface="Trebuchet MS"/>
                </a:rPr>
                <a:t>Houses manage resources</a:t>
              </a:r>
            </a:p>
          </p:txBody>
        </p:sp>
      </p:grpSp>
      <p:sp>
        <p:nvSpPr>
          <p:cNvPr id="167" name="Shape 167"/>
          <p:cNvSpPr txBox="1"/>
          <p:nvPr/>
        </p:nvSpPr>
        <p:spPr>
          <a:xfrm>
            <a:off x="3072000" y="1393625"/>
            <a:ext cx="2559600" cy="908100"/>
          </a:xfrm>
          <a:prstGeom prst="rect">
            <a:avLst/>
          </a:prstGeom>
        </p:spPr>
        <p:txBody>
          <a:bodyPr lIns="91425" tIns="91425" rIns="91425" bIns="91425" anchor="ctr" anchorCtr="0">
            <a:spAutoFit/>
          </a:bodyPr>
          <a:lstStyle/>
          <a:p>
            <a:pPr lvl="0" rtl="0">
              <a:buNone/>
            </a:pPr>
            <a:r>
              <a:rPr lang="en" sz="1800">
                <a:solidFill>
                  <a:srgbClr val="FFFFFF"/>
                </a:solidFill>
                <a:latin typeface="Calibri"/>
                <a:ea typeface="Calibri"/>
                <a:cs typeface="Calibri"/>
                <a:sym typeface="Calibri"/>
              </a:rPr>
              <a:t>Separating/Earmarking</a:t>
            </a:r>
          </a:p>
        </p:txBody>
      </p:sp>
      <p:sp>
        <p:nvSpPr>
          <p:cNvPr id="168" name="Shape 168"/>
          <p:cNvSpPr/>
          <p:nvPr/>
        </p:nvSpPr>
        <p:spPr>
          <a:xfrm>
            <a:off x="12058331" y="0"/>
            <a:ext cx="3163493" cy="2369791"/>
          </a:xfrm>
          <a:prstGeom prst="rect">
            <a:avLst/>
          </a:prstGeom>
          <a:blipFill>
            <a:blip r:embed="rId8"/>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2"/>
        <p:cNvGrpSpPr/>
        <p:nvPr/>
      </p:nvGrpSpPr>
      <p:grpSpPr>
        <a:xfrm>
          <a:off x="0" y="0"/>
          <a:ext cx="0" cy="0"/>
          <a:chOff x="0" y="0"/>
          <a:chExt cx="0" cy="0"/>
        </a:xfrm>
      </p:grpSpPr>
      <p:sp>
        <p:nvSpPr>
          <p:cNvPr id="173" name="Shape 173"/>
          <p:cNvSpPr/>
          <p:nvPr/>
        </p:nvSpPr>
        <p:spPr>
          <a:xfrm>
            <a:off x="3345650" y="-819655"/>
            <a:ext cx="5782539" cy="7710854"/>
          </a:xfrm>
          <a:prstGeom prst="rect">
            <a:avLst/>
          </a:prstGeom>
          <a:blipFill>
            <a:blip r:embed="rId4"/>
            <a:stretch>
              <a:fillRect/>
            </a:stretch>
          </a:blipFill>
          <a:ln>
            <a:noFill/>
          </a:ln>
        </p:spPr>
      </p:sp>
      <p:pic>
        <p:nvPicPr>
          <p:cNvPr id="4" name="MVI_0485.MOV">
            <a:hlinkClick r:id="" action="ppaction://media"/>
          </p:cNvPr>
          <p:cNvPicPr/>
          <p:nvPr>
            <a:videoFile r:link="rId1"/>
          </p:nvPr>
        </p:nvPicPr>
        <p:blipFill>
          <a:blip r:embed="rId5"/>
          <a:stretch>
            <a:fillRect/>
          </a:stretch>
        </p:blipFill>
        <p:spPr>
          <a:xfrm>
            <a:off x="972839" y="2433457"/>
            <a:ext cx="6782840" cy="3815348"/>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8"/>
        <p:cNvGrpSpPr/>
        <p:nvPr/>
      </p:nvGrpSpPr>
      <p:grpSpPr>
        <a:xfrm>
          <a:off x="0" y="0"/>
          <a:ext cx="0" cy="0"/>
          <a:chOff x="0" y="0"/>
          <a:chExt cx="0" cy="0"/>
        </a:xfrm>
      </p:grpSpPr>
      <p:sp>
        <p:nvSpPr>
          <p:cNvPr id="179" name="Shape 179"/>
          <p:cNvSpPr/>
          <p:nvPr/>
        </p:nvSpPr>
        <p:spPr>
          <a:xfrm>
            <a:off x="0" y="0"/>
            <a:ext cx="4646523" cy="3484648"/>
          </a:xfrm>
          <a:prstGeom prst="rect">
            <a:avLst/>
          </a:prstGeom>
          <a:blipFill>
            <a:blip r:embed="rId3"/>
            <a:stretch>
              <a:fillRect/>
            </a:stretch>
          </a:blipFill>
          <a:ln>
            <a:noFill/>
          </a:ln>
        </p:spPr>
      </p:sp>
      <p:sp>
        <p:nvSpPr>
          <p:cNvPr id="180" name="Shape 180"/>
          <p:cNvSpPr/>
          <p:nvPr/>
        </p:nvSpPr>
        <p:spPr>
          <a:xfrm>
            <a:off x="4973175" y="656726"/>
            <a:ext cx="4175297" cy="5570246"/>
          </a:xfrm>
          <a:prstGeom prst="rect">
            <a:avLst/>
          </a:prstGeom>
          <a:blipFill>
            <a:blip r:embed="rId4"/>
            <a:stretch>
              <a:fillRect/>
            </a:stretch>
          </a:blipFill>
          <a:ln>
            <a:noFill/>
          </a:ln>
        </p:spPr>
      </p:sp>
      <p:sp>
        <p:nvSpPr>
          <p:cNvPr id="181" name="Shape 181"/>
          <p:cNvSpPr/>
          <p:nvPr/>
        </p:nvSpPr>
        <p:spPr>
          <a:xfrm>
            <a:off x="-35858" y="3349387"/>
            <a:ext cx="4682382" cy="3508612"/>
          </a:xfrm>
          <a:prstGeom prst="rect">
            <a:avLst/>
          </a:prstGeom>
          <a:blipFill>
            <a:blip r:embed="rId5"/>
            <a:stretch>
              <a:fillRect/>
            </a:stretch>
          </a:blipFill>
          <a:ln>
            <a:noFill/>
          </a:ln>
        </p:spPr>
      </p:sp>
      <p:grpSp>
        <p:nvGrpSpPr>
          <p:cNvPr id="182" name="Shape 182"/>
          <p:cNvGrpSpPr/>
          <p:nvPr/>
        </p:nvGrpSpPr>
        <p:grpSpPr>
          <a:xfrm>
            <a:off x="3041800" y="2384950"/>
            <a:ext cx="2245800" cy="2113799"/>
            <a:chOff x="3041800" y="2384950"/>
            <a:chExt cx="2245800" cy="2113799"/>
          </a:xfrm>
        </p:grpSpPr>
        <p:sp>
          <p:nvSpPr>
            <p:cNvPr id="183" name="Shape 183"/>
            <p:cNvSpPr/>
            <p:nvPr/>
          </p:nvSpPr>
          <p:spPr>
            <a:xfrm>
              <a:off x="3041800" y="2384950"/>
              <a:ext cx="2245800" cy="21137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184" name="Shape 184"/>
            <p:cNvSpPr txBox="1"/>
            <p:nvPr/>
          </p:nvSpPr>
          <p:spPr>
            <a:xfrm>
              <a:off x="3135852" y="2629520"/>
              <a:ext cx="2133900" cy="1792799"/>
            </a:xfrm>
            <a:prstGeom prst="rect">
              <a:avLst/>
            </a:prstGeom>
            <a:noFill/>
          </p:spPr>
          <p:txBody>
            <a:bodyPr lIns="91425" tIns="91425" rIns="91425" bIns="91425" anchor="t" anchorCtr="0">
              <a:spAutoFit/>
            </a:bodyPr>
            <a:lstStyle/>
            <a:p>
              <a:pPr lvl="0" rtl="0">
                <a:buNone/>
              </a:pPr>
              <a:r>
                <a:rPr lang="en" sz="2400">
                  <a:solidFill>
                    <a:srgbClr val="FFFFFF"/>
                  </a:solidFill>
                  <a:latin typeface="Trebuchet MS"/>
                  <a:ea typeface="Trebuchet MS"/>
                  <a:cs typeface="Trebuchet MS"/>
                  <a:sym typeface="Trebuchet MS"/>
                </a:rPr>
                <a:t>Gobinda's BPL or "Below Poverty Line" Document</a:t>
              </a:r>
            </a:p>
          </p:txBody>
        </p:sp>
      </p:grpSp>
      <p:sp>
        <p:nvSpPr>
          <p:cNvPr id="185" name="Shape 185"/>
          <p:cNvSpPr txBox="1"/>
          <p:nvPr/>
        </p:nvSpPr>
        <p:spPr>
          <a:xfrm>
            <a:off x="369971" y="5336500"/>
            <a:ext cx="3185400" cy="645899"/>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P</a:t>
            </a:r>
            <a:r>
              <a:rPr lang="en" sz="1800" i="1">
                <a:solidFill>
                  <a:srgbClr val="FFFFFF"/>
                </a:solidFill>
                <a:latin typeface="Calibri"/>
                <a:ea typeface="Calibri"/>
                <a:cs typeface="Calibri"/>
                <a:sym typeface="Calibri"/>
              </a:rPr>
              <a:t>anchayat</a:t>
            </a:r>
            <a:r>
              <a:rPr lang="en" sz="1800">
                <a:solidFill>
                  <a:srgbClr val="FFFFFF"/>
                </a:solidFill>
                <a:latin typeface="Calibri"/>
                <a:ea typeface="Calibri"/>
                <a:cs typeface="Calibri"/>
                <a:sym typeface="Calibri"/>
              </a:rPr>
              <a:t> headquarters</a:t>
            </a:r>
          </a:p>
          <a:p>
            <a:endParaRPr/>
          </a:p>
        </p:txBody>
      </p:sp>
      <p:sp>
        <p:nvSpPr>
          <p:cNvPr id="186" name="Shape 186"/>
          <p:cNvSpPr txBox="1"/>
          <p:nvPr/>
        </p:nvSpPr>
        <p:spPr>
          <a:xfrm>
            <a:off x="5427746" y="5327050"/>
            <a:ext cx="3042599" cy="5232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How to hold the BPL Card.</a:t>
            </a:r>
          </a:p>
          <a:p>
            <a:endParaRPr/>
          </a:p>
        </p:txBody>
      </p:sp>
      <p:sp>
        <p:nvSpPr>
          <p:cNvPr id="187" name="Shape 187"/>
          <p:cNvSpPr txBox="1"/>
          <p:nvPr/>
        </p:nvSpPr>
        <p:spPr>
          <a:xfrm>
            <a:off x="217571" y="2575625"/>
            <a:ext cx="3042599" cy="5232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Gobinda explains the details.</a:t>
            </a:r>
          </a:p>
          <a:p>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1"/>
        <p:cNvGrpSpPr/>
        <p:nvPr/>
      </p:nvGrpSpPr>
      <p:grpSpPr>
        <a:xfrm>
          <a:off x="0" y="0"/>
          <a:ext cx="0" cy="0"/>
          <a:chOff x="0" y="0"/>
          <a:chExt cx="0" cy="0"/>
        </a:xfrm>
      </p:grpSpPr>
      <p:sp>
        <p:nvSpPr>
          <p:cNvPr id="192" name="Shape 192"/>
          <p:cNvSpPr/>
          <p:nvPr/>
        </p:nvSpPr>
        <p:spPr>
          <a:xfrm>
            <a:off x="4378083" y="1484490"/>
            <a:ext cx="4759192" cy="3568522"/>
          </a:xfrm>
          <a:prstGeom prst="rect">
            <a:avLst/>
          </a:prstGeom>
          <a:blipFill>
            <a:blip r:embed="rId3"/>
            <a:stretch>
              <a:fillRect/>
            </a:stretch>
          </a:blipFill>
          <a:ln>
            <a:noFill/>
          </a:ln>
        </p:spPr>
      </p:sp>
      <p:sp>
        <p:nvSpPr>
          <p:cNvPr id="193" name="Shape 193"/>
          <p:cNvSpPr/>
          <p:nvPr/>
        </p:nvSpPr>
        <p:spPr>
          <a:xfrm>
            <a:off x="0" y="3168455"/>
            <a:ext cx="4917444" cy="3689544"/>
          </a:xfrm>
          <a:prstGeom prst="rect">
            <a:avLst/>
          </a:prstGeom>
          <a:blipFill>
            <a:blip r:embed="rId4"/>
            <a:stretch>
              <a:fillRect/>
            </a:stretch>
          </a:blipFill>
          <a:ln>
            <a:noFill/>
          </a:ln>
        </p:spPr>
      </p:sp>
      <p:sp>
        <p:nvSpPr>
          <p:cNvPr id="194" name="Shape 194"/>
          <p:cNvSpPr/>
          <p:nvPr/>
        </p:nvSpPr>
        <p:spPr>
          <a:xfrm>
            <a:off x="0" y="-457200"/>
            <a:ext cx="4904166" cy="3679711"/>
          </a:xfrm>
          <a:prstGeom prst="rect">
            <a:avLst/>
          </a:prstGeom>
          <a:blipFill>
            <a:blip r:embed="rId5"/>
            <a:stretch>
              <a:fillRect/>
            </a:stretch>
          </a:blipFill>
          <a:ln>
            <a:noFill/>
          </a:ln>
        </p:spPr>
      </p:sp>
      <p:grpSp>
        <p:nvGrpSpPr>
          <p:cNvPr id="195" name="Shape 195"/>
          <p:cNvGrpSpPr/>
          <p:nvPr/>
        </p:nvGrpSpPr>
        <p:grpSpPr>
          <a:xfrm>
            <a:off x="3041800" y="2384950"/>
            <a:ext cx="2245800" cy="2113799"/>
            <a:chOff x="2356000" y="2384950"/>
            <a:chExt cx="2245800" cy="2113799"/>
          </a:xfrm>
        </p:grpSpPr>
        <p:sp>
          <p:nvSpPr>
            <p:cNvPr id="196" name="Shape 196"/>
            <p:cNvSpPr/>
            <p:nvPr/>
          </p:nvSpPr>
          <p:spPr>
            <a:xfrm>
              <a:off x="2356000" y="2384950"/>
              <a:ext cx="2245800" cy="21137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197" name="Shape 197"/>
            <p:cNvSpPr txBox="1"/>
            <p:nvPr/>
          </p:nvSpPr>
          <p:spPr>
            <a:xfrm>
              <a:off x="2792950" y="2799850"/>
              <a:ext cx="1185900" cy="1268400"/>
            </a:xfrm>
            <a:prstGeom prst="rect">
              <a:avLst/>
            </a:prstGeom>
            <a:noFill/>
          </p:spPr>
          <p:txBody>
            <a:bodyPr lIns="91425" tIns="91425" rIns="91425" bIns="91425" anchor="t" anchorCtr="0">
              <a:spAutoFit/>
            </a:bodyPr>
            <a:lstStyle/>
            <a:p>
              <a:pPr lvl="0" rtl="0">
                <a:buNone/>
              </a:pPr>
              <a:r>
                <a:rPr lang="en" sz="2400">
                  <a:solidFill>
                    <a:srgbClr val="FFFFFF"/>
                  </a:solidFill>
                  <a:latin typeface="Trebuchet MS"/>
                  <a:ea typeface="Trebuchet MS"/>
                  <a:cs typeface="Trebuchet MS"/>
                  <a:sym typeface="Trebuchet MS"/>
                </a:rPr>
                <a:t>Tuni's Loan Papers</a:t>
              </a:r>
            </a:p>
          </p:txBody>
        </p:sp>
      </p:grpSp>
      <p:sp>
        <p:nvSpPr>
          <p:cNvPr id="198" name="Shape 198"/>
          <p:cNvSpPr txBox="1"/>
          <p:nvPr/>
        </p:nvSpPr>
        <p:spPr>
          <a:xfrm>
            <a:off x="247503" y="5946100"/>
            <a:ext cx="4124099" cy="8907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Several members of Tuni's Self-Help Group also witness her microfinance loan</a:t>
            </a:r>
          </a:p>
          <a:p>
            <a:endParaRPr/>
          </a:p>
        </p:txBody>
      </p:sp>
      <p:sp>
        <p:nvSpPr>
          <p:cNvPr id="199" name="Shape 199"/>
          <p:cNvSpPr txBox="1"/>
          <p:nvPr/>
        </p:nvSpPr>
        <p:spPr>
          <a:xfrm>
            <a:off x="369971" y="-83225"/>
            <a:ext cx="3185400" cy="645899"/>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
</a:t>
            </a:r>
          </a:p>
        </p:txBody>
      </p:sp>
      <p:sp>
        <p:nvSpPr>
          <p:cNvPr id="200" name="Shape 200"/>
          <p:cNvSpPr txBox="1"/>
          <p:nvPr/>
        </p:nvSpPr>
        <p:spPr>
          <a:xfrm>
            <a:off x="6885071" y="1615055"/>
            <a:ext cx="1695300" cy="1401000"/>
          </a:xfrm>
          <a:prstGeom prst="rect">
            <a:avLst/>
          </a:prstGeom>
          <a:noFill/>
        </p:spPr>
        <p:txBody>
          <a:bodyPr lIns="91425" tIns="91425" rIns="91425" bIns="91425" anchor="t" anchorCtr="0">
            <a:spAutoFit/>
          </a:bodyPr>
          <a:lstStyle/>
          <a:p>
            <a:pPr lvl="0" rtl="0">
              <a:buNone/>
            </a:pPr>
            <a:r>
              <a:rPr lang="en" sz="1800">
                <a:solidFill>
                  <a:srgbClr val="FFFFFF"/>
                </a:solidFill>
                <a:latin typeface="Calibri"/>
                <a:ea typeface="Calibri"/>
                <a:cs typeface="Calibri"/>
                <a:sym typeface="Calibri"/>
              </a:rPr>
              <a:t>Tuni and her daugher</a:t>
            </a:r>
          </a:p>
          <a:p>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4"/>
        <p:cNvGrpSpPr/>
        <p:nvPr/>
      </p:nvGrpSpPr>
      <p:grpSpPr>
        <a:xfrm>
          <a:off x="0" y="0"/>
          <a:ext cx="0" cy="0"/>
          <a:chOff x="0" y="0"/>
          <a:chExt cx="0" cy="0"/>
        </a:xfrm>
      </p:grpSpPr>
      <p:sp>
        <p:nvSpPr>
          <p:cNvPr id="205" name="Shape 205"/>
          <p:cNvSpPr/>
          <p:nvPr/>
        </p:nvSpPr>
        <p:spPr>
          <a:xfrm>
            <a:off x="-1370625" y="1625822"/>
            <a:ext cx="5774537" cy="4331373"/>
          </a:xfrm>
          <a:prstGeom prst="rect">
            <a:avLst/>
          </a:prstGeom>
          <a:blipFill>
            <a:blip r:embed="rId3"/>
            <a:stretch>
              <a:fillRect/>
            </a:stretch>
          </a:blipFill>
          <a:ln>
            <a:noFill/>
          </a:ln>
        </p:spPr>
      </p:sp>
      <p:sp>
        <p:nvSpPr>
          <p:cNvPr id="206" name="Shape 206"/>
          <p:cNvSpPr txBox="1"/>
          <p:nvPr/>
        </p:nvSpPr>
        <p:spPr>
          <a:xfrm>
            <a:off x="649525" y="609395"/>
            <a:ext cx="8031299" cy="7757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Designing for Multifunctionality</a:t>
            </a:r>
          </a:p>
          <a:p>
            <a:endParaRPr/>
          </a:p>
        </p:txBody>
      </p:sp>
      <p:cxnSp>
        <p:nvCxnSpPr>
          <p:cNvPr id="207" name="Shape 207"/>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pic>
        <p:nvPicPr>
          <p:cNvPr id="5" name="Picture 4" descr="DSC09542.JPG"/>
          <p:cNvPicPr>
            <a:picLocks noChangeAspect="1"/>
          </p:cNvPicPr>
          <p:nvPr/>
        </p:nvPicPr>
        <p:blipFill>
          <a:blip r:embed="rId4"/>
          <a:stretch>
            <a:fillRect/>
          </a:stretch>
        </p:blipFill>
        <p:spPr>
          <a:xfrm>
            <a:off x="4403912" y="1640244"/>
            <a:ext cx="5755934" cy="4316951"/>
          </a:xfrm>
          <a:prstGeom prst="rect">
            <a:avLst/>
          </a:prstGeom>
        </p:spPr>
      </p:pic>
      <p:sp>
        <p:nvSpPr>
          <p:cNvPr id="7" name="Shape 221"/>
          <p:cNvSpPr/>
          <p:nvPr/>
        </p:nvSpPr>
        <p:spPr>
          <a:xfrm>
            <a:off x="3459963" y="4404034"/>
            <a:ext cx="3599717" cy="2278829"/>
          </a:xfrm>
          <a:prstGeom prst="rect">
            <a:avLst/>
          </a:prstGeom>
          <a:solidFill>
            <a:srgbClr val="1C4587"/>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endParaRPr dirty="0"/>
          </a:p>
        </p:txBody>
      </p:sp>
      <p:sp>
        <p:nvSpPr>
          <p:cNvPr id="10" name="TextBox 9"/>
          <p:cNvSpPr txBox="1"/>
          <p:nvPr/>
        </p:nvSpPr>
        <p:spPr>
          <a:xfrm>
            <a:off x="3736061" y="4624926"/>
            <a:ext cx="3064681" cy="1815882"/>
          </a:xfrm>
          <a:prstGeom prst="rect">
            <a:avLst/>
          </a:prstGeom>
          <a:noFill/>
        </p:spPr>
        <p:txBody>
          <a:bodyPr wrap="square" rtlCol="0">
            <a:spAutoFit/>
          </a:bodyPr>
          <a:lstStyle/>
          <a:p>
            <a:r>
              <a:rPr lang="en-US" sz="1600" dirty="0" smtClean="0">
                <a:solidFill>
                  <a:schemeClr val="bg1"/>
                </a:solidFill>
                <a:latin typeface="Trebuchet MS"/>
                <a:cs typeface="Trebuchet MS"/>
              </a:rPr>
              <a:t>The design of financial inclusion programs must create a balance between a public </a:t>
            </a:r>
            <a:r>
              <a:rPr lang="en-US" sz="1600" dirty="0" smtClean="0">
                <a:solidFill>
                  <a:schemeClr val="bg1"/>
                </a:solidFill>
                <a:latin typeface="Trebuchet MS"/>
                <a:cs typeface="Trebuchet MS"/>
              </a:rPr>
              <a:t>stage for</a:t>
            </a:r>
            <a:r>
              <a:rPr lang="en-US" sz="1600" dirty="0" smtClean="0">
                <a:solidFill>
                  <a:schemeClr val="bg1"/>
                </a:solidFill>
                <a:latin typeface="Trebuchet MS"/>
                <a:cs typeface="Trebuchet MS"/>
              </a:rPr>
              <a:t> general participation and techniques that allow </a:t>
            </a:r>
            <a:r>
              <a:rPr lang="en-US" sz="1600" dirty="0" smtClean="0">
                <a:solidFill>
                  <a:schemeClr val="bg1"/>
                </a:solidFill>
                <a:latin typeface="Trebuchet MS"/>
                <a:cs typeface="Trebuchet MS"/>
              </a:rPr>
              <a:t>participants to</a:t>
            </a:r>
            <a:r>
              <a:rPr lang="en-US" sz="1600" dirty="0" smtClean="0">
                <a:solidFill>
                  <a:schemeClr val="bg1"/>
                </a:solidFill>
                <a:latin typeface="Trebuchet MS"/>
                <a:cs typeface="Trebuchet MS"/>
              </a:rPr>
              <a:t> hide their </a:t>
            </a:r>
            <a:r>
              <a:rPr lang="en-US" sz="1600" dirty="0" smtClean="0">
                <a:solidFill>
                  <a:schemeClr val="bg1"/>
                </a:solidFill>
                <a:latin typeface="Trebuchet MS"/>
                <a:cs typeface="Trebuchet MS"/>
              </a:rPr>
              <a:t>specific </a:t>
            </a:r>
            <a:r>
              <a:rPr lang="en-US" sz="1600" dirty="0" smtClean="0">
                <a:solidFill>
                  <a:schemeClr val="bg1"/>
                </a:solidFill>
                <a:latin typeface="Trebuchet MS"/>
                <a:cs typeface="Trebuchet MS"/>
              </a:rPr>
              <a:t>actions.</a:t>
            </a:r>
            <a:endParaRPr lang="en-US" sz="1600" dirty="0">
              <a:solidFill>
                <a:schemeClr val="bg1"/>
              </a:solidFill>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6"/>
        <p:cNvGrpSpPr/>
        <p:nvPr/>
      </p:nvGrpSpPr>
      <p:grpSpPr>
        <a:xfrm>
          <a:off x="0" y="0"/>
          <a:ext cx="0" cy="0"/>
          <a:chOff x="0" y="0"/>
          <a:chExt cx="0" cy="0"/>
        </a:xfrm>
      </p:grpSpPr>
      <p:sp>
        <p:nvSpPr>
          <p:cNvPr id="217" name="Shape 217"/>
          <p:cNvSpPr/>
          <p:nvPr/>
        </p:nvSpPr>
        <p:spPr>
          <a:xfrm>
            <a:off x="4455531" y="3277043"/>
            <a:ext cx="4894384" cy="3671655"/>
          </a:xfrm>
          <a:prstGeom prst="rect">
            <a:avLst/>
          </a:prstGeom>
          <a:blipFill>
            <a:blip r:embed="rId3"/>
            <a:stretch>
              <a:fillRect/>
            </a:stretch>
          </a:blipFill>
          <a:ln>
            <a:noFill/>
          </a:ln>
        </p:spPr>
      </p:sp>
      <p:sp>
        <p:nvSpPr>
          <p:cNvPr id="218" name="Shape 218"/>
          <p:cNvSpPr/>
          <p:nvPr/>
        </p:nvSpPr>
        <p:spPr>
          <a:xfrm>
            <a:off x="4855158" y="-47181"/>
            <a:ext cx="4452032" cy="3338281"/>
          </a:xfrm>
          <a:prstGeom prst="rect">
            <a:avLst/>
          </a:prstGeom>
          <a:blipFill>
            <a:blip r:embed="rId4"/>
            <a:stretch>
              <a:fillRect/>
            </a:stretch>
          </a:blipFill>
          <a:ln>
            <a:noFill/>
          </a:ln>
        </p:spPr>
      </p:sp>
      <p:sp>
        <p:nvSpPr>
          <p:cNvPr id="219" name="Shape 219"/>
          <p:cNvSpPr/>
          <p:nvPr/>
        </p:nvSpPr>
        <p:spPr>
          <a:xfrm>
            <a:off x="0" y="-73475"/>
            <a:ext cx="5745597" cy="3703618"/>
          </a:xfrm>
          <a:prstGeom prst="rect">
            <a:avLst/>
          </a:prstGeom>
          <a:blipFill>
            <a:blip r:embed="rId5"/>
            <a:stretch>
              <a:fillRect/>
            </a:stretch>
          </a:blipFill>
          <a:ln>
            <a:noFill/>
          </a:ln>
        </p:spPr>
      </p:sp>
      <p:grpSp>
        <p:nvGrpSpPr>
          <p:cNvPr id="220" name="Shape 220"/>
          <p:cNvGrpSpPr/>
          <p:nvPr/>
        </p:nvGrpSpPr>
        <p:grpSpPr>
          <a:xfrm>
            <a:off x="5729525" y="2050150"/>
            <a:ext cx="2703299" cy="2322300"/>
            <a:chOff x="5729525" y="2050150"/>
            <a:chExt cx="2703299" cy="2322300"/>
          </a:xfrm>
        </p:grpSpPr>
        <p:sp>
          <p:nvSpPr>
            <p:cNvPr id="221" name="Shape 221"/>
            <p:cNvSpPr/>
            <p:nvPr/>
          </p:nvSpPr>
          <p:spPr>
            <a:xfrm>
              <a:off x="5729525" y="2050150"/>
              <a:ext cx="2703299" cy="2322300"/>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222" name="Shape 222"/>
            <p:cNvSpPr txBox="1"/>
            <p:nvPr/>
          </p:nvSpPr>
          <p:spPr>
            <a:xfrm>
              <a:off x="6092525" y="2548900"/>
              <a:ext cx="1977299" cy="1324799"/>
            </a:xfrm>
            <a:prstGeom prst="rect">
              <a:avLst/>
            </a:prstGeom>
            <a:noFill/>
          </p:spPr>
          <p:txBody>
            <a:bodyPr lIns="91425" tIns="91425" rIns="91425" bIns="91425" anchor="t" anchorCtr="0">
              <a:spAutoFit/>
            </a:bodyPr>
            <a:lstStyle/>
            <a:p>
              <a:pPr lvl="0" rtl="0">
                <a:buNone/>
              </a:pPr>
              <a:r>
                <a:rPr lang="en" sz="3000">
                  <a:solidFill>
                    <a:srgbClr val="FFFFFF"/>
                  </a:solidFill>
                  <a:latin typeface="Trebuchet MS"/>
                  <a:ea typeface="Trebuchet MS"/>
                  <a:cs typeface="Trebuchet MS"/>
                  <a:sym typeface="Trebuchet MS"/>
                </a:rPr>
                <a:t>Object 3: Booze</a:t>
              </a:r>
            </a:p>
          </p:txBody>
        </p:sp>
      </p:grpSp>
      <p:sp>
        <p:nvSpPr>
          <p:cNvPr id="223" name="Shape 223"/>
          <p:cNvSpPr txBox="1"/>
          <p:nvPr/>
        </p:nvSpPr>
        <p:spPr>
          <a:xfrm>
            <a:off x="253600" y="3977875"/>
            <a:ext cx="4000500" cy="2589600"/>
          </a:xfrm>
          <a:prstGeom prst="rect">
            <a:avLst/>
          </a:prstGeom>
          <a:noFill/>
        </p:spPr>
        <p:txBody>
          <a:bodyPr lIns="91425" tIns="91425" rIns="91425" bIns="91425" anchor="t" anchorCtr="0">
            <a:spAutoFit/>
          </a:bodyPr>
          <a:lstStyle/>
          <a:p>
            <a:pPr lvl="0" rtl="0">
              <a:buClr>
                <a:srgbClr val="000000"/>
              </a:buClr>
              <a:buSzPct val="68750"/>
              <a:buFont typeface="Arial"/>
              <a:buNone/>
            </a:pPr>
            <a:r>
              <a:rPr lang="en" sz="1600">
                <a:latin typeface="Calibri"/>
                <a:ea typeface="Calibri"/>
                <a:cs typeface="Calibri"/>
                <a:sym typeface="Calibri"/>
              </a:rPr>
              <a:t>Illegal "country-made" liquor is an essential part of social networking for Bhubaneswar's day laborers:</a:t>
            </a:r>
          </a:p>
          <a:p>
            <a:pPr marL="457200" lvl="0" indent="-317500" rtl="0">
              <a:buClr>
                <a:srgbClr val="000000"/>
              </a:buClr>
              <a:buSzPct val="145833"/>
              <a:buFont typeface="Arial"/>
              <a:buChar char="•"/>
            </a:pPr>
            <a:r>
              <a:rPr lang="en" sz="1600">
                <a:latin typeface="Calibri"/>
                <a:ea typeface="Calibri"/>
                <a:cs typeface="Calibri"/>
                <a:sym typeface="Calibri"/>
              </a:rPr>
              <a:t>builds reciprocity among known contacts</a:t>
            </a:r>
          </a:p>
          <a:p>
            <a:pPr marL="457200" lvl="0" indent="-317500" rtl="0">
              <a:buClr>
                <a:srgbClr val="000000"/>
              </a:buClr>
              <a:buSzPct val="145833"/>
              <a:buFont typeface="Arial"/>
              <a:buChar char="•"/>
            </a:pPr>
            <a:r>
              <a:rPr lang="en" sz="1600">
                <a:latin typeface="Calibri"/>
                <a:ea typeface="Calibri"/>
                <a:cs typeface="Calibri"/>
                <a:sym typeface="Calibri"/>
              </a:rPr>
              <a:t>extends social network to new men</a:t>
            </a:r>
          </a:p>
          <a:p>
            <a:pPr marL="457200" lvl="0" indent="-317500" rtl="0">
              <a:buClr>
                <a:srgbClr val="000000"/>
              </a:buClr>
              <a:buSzPct val="145833"/>
              <a:buFont typeface="Arial"/>
              <a:buChar char="•"/>
            </a:pPr>
            <a:r>
              <a:rPr lang="en" sz="1600">
                <a:latin typeface="Calibri"/>
                <a:ea typeface="Calibri"/>
                <a:cs typeface="Calibri"/>
                <a:sym typeface="Calibri"/>
              </a:rPr>
              <a:t>intoxication makes disgusting and undignified work more bearable</a:t>
            </a:r>
          </a:p>
          <a:p>
            <a:pPr marL="457200" lvl="0" indent="-317500" rtl="0">
              <a:buClr>
                <a:srgbClr val="000000"/>
              </a:buClr>
              <a:buSzPct val="145833"/>
              <a:buFont typeface="Arial"/>
              <a:buChar char="•"/>
            </a:pPr>
            <a:r>
              <a:rPr lang="en" sz="1600">
                <a:latin typeface="Calibri"/>
                <a:ea typeface="Calibri"/>
                <a:cs typeface="Calibri"/>
                <a:sym typeface="Calibri"/>
              </a:rPr>
              <a:t>30Rs./bottle: it is affordable for laborers by the bottle, expensive by the night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
        <p:cNvGrpSpPr/>
        <p:nvPr/>
      </p:nvGrpSpPr>
      <p:grpSpPr>
        <a:xfrm>
          <a:off x="0" y="0"/>
          <a:ext cx="0" cy="0"/>
          <a:chOff x="0" y="0"/>
          <a:chExt cx="0" cy="0"/>
        </a:xfrm>
      </p:grpSpPr>
      <p:sp>
        <p:nvSpPr>
          <p:cNvPr id="30" name="Shape 30"/>
          <p:cNvSpPr txBox="1"/>
          <p:nvPr/>
        </p:nvSpPr>
        <p:spPr>
          <a:xfrm>
            <a:off x="497125" y="609395"/>
            <a:ext cx="2352600" cy="14309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Researchers</a:t>
            </a:r>
          </a:p>
        </p:txBody>
      </p:sp>
      <p:cxnSp>
        <p:nvCxnSpPr>
          <p:cNvPr id="31" name="Shape 31"/>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sp>
        <p:nvSpPr>
          <p:cNvPr id="32" name="Shape 32"/>
          <p:cNvSpPr txBox="1"/>
          <p:nvPr/>
        </p:nvSpPr>
        <p:spPr>
          <a:xfrm>
            <a:off x="564075" y="1324575"/>
            <a:ext cx="7244399" cy="4866299"/>
          </a:xfrm>
          <a:prstGeom prst="rect">
            <a:avLst/>
          </a:prstGeom>
          <a:noFill/>
        </p:spPr>
        <p:txBody>
          <a:bodyPr lIns="91425" tIns="91425" rIns="91425" bIns="91425" anchor="t" anchorCtr="0">
            <a:spAutoFit/>
          </a:bodyPr>
          <a:lstStyle/>
          <a:p>
            <a:pPr lvl="0" rtl="0">
              <a:buNone/>
            </a:pPr>
            <a:r>
              <a:rPr lang="en" sz="1600">
                <a:latin typeface="Trebuchet MS"/>
                <a:ea typeface="Trebuchet MS"/>
                <a:cs typeface="Trebuchet MS"/>
                <a:sym typeface="Trebuchet MS"/>
              </a:rPr>
              <a:t>Nishita Trisal, MA</a:t>
            </a:r>
          </a:p>
          <a:p>
            <a:pPr lvl="0" rtl="0">
              <a:buNone/>
            </a:pPr>
            <a:r>
              <a:rPr lang="en" sz="1600">
                <a:latin typeface="Trebuchet MS"/>
                <a:ea typeface="Trebuchet MS"/>
                <a:cs typeface="Trebuchet MS"/>
                <a:sym typeface="Trebuchet MS"/>
              </a:rPr>
              <a:t>ntrisal@gmail.com</a:t>
            </a:r>
          </a:p>
          <a:p>
            <a:pPr lvl="0" rtl="0">
              <a:buNone/>
            </a:pPr>
            <a:r>
              <a:rPr lang="en" sz="1600">
                <a:latin typeface="Trebuchet MS"/>
                <a:ea typeface="Trebuchet MS"/>
                <a:cs typeface="Trebuchet MS"/>
                <a:sym typeface="Trebuchet MS"/>
              </a:rPr>
              <a:t>PhD Student, University of California-Santa Cruz</a:t>
            </a:r>
          </a:p>
          <a:p>
            <a:endParaRPr/>
          </a:p>
          <a:p>
            <a:pPr lvl="0" rtl="0">
              <a:buNone/>
            </a:pPr>
            <a:r>
              <a:rPr lang="en" sz="1600">
                <a:latin typeface="Trebuchet MS"/>
                <a:ea typeface="Trebuchet MS"/>
                <a:cs typeface="Trebuchet MS"/>
                <a:sym typeface="Trebuchet MS"/>
              </a:rPr>
              <a:t>Pradeep Baisakh, MA</a:t>
            </a:r>
          </a:p>
          <a:p>
            <a:pPr lvl="0" rtl="0">
              <a:buNone/>
            </a:pPr>
            <a:r>
              <a:rPr lang="en" sz="1600">
                <a:latin typeface="Trebuchet MS"/>
                <a:ea typeface="Trebuchet MS"/>
                <a:cs typeface="Trebuchet MS"/>
                <a:sym typeface="Trebuchet MS"/>
              </a:rPr>
              <a:t>2006pradeep@gmail.com</a:t>
            </a:r>
          </a:p>
          <a:p>
            <a:pPr lvl="0" rtl="0">
              <a:buNone/>
            </a:pPr>
            <a:r>
              <a:rPr lang="en" sz="1600">
                <a:latin typeface="Trebuchet MS"/>
                <a:ea typeface="Trebuchet MS"/>
                <a:cs typeface="Trebuchet MS"/>
                <a:sym typeface="Trebuchet MS"/>
              </a:rPr>
              <a:t>Journalist based in Bhubaneswar, India</a:t>
            </a:r>
          </a:p>
          <a:p>
            <a:endParaRPr/>
          </a:p>
          <a:p>
            <a:pPr lvl="0" rtl="0">
              <a:buNone/>
            </a:pPr>
            <a:r>
              <a:rPr lang="en" sz="1600">
                <a:latin typeface="Trebuchet MS"/>
                <a:ea typeface="Trebuchet MS"/>
                <a:cs typeface="Trebuchet MS"/>
                <a:sym typeface="Trebuchet MS"/>
              </a:rPr>
              <a:t>Katherine Martineau, MA</a:t>
            </a:r>
          </a:p>
          <a:p>
            <a:pPr lvl="0" rtl="0">
              <a:buNone/>
            </a:pPr>
            <a:r>
              <a:rPr lang="en" sz="1600">
                <a:latin typeface="Trebuchet MS"/>
                <a:ea typeface="Trebuchet MS"/>
                <a:cs typeface="Trebuchet MS"/>
                <a:sym typeface="Trebuchet MS"/>
              </a:rPr>
              <a:t>kbmartin@umich.edu</a:t>
            </a:r>
          </a:p>
          <a:p>
            <a:pPr lvl="0" rtl="0">
              <a:buNone/>
            </a:pPr>
            <a:r>
              <a:rPr lang="en" sz="1600">
                <a:latin typeface="Trebuchet MS"/>
                <a:ea typeface="Trebuchet MS"/>
                <a:cs typeface="Trebuchet MS"/>
                <a:sym typeface="Trebuchet MS"/>
              </a:rPr>
              <a:t>PhD Candidate, University of Michigan</a:t>
            </a:r>
          </a:p>
          <a:p>
            <a:endParaRPr/>
          </a:p>
          <a:p>
            <a:pPr lvl="0" rtl="0">
              <a:buNone/>
            </a:pPr>
            <a:r>
              <a:rPr lang="en" sz="1600">
                <a:latin typeface="Trebuchet MS"/>
                <a:ea typeface="Trebuchet MS"/>
                <a:cs typeface="Trebuchet MS"/>
                <a:sym typeface="Trebuchet MS"/>
              </a:rPr>
              <a:t>Faculty Sponsor:</a:t>
            </a:r>
          </a:p>
          <a:p>
            <a:pPr lvl="0" rtl="0">
              <a:buNone/>
            </a:pPr>
            <a:r>
              <a:rPr lang="en" sz="1600">
                <a:latin typeface="Trebuchet MS"/>
                <a:ea typeface="Trebuchet MS"/>
                <a:cs typeface="Trebuchet MS"/>
                <a:sym typeface="Trebuchet MS"/>
              </a:rPr>
              <a:t>Professor Webb Keane</a:t>
            </a:r>
          </a:p>
          <a:p>
            <a:pPr lvl="0" rtl="0">
              <a:buNone/>
            </a:pPr>
            <a:r>
              <a:rPr lang="en" sz="1600">
                <a:latin typeface="Trebuchet MS"/>
                <a:ea typeface="Trebuchet MS"/>
                <a:cs typeface="Trebuchet MS"/>
                <a:sym typeface="Trebuchet MS"/>
              </a:rPr>
              <a:t>Department of Anthropology</a:t>
            </a:r>
          </a:p>
          <a:p>
            <a:pPr lvl="0" rtl="0">
              <a:buNone/>
            </a:pPr>
            <a:r>
              <a:rPr lang="en" sz="1600">
                <a:latin typeface="Trebuchet MS"/>
                <a:ea typeface="Trebuchet MS"/>
                <a:cs typeface="Trebuchet MS"/>
                <a:sym typeface="Trebuchet MS"/>
              </a:rPr>
              <a:t>University of Michigan</a:t>
            </a:r>
          </a:p>
          <a:p>
            <a:endParaRPr/>
          </a:p>
          <a:p>
            <a:pPr>
              <a:buNone/>
            </a:pPr>
            <a:r>
              <a:rPr lang="en" sz="1600">
                <a:latin typeface="Trebuchet MS"/>
                <a:ea typeface="Trebuchet MS"/>
                <a:cs typeface="Trebuchet MS"/>
                <a:sym typeface="Trebuchet MS"/>
              </a:rPr>
              <a:t>We offer our sincere thanks to IMTFI for its support of this project. We are also grateful to the IMTFI Administrator, Jenny Fan, for her kind assistance.</a:t>
            </a:r>
          </a:p>
        </p:txBody>
      </p:sp>
      <p:sp>
        <p:nvSpPr>
          <p:cNvPr id="33" name="Shape 33"/>
          <p:cNvSpPr/>
          <p:nvPr/>
        </p:nvSpPr>
        <p:spPr>
          <a:xfrm>
            <a:off x="5183814" y="1143000"/>
            <a:ext cx="3960185" cy="2969582"/>
          </a:xfrm>
          <a:prstGeom prst="rect">
            <a:avLst/>
          </a:prstGeom>
          <a:blipFill>
            <a:blip r:embed="rId3"/>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3"/>
        <p:cNvGrpSpPr/>
        <p:nvPr/>
      </p:nvGrpSpPr>
      <p:grpSpPr>
        <a:xfrm>
          <a:off x="0" y="0"/>
          <a:ext cx="0" cy="0"/>
          <a:chOff x="0" y="0"/>
          <a:chExt cx="0" cy="0"/>
        </a:xfrm>
      </p:grpSpPr>
      <p:sp>
        <p:nvSpPr>
          <p:cNvPr id="234" name="Shape 234"/>
          <p:cNvSpPr txBox="1"/>
          <p:nvPr/>
        </p:nvSpPr>
        <p:spPr>
          <a:xfrm>
            <a:off x="3643612" y="719700"/>
            <a:ext cx="2666400" cy="5418600"/>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Financial Literacy</a:t>
            </a:r>
          </a:p>
          <a:p>
            <a:endParaRPr/>
          </a:p>
          <a:p>
            <a:endParaRPr/>
          </a:p>
          <a:p>
            <a:pPr lvl="0" rtl="0">
              <a:buNone/>
            </a:pPr>
            <a:r>
              <a:rPr lang="en" sz="2400">
                <a:latin typeface="Trebuchet MS"/>
                <a:ea typeface="Trebuchet MS"/>
                <a:cs typeface="Trebuchet MS"/>
                <a:sym typeface="Trebuchet MS"/>
              </a:rPr>
              <a:t>Top-down</a:t>
            </a:r>
          </a:p>
          <a:p>
            <a:endParaRPr/>
          </a:p>
          <a:p>
            <a:pPr lvl="0" rtl="0">
              <a:buNone/>
            </a:pPr>
            <a:r>
              <a:rPr lang="en" sz="2400">
                <a:latin typeface="Trebuchet MS"/>
                <a:ea typeface="Trebuchet MS"/>
                <a:cs typeface="Trebuchet MS"/>
                <a:sym typeface="Trebuchet MS"/>
              </a:rPr>
              <a:t>Limited local application</a:t>
            </a:r>
          </a:p>
          <a:p>
            <a:endParaRPr/>
          </a:p>
          <a:p>
            <a:pPr lvl="0" rtl="0">
              <a:buNone/>
            </a:pPr>
            <a:r>
              <a:rPr lang="en" sz="2400">
                <a:latin typeface="Trebuchet MS"/>
                <a:ea typeface="Trebuchet MS"/>
                <a:cs typeface="Trebuchet MS"/>
                <a:sym typeface="Trebuchet MS"/>
              </a:rPr>
              <a:t>Value-ignorant</a:t>
            </a:r>
          </a:p>
          <a:p>
            <a:endParaRPr/>
          </a:p>
          <a:p>
            <a:pPr lvl="0" rtl="0">
              <a:buNone/>
            </a:pPr>
            <a:r>
              <a:rPr lang="en" sz="2400">
                <a:latin typeface="Trebuchet MS"/>
                <a:ea typeface="Trebuchet MS"/>
                <a:cs typeface="Trebuchet MS"/>
                <a:sym typeface="Trebuchet MS"/>
              </a:rPr>
              <a:t>Erases local knowledge</a:t>
            </a:r>
          </a:p>
        </p:txBody>
      </p:sp>
      <p:sp>
        <p:nvSpPr>
          <p:cNvPr id="235" name="Shape 235"/>
          <p:cNvSpPr txBox="1"/>
          <p:nvPr/>
        </p:nvSpPr>
        <p:spPr>
          <a:xfrm>
            <a:off x="6310012" y="614751"/>
            <a:ext cx="2642400" cy="5092499"/>
          </a:xfrm>
          <a:prstGeom prst="rect">
            <a:avLst/>
          </a:prstGeom>
        </p:spPr>
        <p:txBody>
          <a:bodyPr lIns="91425" tIns="91425" rIns="91425" bIns="91425" anchor="t" anchorCtr="0">
            <a:spAutoFit/>
          </a:bodyPr>
          <a:lstStyle/>
          <a:p>
            <a:pPr lvl="0" rtl="0">
              <a:buNone/>
            </a:pPr>
            <a:r>
              <a:rPr lang="en" sz="3000" u="sng">
                <a:solidFill>
                  <a:srgbClr val="1C4587"/>
                </a:solidFill>
                <a:latin typeface="Trebuchet MS"/>
                <a:ea typeface="Trebuchet MS"/>
                <a:cs typeface="Trebuchet MS"/>
                <a:sym typeface="Trebuchet MS"/>
              </a:rPr>
              <a:t>R</a:t>
            </a:r>
            <a:r>
              <a:rPr lang="en" sz="3000">
                <a:solidFill>
                  <a:srgbClr val="1C4587"/>
                </a:solidFill>
                <a:latin typeface="Trebuchet MS"/>
                <a:ea typeface="Trebuchet MS"/>
                <a:cs typeface="Trebuchet MS"/>
                <a:sym typeface="Trebuchet MS"/>
              </a:rPr>
              <a:t>esource </a:t>
            </a:r>
            <a:r>
              <a:rPr lang="en" sz="3000" u="sng">
                <a:solidFill>
                  <a:srgbClr val="1C4587"/>
                </a:solidFill>
                <a:latin typeface="Trebuchet MS"/>
                <a:ea typeface="Trebuchet MS"/>
                <a:cs typeface="Trebuchet MS"/>
                <a:sym typeface="Trebuchet MS"/>
              </a:rPr>
              <a:t>M</a:t>
            </a:r>
            <a:r>
              <a:rPr lang="en" sz="3000">
                <a:solidFill>
                  <a:srgbClr val="1C4587"/>
                </a:solidFill>
                <a:latin typeface="Trebuchet MS"/>
                <a:ea typeface="Trebuchet MS"/>
                <a:cs typeface="Trebuchet MS"/>
                <a:sym typeface="Trebuchet MS"/>
              </a:rPr>
              <a:t>anagement </a:t>
            </a:r>
            <a:r>
              <a:rPr lang="en" sz="3000" u="sng">
                <a:solidFill>
                  <a:srgbClr val="1C4587"/>
                </a:solidFill>
                <a:latin typeface="Trebuchet MS"/>
                <a:ea typeface="Trebuchet MS"/>
                <a:cs typeface="Trebuchet MS"/>
                <a:sym typeface="Trebuchet MS"/>
              </a:rPr>
              <a:t>T</a:t>
            </a:r>
            <a:r>
              <a:rPr lang="en" sz="3000">
                <a:solidFill>
                  <a:srgbClr val="1C4587"/>
                </a:solidFill>
                <a:latin typeface="Trebuchet MS"/>
                <a:ea typeface="Trebuchet MS"/>
                <a:cs typeface="Trebuchet MS"/>
                <a:sym typeface="Trebuchet MS"/>
              </a:rPr>
              <a:t>echniques</a:t>
            </a:r>
          </a:p>
          <a:p>
            <a:endParaRPr/>
          </a:p>
          <a:p>
            <a:pPr lvl="0" rtl="0">
              <a:buNone/>
            </a:pPr>
            <a:r>
              <a:rPr lang="en" sz="2400">
                <a:latin typeface="Trebuchet MS"/>
                <a:ea typeface="Trebuchet MS"/>
                <a:cs typeface="Trebuchet MS"/>
                <a:sym typeface="Trebuchet MS"/>
              </a:rPr>
              <a:t>Bottom-up</a:t>
            </a:r>
          </a:p>
          <a:p>
            <a:endParaRPr/>
          </a:p>
          <a:p>
            <a:pPr lvl="0" rtl="0">
              <a:buNone/>
            </a:pPr>
            <a:r>
              <a:rPr lang="en" sz="2400">
                <a:latin typeface="Trebuchet MS"/>
                <a:ea typeface="Trebuchet MS"/>
                <a:cs typeface="Trebuchet MS"/>
                <a:sym typeface="Trebuchet MS"/>
              </a:rPr>
              <a:t>Based on local practice</a:t>
            </a:r>
          </a:p>
          <a:p>
            <a:endParaRPr/>
          </a:p>
          <a:p>
            <a:pPr lvl="0" rtl="0">
              <a:buNone/>
            </a:pPr>
            <a:r>
              <a:rPr lang="en" sz="2400">
                <a:latin typeface="Trebuchet MS"/>
                <a:ea typeface="Trebuchet MS"/>
                <a:cs typeface="Trebuchet MS"/>
                <a:sym typeface="Trebuchet MS"/>
              </a:rPr>
              <a:t>Value-sensitive</a:t>
            </a:r>
          </a:p>
          <a:p>
            <a:endParaRPr/>
          </a:p>
          <a:p>
            <a:pPr lvl="0" rtl="0">
              <a:buNone/>
            </a:pPr>
            <a:r>
              <a:rPr lang="en" sz="2400">
                <a:latin typeface="Trebuchet MS"/>
                <a:ea typeface="Trebuchet MS"/>
                <a:cs typeface="Trebuchet MS"/>
                <a:sym typeface="Trebuchet MS"/>
              </a:rPr>
              <a:t>Recognizes local knowledge/skill</a:t>
            </a:r>
          </a:p>
        </p:txBody>
      </p:sp>
      <p:sp>
        <p:nvSpPr>
          <p:cNvPr id="236" name="Shape 236"/>
          <p:cNvSpPr/>
          <p:nvPr/>
        </p:nvSpPr>
        <p:spPr>
          <a:xfrm>
            <a:off x="0" y="1141191"/>
            <a:ext cx="3316991" cy="4423217"/>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0"/>
        <p:cNvGrpSpPr/>
        <p:nvPr/>
      </p:nvGrpSpPr>
      <p:grpSpPr>
        <a:xfrm>
          <a:off x="0" y="0"/>
          <a:ext cx="0" cy="0"/>
          <a:chOff x="0" y="0"/>
          <a:chExt cx="0" cy="0"/>
        </a:xfrm>
      </p:grpSpPr>
      <p:sp>
        <p:nvSpPr>
          <p:cNvPr id="241" name="Shape 241"/>
          <p:cNvSpPr txBox="1"/>
          <p:nvPr/>
        </p:nvSpPr>
        <p:spPr>
          <a:xfrm>
            <a:off x="649525" y="609395"/>
            <a:ext cx="2352600" cy="14309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Qualities That Matter</a:t>
            </a:r>
          </a:p>
          <a:p>
            <a:endParaRPr/>
          </a:p>
        </p:txBody>
      </p:sp>
      <p:cxnSp>
        <p:nvCxnSpPr>
          <p:cNvPr id="242" name="Shape 242"/>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sp>
        <p:nvSpPr>
          <p:cNvPr id="243" name="Shape 243"/>
          <p:cNvSpPr/>
          <p:nvPr/>
        </p:nvSpPr>
        <p:spPr>
          <a:xfrm>
            <a:off x="5486400" y="990600"/>
            <a:ext cx="3657600" cy="4876800"/>
          </a:xfrm>
          <a:prstGeom prst="rect">
            <a:avLst/>
          </a:prstGeom>
          <a:blipFill>
            <a:blip r:embed="rId3"/>
            <a:stretch>
              <a:fillRect/>
            </a:stretch>
          </a:blipFill>
          <a:ln>
            <a:noFill/>
          </a:ln>
        </p:spPr>
      </p:sp>
      <p:sp>
        <p:nvSpPr>
          <p:cNvPr id="244" name="Shape 244"/>
          <p:cNvSpPr txBox="1"/>
          <p:nvPr/>
        </p:nvSpPr>
        <p:spPr>
          <a:xfrm>
            <a:off x="157356" y="1749950"/>
            <a:ext cx="5240100" cy="4491900"/>
          </a:xfrm>
          <a:prstGeom prst="rect">
            <a:avLst/>
          </a:prstGeom>
          <a:noFill/>
        </p:spPr>
        <p:txBody>
          <a:bodyPr lIns="91425" tIns="91425" rIns="91425" bIns="91425" anchor="t" anchorCtr="0">
            <a:spAutoFit/>
          </a:bodyPr>
          <a:lstStyle/>
          <a:p>
            <a:pPr lvl="0" rtl="0">
              <a:buNone/>
            </a:pPr>
            <a:r>
              <a:rPr lang="en" sz="1600" b="1">
                <a:latin typeface="Calibri"/>
                <a:ea typeface="Calibri"/>
                <a:cs typeface="Calibri"/>
                <a:sym typeface="Calibri"/>
              </a:rPr>
              <a:t>1. Visibility/Invisibility</a:t>
            </a:r>
          </a:p>
          <a:p>
            <a:pPr lvl="0" rtl="0">
              <a:buNone/>
            </a:pPr>
            <a:r>
              <a:rPr lang="en" sz="1600">
                <a:latin typeface="Calibri"/>
                <a:ea typeface="Calibri"/>
                <a:cs typeface="Calibri"/>
                <a:sym typeface="Calibri"/>
              </a:rPr>
              <a:t>Valuables are safest when no one can see them. Moreover, invisibility may protect one from social obligations to others that can result from savings.</a:t>
            </a:r>
          </a:p>
          <a:p>
            <a:endParaRPr/>
          </a:p>
          <a:p>
            <a:pPr lvl="0" rtl="0">
              <a:buNone/>
            </a:pPr>
            <a:r>
              <a:rPr lang="en" sz="1600" b="1">
                <a:latin typeface="Calibri"/>
                <a:ea typeface="Calibri"/>
                <a:cs typeface="Calibri"/>
                <a:sym typeface="Calibri"/>
              </a:rPr>
              <a:t>2. Durability</a:t>
            </a:r>
          </a:p>
          <a:p>
            <a:pPr lvl="0" rtl="0">
              <a:buNone/>
            </a:pPr>
            <a:r>
              <a:rPr lang="en" sz="1600">
                <a:latin typeface="Calibri"/>
                <a:ea typeface="Calibri"/>
                <a:cs typeface="Calibri"/>
                <a:sym typeface="Calibri"/>
              </a:rPr>
              <a:t>Resource management techniques must be able to withstand the extreme wear and tear of precarious daily life.</a:t>
            </a:r>
          </a:p>
          <a:p>
            <a:endParaRPr/>
          </a:p>
          <a:p>
            <a:pPr lvl="0" rtl="0">
              <a:buNone/>
            </a:pPr>
            <a:r>
              <a:rPr lang="en" sz="1600" b="1">
                <a:latin typeface="Calibri"/>
                <a:ea typeface="Calibri"/>
                <a:cs typeface="Calibri"/>
                <a:sym typeface="Calibri"/>
              </a:rPr>
              <a:t>3. Sociality of Access</a:t>
            </a:r>
          </a:p>
          <a:p>
            <a:pPr lvl="0" rtl="0">
              <a:buNone/>
            </a:pPr>
            <a:r>
              <a:rPr lang="en" sz="1600">
                <a:latin typeface="Calibri"/>
                <a:ea typeface="Calibri"/>
                <a:cs typeface="Calibri"/>
                <a:sym typeface="Calibri"/>
              </a:rPr>
              <a:t>Who controls access to a resource? Poor Odias prefer to maintain control rather than have it dictated by an institution.</a:t>
            </a:r>
          </a:p>
          <a:p>
            <a:endParaRPr/>
          </a:p>
          <a:p>
            <a:pPr lvl="0" rtl="0">
              <a:buNone/>
            </a:pPr>
            <a:r>
              <a:rPr lang="en" sz="1600" b="1">
                <a:latin typeface="Calibri"/>
                <a:ea typeface="Calibri"/>
                <a:cs typeface="Calibri"/>
                <a:sym typeface="Calibri"/>
              </a:rPr>
              <a:t>4. Bundling of Uses  </a:t>
            </a:r>
          </a:p>
          <a:p>
            <a:pPr>
              <a:buNone/>
            </a:pPr>
            <a:r>
              <a:rPr lang="en" sz="1600">
                <a:latin typeface="Calibri"/>
                <a:ea typeface="Calibri"/>
                <a:cs typeface="Calibri"/>
                <a:sym typeface="Calibri"/>
              </a:rPr>
              <a:t>The multifunctionality of objects and material practices is itself an important quality. It also relates to each of the above qualities.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8"/>
        <p:cNvGrpSpPr/>
        <p:nvPr/>
      </p:nvGrpSpPr>
      <p:grpSpPr>
        <a:xfrm>
          <a:off x="0" y="0"/>
          <a:ext cx="0" cy="0"/>
          <a:chOff x="0" y="0"/>
          <a:chExt cx="0" cy="0"/>
        </a:xfrm>
      </p:grpSpPr>
      <p:sp>
        <p:nvSpPr>
          <p:cNvPr id="249" name="Shape 249"/>
          <p:cNvSpPr/>
          <p:nvPr/>
        </p:nvSpPr>
        <p:spPr>
          <a:xfrm>
            <a:off x="-3625" y="980935"/>
            <a:ext cx="9144000" cy="4939678"/>
          </a:xfrm>
          <a:prstGeom prst="rect">
            <a:avLst/>
          </a:prstGeom>
          <a:blipFill>
            <a:blip r:embed="rId3"/>
            <a:stretch>
              <a:fillRect/>
            </a:stretch>
          </a:blipFill>
          <a:ln>
            <a:noFill/>
          </a:ln>
        </p:spPr>
      </p:sp>
      <p:sp>
        <p:nvSpPr>
          <p:cNvPr id="250" name="Shape 250"/>
          <p:cNvSpPr txBox="1"/>
          <p:nvPr/>
        </p:nvSpPr>
        <p:spPr>
          <a:xfrm>
            <a:off x="649525" y="609395"/>
            <a:ext cx="4003799" cy="7043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Summary: Houses </a:t>
            </a:r>
          </a:p>
        </p:txBody>
      </p:sp>
      <p:cxnSp>
        <p:nvCxnSpPr>
          <p:cNvPr id="251" name="Shape 251"/>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
        <p:cNvGrpSpPr/>
        <p:nvPr/>
      </p:nvGrpSpPr>
      <p:grpSpPr>
        <a:xfrm>
          <a:off x="0" y="0"/>
          <a:ext cx="0" cy="0"/>
          <a:chOff x="0" y="0"/>
          <a:chExt cx="0" cy="0"/>
        </a:xfrm>
      </p:grpSpPr>
      <p:sp>
        <p:nvSpPr>
          <p:cNvPr id="38" name="Shape 38"/>
          <p:cNvSpPr/>
          <p:nvPr/>
        </p:nvSpPr>
        <p:spPr>
          <a:xfrm>
            <a:off x="15046" y="1465737"/>
            <a:ext cx="4466595" cy="3341393"/>
          </a:xfrm>
          <a:prstGeom prst="rect">
            <a:avLst/>
          </a:prstGeom>
          <a:blipFill>
            <a:blip r:embed="rId3"/>
            <a:stretch>
              <a:fillRect/>
            </a:stretch>
          </a:blipFill>
          <a:ln>
            <a:noFill/>
          </a:ln>
        </p:spPr>
      </p:sp>
      <p:sp>
        <p:nvSpPr>
          <p:cNvPr id="39" name="Shape 39"/>
          <p:cNvSpPr/>
          <p:nvPr/>
        </p:nvSpPr>
        <p:spPr>
          <a:xfrm>
            <a:off x="4671657" y="1462235"/>
            <a:ext cx="4472343" cy="3348398"/>
          </a:xfrm>
          <a:prstGeom prst="rect">
            <a:avLst/>
          </a:prstGeom>
          <a:blipFill>
            <a:blip r:embed="rId4"/>
            <a:stretch>
              <a:fillRect/>
            </a:stretch>
          </a:blipFill>
          <a:ln>
            <a:noFill/>
          </a:ln>
        </p:spPr>
      </p:sp>
      <p:sp>
        <p:nvSpPr>
          <p:cNvPr id="40" name="Shape 40"/>
          <p:cNvSpPr/>
          <p:nvPr/>
        </p:nvSpPr>
        <p:spPr>
          <a:xfrm>
            <a:off x="2696775" y="4399350"/>
            <a:ext cx="3607499" cy="10892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41" name="Shape 41"/>
          <p:cNvSpPr txBox="1"/>
          <p:nvPr/>
        </p:nvSpPr>
        <p:spPr>
          <a:xfrm>
            <a:off x="2851350" y="4619420"/>
            <a:ext cx="3441299" cy="650700"/>
          </a:xfrm>
          <a:prstGeom prst="rect">
            <a:avLst/>
          </a:prstGeom>
          <a:noFill/>
        </p:spPr>
        <p:txBody>
          <a:bodyPr lIns="91425" tIns="91425" rIns="91425" bIns="91425" anchor="t" anchorCtr="0">
            <a:spAutoFit/>
          </a:bodyPr>
          <a:lstStyle/>
          <a:p>
            <a:pPr lvl="0" rtl="0">
              <a:buNone/>
            </a:pPr>
            <a:r>
              <a:rPr lang="en" sz="3000">
                <a:solidFill>
                  <a:srgbClr val="FFFFFF"/>
                </a:solidFill>
                <a:latin typeface="Trebuchet MS"/>
                <a:ea typeface="Trebuchet MS"/>
                <a:cs typeface="Trebuchet MS"/>
                <a:sym typeface="Trebuchet MS"/>
              </a:rPr>
              <a:t>"Unbanked" India</a:t>
            </a:r>
          </a:p>
          <a:p>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
        <p:cNvGrpSpPr/>
        <p:nvPr/>
      </p:nvGrpSpPr>
      <p:grpSpPr>
        <a:xfrm>
          <a:off x="0" y="0"/>
          <a:ext cx="0" cy="0"/>
          <a:chOff x="0" y="0"/>
          <a:chExt cx="0" cy="0"/>
        </a:xfrm>
      </p:grpSpPr>
      <p:grpSp>
        <p:nvGrpSpPr>
          <p:cNvPr id="46" name="Shape 46"/>
          <p:cNvGrpSpPr/>
          <p:nvPr/>
        </p:nvGrpSpPr>
        <p:grpSpPr>
          <a:xfrm>
            <a:off x="635051" y="567419"/>
            <a:ext cx="7034385" cy="5702941"/>
            <a:chOff x="3913075" y="1409200"/>
            <a:chExt cx="5218200" cy="4403700"/>
          </a:xfrm>
        </p:grpSpPr>
        <p:sp>
          <p:nvSpPr>
            <p:cNvPr id="47" name="Shape 47"/>
            <p:cNvSpPr/>
            <p:nvPr/>
          </p:nvSpPr>
          <p:spPr>
            <a:xfrm>
              <a:off x="3913075" y="1409200"/>
              <a:ext cx="5218200" cy="4403700"/>
            </a:xfrm>
            <a:prstGeom prst="rect">
              <a:avLst/>
            </a:prstGeom>
            <a:solidFill>
              <a:schemeClr val="bg1">
                <a:lumMod val="50000"/>
              </a:schemeClr>
            </a:solidFill>
            <a:ln w="19050" cap="flat">
              <a:solidFill>
                <a:schemeClr val="bg2"/>
              </a:solidFill>
              <a:prstDash val="solid"/>
              <a:round/>
              <a:headEnd type="none" w="med" len="med"/>
              <a:tailEnd type="none" w="med" len="med"/>
            </a:ln>
          </p:spPr>
          <p:txBody>
            <a:bodyPr wrap="square" lIns="91425" tIns="91425" rIns="91425" bIns="91425" anchor="ctr" anchorCtr="0">
              <a:spAutoFit/>
            </a:bodyPr>
            <a:lstStyle/>
            <a:p>
              <a:endParaRPr/>
            </a:p>
          </p:txBody>
        </p:sp>
        <p:sp>
          <p:nvSpPr>
            <p:cNvPr id="48" name="Shape 48"/>
            <p:cNvSpPr/>
            <p:nvPr/>
          </p:nvSpPr>
          <p:spPr>
            <a:xfrm>
              <a:off x="4025638" y="1995938"/>
              <a:ext cx="4965961" cy="3687423"/>
            </a:xfrm>
            <a:prstGeom prst="rect">
              <a:avLst/>
            </a:prstGeom>
            <a:blipFill>
              <a:blip r:embed="rId3"/>
              <a:stretch>
                <a:fillRect/>
              </a:stretch>
            </a:blipFill>
            <a:ln>
              <a:noFill/>
            </a:ln>
          </p:spPr>
        </p:sp>
        <p:sp>
          <p:nvSpPr>
            <p:cNvPr id="49" name="Shape 49"/>
            <p:cNvSpPr txBox="1"/>
            <p:nvPr/>
          </p:nvSpPr>
          <p:spPr>
            <a:xfrm>
              <a:off x="3954466" y="1532212"/>
              <a:ext cx="5130599" cy="308933"/>
            </a:xfrm>
            <a:prstGeom prst="rect">
              <a:avLst/>
            </a:prstGeom>
            <a:noFill/>
          </p:spPr>
          <p:txBody>
            <a:bodyPr wrap="square" lIns="91425" tIns="91425" rIns="91425" bIns="91425" anchor="t" anchorCtr="0">
              <a:spAutoFit/>
            </a:bodyPr>
            <a:lstStyle/>
            <a:p>
              <a:pPr>
                <a:buNone/>
              </a:pPr>
              <a:r>
                <a:rPr lang="en" i="1">
                  <a:solidFill>
                    <a:srgbClr val="FFFFFF"/>
                  </a:solidFill>
                  <a:latin typeface="Trebuchet MS"/>
                  <a:ea typeface="Trebuchet MS"/>
                  <a:cs typeface="Trebuchet MS"/>
                  <a:sym typeface="Trebuchet MS"/>
                </a:rPr>
                <a:t>from </a:t>
              </a:r>
              <a:r>
                <a:rPr lang="en">
                  <a:solidFill>
                    <a:srgbClr val="FFFFFF"/>
                  </a:solidFill>
                  <a:latin typeface="Trebuchet MS"/>
                  <a:ea typeface="Trebuchet MS"/>
                  <a:cs typeface="Trebuchet MS"/>
                  <a:sym typeface="Trebuchet MS"/>
                </a:rPr>
                <a:t>India's </a:t>
              </a:r>
              <a:r>
                <a:rPr lang="en" u="sng">
                  <a:solidFill>
                    <a:srgbClr val="FFFFFF"/>
                  </a:solidFill>
                  <a:latin typeface="Trebuchet MS"/>
                  <a:ea typeface="Trebuchet MS"/>
                  <a:cs typeface="Trebuchet MS"/>
                  <a:sym typeface="Trebuchet MS"/>
                </a:rPr>
                <a:t>National Strategy for Financial Education</a:t>
              </a:r>
              <a:r>
                <a:rPr lang="en">
                  <a:solidFill>
                    <a:srgbClr val="FFFFFF"/>
                  </a:solidFill>
                  <a:latin typeface="Trebuchet MS"/>
                  <a:ea typeface="Trebuchet MS"/>
                  <a:cs typeface="Trebuchet MS"/>
                  <a:sym typeface="Trebuchet MS"/>
                </a:rPr>
                <a:t> (2012)</a:t>
              </a:r>
            </a:p>
          </p:txBody>
        </p:sp>
      </p:grpSp>
      <p:sp>
        <p:nvSpPr>
          <p:cNvPr id="50" name="Shape 50"/>
          <p:cNvSpPr txBox="1"/>
          <p:nvPr/>
        </p:nvSpPr>
        <p:spPr>
          <a:xfrm>
            <a:off x="237000" y="1471800"/>
            <a:ext cx="2950500" cy="4887899"/>
          </a:xfrm>
          <a:prstGeom prst="rect">
            <a:avLst/>
          </a:prstGeom>
          <a:noFill/>
        </p:spPr>
        <p:txBody>
          <a:bodyPr lIns="91425" tIns="91425" rIns="91425" bIns="91425" anchor="t" anchorCtr="0">
            <a:spAutoFit/>
          </a:bodyPr>
          <a:lstStyle/>
          <a:p>
            <a:pPr lvl="0" rtl="0">
              <a:buNone/>
            </a:pPr>
            <a:r>
              <a:rPr lang="en" sz="1600">
                <a:latin typeface="Calibri"/>
                <a:ea typeface="Calibri"/>
                <a:cs typeface="Calibri"/>
                <a:sym typeface="Calibri"/>
              </a:rPr>
              <a:t>
</a:t>
            </a:r>
          </a:p>
          <a:p>
            <a:endParaRPr/>
          </a:p>
          <a:p>
            <a:endParaRPr/>
          </a:p>
          <a:p>
            <a:endParaRPr/>
          </a:p>
          <a:p>
            <a:endParaRPr/>
          </a:p>
        </p:txBody>
      </p:sp>
      <p:grpSp>
        <p:nvGrpSpPr>
          <p:cNvPr id="9" name="Shape 130"/>
          <p:cNvGrpSpPr/>
          <p:nvPr/>
        </p:nvGrpSpPr>
        <p:grpSpPr>
          <a:xfrm>
            <a:off x="5066866" y="2145375"/>
            <a:ext cx="3318207" cy="2031296"/>
            <a:chOff x="2424474" y="2483357"/>
            <a:chExt cx="2402321" cy="2113799"/>
          </a:xfrm>
        </p:grpSpPr>
        <p:sp>
          <p:nvSpPr>
            <p:cNvPr id="10" name="Shape 131"/>
            <p:cNvSpPr/>
            <p:nvPr/>
          </p:nvSpPr>
          <p:spPr>
            <a:xfrm>
              <a:off x="2424474" y="2483357"/>
              <a:ext cx="2245802" cy="2113799"/>
            </a:xfrm>
            <a:prstGeom prst="rect">
              <a:avLst/>
            </a:prstGeom>
            <a:solidFill>
              <a:srgbClr val="1C4587"/>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endParaRPr/>
            </a:p>
          </p:txBody>
        </p:sp>
        <p:sp>
          <p:nvSpPr>
            <p:cNvPr id="11" name="Shape 132"/>
            <p:cNvSpPr txBox="1"/>
            <p:nvPr/>
          </p:nvSpPr>
          <p:spPr>
            <a:xfrm>
              <a:off x="2580993" y="2820765"/>
              <a:ext cx="2245802" cy="1473244"/>
            </a:xfrm>
            <a:prstGeom prst="rect">
              <a:avLst/>
            </a:prstGeom>
            <a:noFill/>
          </p:spPr>
          <p:txBody>
            <a:bodyPr wrap="square" lIns="91425" tIns="91425" rIns="91425" bIns="91425" anchor="t" anchorCtr="0">
              <a:spAutoFit/>
            </a:bodyPr>
            <a:lstStyle/>
            <a:p>
              <a:pPr lvl="0" rtl="0">
                <a:buNone/>
              </a:pPr>
              <a:r>
                <a:rPr lang="en-US" sz="2000" dirty="0" smtClean="0">
                  <a:solidFill>
                    <a:srgbClr val="FFFFFF"/>
                  </a:solidFill>
                  <a:latin typeface="Trebuchet MS"/>
                  <a:ea typeface="Trebuchet MS"/>
                  <a:cs typeface="Trebuchet MS"/>
                  <a:sym typeface="Trebuchet MS"/>
                </a:rPr>
                <a:t>But what economic management skills do poor people already have?</a:t>
              </a:r>
              <a:endParaRPr lang="en-US" sz="2000" dirty="0" smtClean="0">
                <a:solidFill>
                  <a:srgbClr val="FFFFFF"/>
                </a:solidFill>
                <a:latin typeface="Trebuchet MS"/>
                <a:ea typeface="Trebuchet MS"/>
                <a:cs typeface="Trebuchet MS"/>
                <a:sym typeface="Trebuchet MS"/>
              </a:endParaRPr>
            </a:p>
          </p:txBody>
        </p:sp>
      </p:gr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sp>
        <p:nvSpPr>
          <p:cNvPr id="57" name="Shape 57"/>
          <p:cNvSpPr/>
          <p:nvPr/>
        </p:nvSpPr>
        <p:spPr>
          <a:xfrm>
            <a:off x="3048000" y="1123600"/>
            <a:ext cx="6096000" cy="4572000"/>
          </a:xfrm>
          <a:prstGeom prst="rect">
            <a:avLst/>
          </a:prstGeom>
          <a:blipFill>
            <a:blip r:embed="rId3"/>
            <a:stretch>
              <a:fillRect/>
            </a:stretch>
          </a:blipFill>
          <a:ln>
            <a:noFill/>
          </a:ln>
        </p:spPr>
      </p:sp>
      <p:grpSp>
        <p:nvGrpSpPr>
          <p:cNvPr id="58" name="Shape 58"/>
          <p:cNvGrpSpPr/>
          <p:nvPr/>
        </p:nvGrpSpPr>
        <p:grpSpPr>
          <a:xfrm>
            <a:off x="700375" y="916250"/>
            <a:ext cx="3927899" cy="2300399"/>
            <a:chOff x="458150" y="2259400"/>
            <a:chExt cx="3927899" cy="2300399"/>
          </a:xfrm>
        </p:grpSpPr>
        <p:sp>
          <p:nvSpPr>
            <p:cNvPr id="59" name="Shape 59"/>
            <p:cNvSpPr/>
            <p:nvPr/>
          </p:nvSpPr>
          <p:spPr>
            <a:xfrm>
              <a:off x="458150" y="2259400"/>
              <a:ext cx="3870299" cy="23003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60" name="Shape 60"/>
            <p:cNvSpPr txBox="1"/>
            <p:nvPr/>
          </p:nvSpPr>
          <p:spPr>
            <a:xfrm>
              <a:off x="458150" y="2323450"/>
              <a:ext cx="3927899" cy="2194200"/>
            </a:xfrm>
            <a:prstGeom prst="rect">
              <a:avLst/>
            </a:prstGeom>
            <a:solidFill>
              <a:srgbClr val="1C4587"/>
            </a:solidFill>
          </p:spPr>
          <p:txBody>
            <a:bodyPr lIns="91425" tIns="91425" rIns="91425" bIns="91425" anchor="t" anchorCtr="0">
              <a:spAutoFit/>
            </a:bodyPr>
            <a:lstStyle/>
            <a:p>
              <a:pPr lvl="0" rtl="0">
                <a:buClr>
                  <a:srgbClr val="000000"/>
                </a:buClr>
                <a:buSzPct val="45833"/>
                <a:buFont typeface="Arial"/>
                <a:buNone/>
              </a:pPr>
              <a:r>
                <a:rPr lang="en" sz="2400">
                  <a:solidFill>
                    <a:srgbClr val="FFFFFF"/>
                  </a:solidFill>
                  <a:latin typeface="Trebuchet MS"/>
                  <a:ea typeface="Trebuchet MS"/>
                  <a:cs typeface="Trebuchet MS"/>
                  <a:sym typeface="Trebuchet MS"/>
                </a:rPr>
                <a:t>The ethnography of material culture provides a method for understanding resource management cross-culturally.</a:t>
              </a:r>
            </a:p>
          </p:txBody>
        </p:sp>
      </p:grpSp>
      <p:grpSp>
        <p:nvGrpSpPr>
          <p:cNvPr id="61" name="Shape 61"/>
          <p:cNvGrpSpPr/>
          <p:nvPr/>
        </p:nvGrpSpPr>
        <p:grpSpPr>
          <a:xfrm>
            <a:off x="700375" y="3671282"/>
            <a:ext cx="3927899" cy="2317992"/>
            <a:chOff x="458150" y="2241807"/>
            <a:chExt cx="3927899" cy="2317992"/>
          </a:xfrm>
        </p:grpSpPr>
        <p:sp>
          <p:nvSpPr>
            <p:cNvPr id="62" name="Shape 62"/>
            <p:cNvSpPr/>
            <p:nvPr/>
          </p:nvSpPr>
          <p:spPr>
            <a:xfrm>
              <a:off x="458150" y="2259400"/>
              <a:ext cx="3870299" cy="2300399"/>
            </a:xfrm>
            <a:prstGeom prst="rect">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63" name="Shape 63"/>
            <p:cNvSpPr txBox="1"/>
            <p:nvPr/>
          </p:nvSpPr>
          <p:spPr>
            <a:xfrm>
              <a:off x="458150" y="2241807"/>
              <a:ext cx="3927899" cy="2275799"/>
            </a:xfrm>
            <a:prstGeom prst="rect">
              <a:avLst/>
            </a:prstGeom>
            <a:noFill/>
          </p:spPr>
          <p:txBody>
            <a:bodyPr lIns="91425" tIns="91425" rIns="91425" bIns="91425" anchor="t" anchorCtr="0">
              <a:spAutoFit/>
            </a:bodyPr>
            <a:lstStyle/>
            <a:p>
              <a:pPr marL="0" lvl="0" indent="0" rtl="0">
                <a:lnSpc>
                  <a:spcPct val="115000"/>
                </a:lnSpc>
                <a:buNone/>
              </a:pPr>
              <a:r>
                <a:rPr lang="en" sz="1600">
                  <a:solidFill>
                    <a:srgbClr val="FFFFFF"/>
                  </a:solidFill>
                  <a:latin typeface="Calibri"/>
                  <a:ea typeface="Calibri"/>
                  <a:cs typeface="Calibri"/>
                  <a:sym typeface="Calibri"/>
                </a:rPr>
                <a:t>-What objects and material practices do people use to organize, make sense of, store, transfer, and protect their resources? </a:t>
              </a:r>
            </a:p>
            <a:p>
              <a:pPr marL="0" lvl="0" indent="0" rtl="0">
                <a:lnSpc>
                  <a:spcPct val="115000"/>
                </a:lnSpc>
                <a:buNone/>
              </a:pPr>
              <a:r>
                <a:rPr lang="en" sz="1600">
                  <a:solidFill>
                    <a:srgbClr val="FFFFFF"/>
                  </a:solidFill>
                  <a:latin typeface="Calibri"/>
                  <a:ea typeface="Calibri"/>
                  <a:cs typeface="Calibri"/>
                  <a:sym typeface="Calibri"/>
                </a:rPr>
                <a:t>-Which qualities of those objects matter most? </a:t>
              </a:r>
            </a:p>
            <a:p>
              <a:pPr marL="0" lvl="0" indent="0" rtl="0">
                <a:lnSpc>
                  <a:spcPct val="115000"/>
                </a:lnSpc>
                <a:buNone/>
              </a:pPr>
              <a:r>
                <a:rPr lang="en" sz="1600">
                  <a:solidFill>
                    <a:srgbClr val="FFFFFF"/>
                  </a:solidFill>
                  <a:latin typeface="Calibri"/>
                  <a:ea typeface="Calibri"/>
                  <a:cs typeface="Calibri"/>
                  <a:sym typeface="Calibri"/>
                </a:rPr>
                <a:t>-How do those objects fit into broader social and cultural contexts?</a:t>
              </a:r>
            </a:p>
          </p:txBody>
        </p:sp>
      </p:gr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7"/>
        <p:cNvGrpSpPr/>
        <p:nvPr/>
      </p:nvGrpSpPr>
      <p:grpSpPr>
        <a:xfrm>
          <a:off x="0" y="0"/>
          <a:ext cx="0" cy="0"/>
          <a:chOff x="0" y="0"/>
          <a:chExt cx="0" cy="0"/>
        </a:xfrm>
      </p:grpSpPr>
      <p:sp>
        <p:nvSpPr>
          <p:cNvPr id="68" name="Shape 68"/>
          <p:cNvSpPr txBox="1"/>
          <p:nvPr/>
        </p:nvSpPr>
        <p:spPr>
          <a:xfrm>
            <a:off x="649525" y="609395"/>
            <a:ext cx="7371299" cy="7043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Case studies of material culture </a:t>
            </a:r>
          </a:p>
        </p:txBody>
      </p:sp>
      <p:cxnSp>
        <p:nvCxnSpPr>
          <p:cNvPr id="69" name="Shape 69"/>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sp>
        <p:nvSpPr>
          <p:cNvPr id="70" name="Shape 70"/>
          <p:cNvSpPr/>
          <p:nvPr/>
        </p:nvSpPr>
        <p:spPr>
          <a:xfrm>
            <a:off x="-7999" y="1544714"/>
            <a:ext cx="4445900" cy="3335305"/>
          </a:xfrm>
          <a:prstGeom prst="rect">
            <a:avLst/>
          </a:prstGeom>
          <a:blipFill>
            <a:blip r:embed="rId3"/>
            <a:stretch>
              <a:fillRect/>
            </a:stretch>
          </a:blipFill>
          <a:ln>
            <a:noFill/>
          </a:ln>
        </p:spPr>
      </p:sp>
      <p:sp>
        <p:nvSpPr>
          <p:cNvPr id="71" name="Shape 71"/>
          <p:cNvSpPr/>
          <p:nvPr/>
        </p:nvSpPr>
        <p:spPr>
          <a:xfrm>
            <a:off x="5174948" y="1226353"/>
            <a:ext cx="3971551" cy="5296556"/>
          </a:xfrm>
          <a:prstGeom prst="rect">
            <a:avLst/>
          </a:prstGeom>
          <a:blipFill>
            <a:blip r:embed="rId4"/>
            <a:stretch>
              <a:fillRect/>
            </a:stretch>
          </a:blipFill>
          <a:ln>
            <a:noFill/>
          </a:ln>
        </p:spPr>
      </p:sp>
      <p:sp>
        <p:nvSpPr>
          <p:cNvPr id="72" name="Shape 72"/>
          <p:cNvSpPr txBox="1"/>
          <p:nvPr/>
        </p:nvSpPr>
        <p:spPr>
          <a:xfrm>
            <a:off x="2283467" y="4093746"/>
            <a:ext cx="3067142" cy="1877407"/>
          </a:xfrm>
          <a:prstGeom prst="rect">
            <a:avLst/>
          </a:prstGeom>
          <a:solidFill>
            <a:srgbClr val="1C4587"/>
          </a:solidFill>
        </p:spPr>
        <p:txBody>
          <a:bodyPr wrap="square" lIns="91425" tIns="91425" rIns="91425" bIns="91425" anchor="ctr" anchorCtr="0">
            <a:spAutoFit/>
          </a:bodyPr>
          <a:lstStyle/>
          <a:p>
            <a:pPr lvl="0" rtl="0">
              <a:buNone/>
            </a:pPr>
            <a:r>
              <a:rPr lang="en" sz="2200" dirty="0">
                <a:solidFill>
                  <a:srgbClr val="FFFFFF"/>
                </a:solidFill>
                <a:latin typeface="Trebuchet MS"/>
                <a:ea typeface="Trebuchet MS"/>
                <a:cs typeface="Trebuchet MS"/>
                <a:sym typeface="Trebuchet MS"/>
              </a:rPr>
              <a:t>An object is </a:t>
            </a:r>
            <a:r>
              <a:rPr lang="en" sz="2200" i="1" dirty="0">
                <a:solidFill>
                  <a:srgbClr val="FFFFFF"/>
                </a:solidFill>
                <a:latin typeface="Trebuchet MS"/>
                <a:ea typeface="Trebuchet MS"/>
                <a:cs typeface="Trebuchet MS"/>
                <a:sym typeface="Trebuchet MS"/>
              </a:rPr>
              <a:t>multifunctional</a:t>
            </a:r>
            <a:r>
              <a:rPr lang="en" sz="2200" dirty="0">
                <a:solidFill>
                  <a:srgbClr val="FFFFFF"/>
                </a:solidFill>
                <a:latin typeface="Trebuchet MS"/>
                <a:ea typeface="Trebuchet MS"/>
                <a:cs typeface="Trebuchet MS"/>
                <a:sym typeface="Trebuchet MS"/>
              </a:rPr>
              <a:t> </a:t>
            </a:r>
            <a:endParaRPr lang="en-US" sz="2200" dirty="0" smtClean="0">
              <a:solidFill>
                <a:srgbClr val="FFFFFF"/>
              </a:solidFill>
              <a:latin typeface="Trebuchet MS"/>
              <a:ea typeface="Trebuchet MS"/>
              <a:cs typeface="Trebuchet MS"/>
              <a:sym typeface="Trebuchet MS"/>
            </a:endParaRPr>
          </a:p>
          <a:p>
            <a:pPr lvl="0" rtl="0">
              <a:buNone/>
            </a:pPr>
            <a:r>
              <a:rPr lang="en" sz="2200" dirty="0" smtClean="0">
                <a:solidFill>
                  <a:srgbClr val="FFFFFF"/>
                </a:solidFill>
                <a:latin typeface="Trebuchet MS"/>
                <a:ea typeface="Trebuchet MS"/>
                <a:cs typeface="Trebuchet MS"/>
                <a:sym typeface="Trebuchet MS"/>
              </a:rPr>
              <a:t>when </a:t>
            </a:r>
            <a:r>
              <a:rPr lang="en" sz="2200" dirty="0">
                <a:solidFill>
                  <a:srgbClr val="FFFFFF"/>
                </a:solidFill>
                <a:latin typeface="Trebuchet MS"/>
                <a:ea typeface="Trebuchet MS"/>
                <a:cs typeface="Trebuchet MS"/>
                <a:sym typeface="Trebuchet MS"/>
              </a:rPr>
              <a:t>it has multiple uses that everyone knows about.</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6"/>
        <p:cNvGrpSpPr/>
        <p:nvPr/>
      </p:nvGrpSpPr>
      <p:grpSpPr>
        <a:xfrm>
          <a:off x="0" y="0"/>
          <a:ext cx="0" cy="0"/>
          <a:chOff x="0" y="0"/>
          <a:chExt cx="0" cy="0"/>
        </a:xfrm>
      </p:grpSpPr>
      <p:sp>
        <p:nvSpPr>
          <p:cNvPr id="77" name="Shape 77"/>
          <p:cNvSpPr/>
          <p:nvPr/>
        </p:nvSpPr>
        <p:spPr>
          <a:xfrm>
            <a:off x="680850" y="2404700"/>
            <a:ext cx="4251000" cy="4098985"/>
          </a:xfrm>
          <a:prstGeom prst="rect">
            <a:avLst/>
          </a:prstGeom>
          <a:blipFill>
            <a:blip r:embed="rId3"/>
            <a:stretch>
              <a:fillRect/>
            </a:stretch>
          </a:blipFill>
          <a:ln>
            <a:noFill/>
          </a:ln>
        </p:spPr>
      </p:sp>
      <p:cxnSp>
        <p:nvCxnSpPr>
          <p:cNvPr id="78" name="Shape 78"/>
          <p:cNvCxnSpPr/>
          <p:nvPr/>
        </p:nvCxnSpPr>
        <p:spPr>
          <a:xfrm rot="10800000" flipH="1">
            <a:off x="2774350" y="726649"/>
            <a:ext cx="1893600" cy="3677100"/>
          </a:xfrm>
          <a:prstGeom prst="straightConnector1">
            <a:avLst/>
          </a:prstGeom>
          <a:noFill/>
          <a:ln w="19050" cap="flat">
            <a:solidFill>
              <a:schemeClr val="dk2"/>
            </a:solidFill>
            <a:prstDash val="solid"/>
            <a:round/>
            <a:headEnd type="none" w="lg" len="lg"/>
            <a:tailEnd type="none" w="lg" len="lg"/>
          </a:ln>
        </p:spPr>
      </p:cxnSp>
      <p:cxnSp>
        <p:nvCxnSpPr>
          <p:cNvPr id="79" name="Shape 79"/>
          <p:cNvCxnSpPr/>
          <p:nvPr/>
        </p:nvCxnSpPr>
        <p:spPr>
          <a:xfrm rot="10800000" flipH="1">
            <a:off x="3170700" y="3236899"/>
            <a:ext cx="5460899" cy="1585200"/>
          </a:xfrm>
          <a:prstGeom prst="straightConnector1">
            <a:avLst/>
          </a:prstGeom>
          <a:noFill/>
          <a:ln w="19050" cap="flat">
            <a:solidFill>
              <a:schemeClr val="dk2"/>
            </a:solidFill>
            <a:prstDash val="solid"/>
            <a:round/>
            <a:headEnd type="none" w="lg" len="lg"/>
            <a:tailEnd type="none" w="lg" len="lg"/>
          </a:ln>
        </p:spPr>
      </p:cxnSp>
      <p:grpSp>
        <p:nvGrpSpPr>
          <p:cNvPr id="80" name="Shape 80"/>
          <p:cNvGrpSpPr/>
          <p:nvPr/>
        </p:nvGrpSpPr>
        <p:grpSpPr>
          <a:xfrm>
            <a:off x="5299162" y="3355050"/>
            <a:ext cx="3424162" cy="2861399"/>
            <a:chOff x="5375362" y="3507450"/>
            <a:chExt cx="3424162" cy="2861399"/>
          </a:xfrm>
        </p:grpSpPr>
        <p:sp>
          <p:nvSpPr>
            <p:cNvPr id="81" name="Shape 81"/>
            <p:cNvSpPr txBox="1"/>
            <p:nvPr/>
          </p:nvSpPr>
          <p:spPr>
            <a:xfrm>
              <a:off x="5681025" y="4984350"/>
              <a:ext cx="3118499" cy="1384499"/>
            </a:xfrm>
            <a:prstGeom prst="rect">
              <a:avLst/>
            </a:prstGeom>
            <a:noFill/>
          </p:spPr>
          <p:txBody>
            <a:bodyPr lIns="91425" tIns="91425" rIns="91425" bIns="91425" anchor="t" anchorCtr="0">
              <a:spAutoFit/>
            </a:bodyPr>
            <a:lstStyle/>
            <a:p>
              <a:pPr lvl="0" rtl="0">
                <a:buNone/>
              </a:pPr>
              <a:r>
                <a:rPr lang="en" sz="2400">
                  <a:solidFill>
                    <a:srgbClr val="1C4587"/>
                  </a:solidFill>
                  <a:latin typeface="Trebuchet MS"/>
                  <a:ea typeface="Trebuchet MS"/>
                  <a:cs typeface="Trebuchet MS"/>
                  <a:sym typeface="Trebuchet MS"/>
                </a:rPr>
                <a:t>Bariguda Village</a:t>
              </a:r>
            </a:p>
            <a:p>
              <a:pPr lvl="0" rtl="0">
                <a:buNone/>
              </a:pPr>
              <a:r>
                <a:rPr lang="en" sz="1600">
                  <a:latin typeface="Trebuchet MS"/>
                  <a:ea typeface="Trebuchet MS"/>
                  <a:cs typeface="Trebuchet MS"/>
                  <a:sym typeface="Trebuchet MS"/>
                </a:rPr>
                <a:t>in Rayagada District</a:t>
              </a:r>
            </a:p>
            <a:p>
              <a:pPr lvl="0" rtl="0">
                <a:buNone/>
              </a:pPr>
              <a:r>
                <a:rPr lang="en" sz="1600">
                  <a:latin typeface="Trebuchet MS"/>
                  <a:ea typeface="Trebuchet MS"/>
                  <a:cs typeface="Trebuchet MS"/>
                  <a:sym typeface="Trebuchet MS"/>
                </a:rPr>
                <a:t>Multi-caste and multi-ethnic village of 240 households</a:t>
              </a:r>
            </a:p>
            <a:p>
              <a:pPr lvl="0" rtl="0">
                <a:buNone/>
              </a:pPr>
              <a:r>
                <a:rPr lang="en" sz="1600">
                  <a:latin typeface="Trebuchet MS"/>
                  <a:ea typeface="Trebuchet MS"/>
                  <a:cs typeface="Trebuchet MS"/>
                  <a:sym typeface="Trebuchet MS"/>
                </a:rPr>
                <a:t>4 KM from a market town </a:t>
              </a:r>
            </a:p>
          </p:txBody>
        </p:sp>
        <p:sp>
          <p:nvSpPr>
            <p:cNvPr id="82" name="Shape 82"/>
            <p:cNvSpPr txBox="1"/>
            <p:nvPr/>
          </p:nvSpPr>
          <p:spPr>
            <a:xfrm>
              <a:off x="5681025" y="3507450"/>
              <a:ext cx="2972400" cy="1475400"/>
            </a:xfrm>
            <a:prstGeom prst="rect">
              <a:avLst/>
            </a:prstGeom>
            <a:noFill/>
          </p:spPr>
          <p:txBody>
            <a:bodyPr lIns="91425" tIns="91425" rIns="91425" bIns="91425" anchor="t" anchorCtr="0">
              <a:spAutoFit/>
            </a:bodyPr>
            <a:lstStyle/>
            <a:p>
              <a:pPr lvl="0" rtl="0">
                <a:buNone/>
              </a:pPr>
              <a:r>
                <a:rPr lang="en" sz="2400">
                  <a:solidFill>
                    <a:srgbClr val="1C4587"/>
                  </a:solidFill>
                  <a:latin typeface="Trebuchet MS"/>
                  <a:ea typeface="Trebuchet MS"/>
                  <a:cs typeface="Trebuchet MS"/>
                  <a:sym typeface="Trebuchet MS"/>
                </a:rPr>
                <a:t>Bhubaneswar</a:t>
              </a:r>
            </a:p>
            <a:p>
              <a:pPr lvl="0" rtl="0">
                <a:buNone/>
              </a:pPr>
              <a:r>
                <a:rPr lang="en" sz="1600">
                  <a:latin typeface="Trebuchet MS"/>
                  <a:ea typeface="Trebuchet MS"/>
                  <a:cs typeface="Trebuchet MS"/>
                  <a:sym typeface="Trebuchet MS"/>
                </a:rPr>
                <a:t>State capital</a:t>
              </a:r>
            </a:p>
            <a:p>
              <a:pPr lvl="0" rtl="0">
                <a:buNone/>
              </a:pPr>
              <a:r>
                <a:rPr lang="en" sz="1600">
                  <a:latin typeface="Trebuchet MS"/>
                  <a:ea typeface="Trebuchet MS"/>
                  <a:cs typeface="Trebuchet MS"/>
                  <a:sym typeface="Trebuchet MS"/>
                </a:rPr>
                <a:t>Population approx. 1 million</a:t>
              </a:r>
            </a:p>
            <a:p>
              <a:pPr>
                <a:buNone/>
              </a:pPr>
              <a:r>
                <a:rPr lang="en" sz="1600">
                  <a:latin typeface="Trebuchet MS"/>
                  <a:ea typeface="Trebuchet MS"/>
                  <a:cs typeface="Trebuchet MS"/>
                  <a:sym typeface="Trebuchet MS"/>
                </a:rPr>
                <a:t>"Old Town" is 40-50,000</a:t>
              </a:r>
            </a:p>
          </p:txBody>
        </p:sp>
        <p:sp>
          <p:nvSpPr>
            <p:cNvPr id="83" name="Shape 83"/>
            <p:cNvSpPr/>
            <p:nvPr/>
          </p:nvSpPr>
          <p:spPr>
            <a:xfrm rot="-10782430">
              <a:off x="5375810" y="5171727"/>
              <a:ext cx="176102" cy="176402"/>
            </a:xfrm>
            <a:prstGeom prst="ellipse">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84" name="Shape 84"/>
            <p:cNvSpPr/>
            <p:nvPr/>
          </p:nvSpPr>
          <p:spPr>
            <a:xfrm rot="-10782430">
              <a:off x="5375810" y="3723927"/>
              <a:ext cx="176102" cy="176402"/>
            </a:xfrm>
            <a:prstGeom prst="ellipse">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grpSp>
      <p:grpSp>
        <p:nvGrpSpPr>
          <p:cNvPr id="85" name="Shape 85"/>
          <p:cNvGrpSpPr/>
          <p:nvPr/>
        </p:nvGrpSpPr>
        <p:grpSpPr>
          <a:xfrm>
            <a:off x="4580937" y="664900"/>
            <a:ext cx="4181475" cy="2533650"/>
            <a:chOff x="4580937" y="664900"/>
            <a:chExt cx="4181475" cy="2533650"/>
          </a:xfrm>
        </p:grpSpPr>
        <p:sp>
          <p:nvSpPr>
            <p:cNvPr id="86" name="Shape 86"/>
            <p:cNvSpPr/>
            <p:nvPr/>
          </p:nvSpPr>
          <p:spPr>
            <a:xfrm>
              <a:off x="4580937" y="664900"/>
              <a:ext cx="4181475" cy="2533650"/>
            </a:xfrm>
            <a:prstGeom prst="rect">
              <a:avLst/>
            </a:prstGeom>
            <a:blipFill>
              <a:blip r:embed="rId4"/>
              <a:stretch>
                <a:fillRect/>
              </a:stretch>
            </a:blipFill>
            <a:ln>
              <a:noFill/>
            </a:ln>
          </p:spPr>
        </p:sp>
        <p:sp>
          <p:nvSpPr>
            <p:cNvPr id="87" name="Shape 87"/>
            <p:cNvSpPr/>
            <p:nvPr/>
          </p:nvSpPr>
          <p:spPr>
            <a:xfrm>
              <a:off x="5681025" y="2047725"/>
              <a:ext cx="175800" cy="176099"/>
            </a:xfrm>
            <a:prstGeom prst="ellipse">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88" name="Shape 88"/>
            <p:cNvSpPr/>
            <p:nvPr/>
          </p:nvSpPr>
          <p:spPr>
            <a:xfrm rot="-10782430">
              <a:off x="6823611" y="1818927"/>
              <a:ext cx="176102" cy="176402"/>
            </a:xfrm>
            <a:prstGeom prst="ellipse">
              <a:avLst/>
            </a:prstGeom>
            <a:solidFill>
              <a:srgbClr val="1C4587"/>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grpSp>
      <p:sp>
        <p:nvSpPr>
          <p:cNvPr id="89" name="Shape 89"/>
          <p:cNvSpPr txBox="1"/>
          <p:nvPr/>
        </p:nvSpPr>
        <p:spPr>
          <a:xfrm>
            <a:off x="619975" y="675900"/>
            <a:ext cx="3809100" cy="1695599"/>
          </a:xfrm>
          <a:prstGeom prst="rect">
            <a:avLst/>
          </a:prstGeom>
          <a:noFill/>
        </p:spPr>
        <p:txBody>
          <a:bodyPr lIns="91425" tIns="91425" rIns="91425" bIns="91425" anchor="t" anchorCtr="0">
            <a:spAutoFit/>
          </a:bodyPr>
          <a:lstStyle/>
          <a:p>
            <a:pPr>
              <a:buNone/>
            </a:pPr>
            <a:r>
              <a:rPr lang="en" sz="3000">
                <a:solidFill>
                  <a:srgbClr val="1C4587"/>
                </a:solidFill>
                <a:latin typeface="Trebuchet MS"/>
                <a:ea typeface="Trebuchet MS"/>
                <a:cs typeface="Trebuchet MS"/>
                <a:sym typeface="Trebuchet MS"/>
              </a:rPr>
              <a:t>
</a:t>
            </a:r>
            <a:r>
              <a:rPr lang="en" sz="1800">
                <a:solidFill>
                  <a:srgbClr val="1C4587"/>
                </a:solidFill>
                <a:latin typeface="Trebuchet MS"/>
                <a:ea typeface="Trebuchet MS"/>
                <a:cs typeface="Trebuchet MS"/>
                <a:sym typeface="Trebuchet MS"/>
              </a:rPr>
              <a:t>India's eastern coastal state of Orissa or Odisha has been considered one of India's poorest regions for over two centuries.</a:t>
            </a:r>
          </a:p>
        </p:txBody>
      </p:sp>
      <p:sp>
        <p:nvSpPr>
          <p:cNvPr id="90" name="Shape 90"/>
          <p:cNvSpPr txBox="1"/>
          <p:nvPr/>
        </p:nvSpPr>
        <p:spPr>
          <a:xfrm>
            <a:off x="649525" y="609395"/>
            <a:ext cx="2880900" cy="7043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Research Sites</a:t>
            </a:r>
          </a:p>
        </p:txBody>
      </p:sp>
      <p:cxnSp>
        <p:nvCxnSpPr>
          <p:cNvPr id="91" name="Shape 91"/>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5"/>
        <p:cNvGrpSpPr/>
        <p:nvPr/>
      </p:nvGrpSpPr>
      <p:grpSpPr>
        <a:xfrm>
          <a:off x="0" y="0"/>
          <a:ext cx="0" cy="0"/>
          <a:chOff x="0" y="0"/>
          <a:chExt cx="0" cy="0"/>
        </a:xfrm>
      </p:grpSpPr>
      <p:sp>
        <p:nvSpPr>
          <p:cNvPr id="96" name="Shape 96"/>
          <p:cNvSpPr/>
          <p:nvPr/>
        </p:nvSpPr>
        <p:spPr>
          <a:xfrm>
            <a:off x="3564620" y="1337021"/>
            <a:ext cx="5579379" cy="4183957"/>
          </a:xfrm>
          <a:prstGeom prst="rect">
            <a:avLst/>
          </a:prstGeom>
          <a:blipFill>
            <a:blip r:embed="rId3"/>
            <a:stretch>
              <a:fillRect/>
            </a:stretch>
          </a:blipFill>
        </p:spPr>
      </p:sp>
      <p:sp>
        <p:nvSpPr>
          <p:cNvPr id="97" name="Shape 97"/>
          <p:cNvSpPr txBox="1"/>
          <p:nvPr/>
        </p:nvSpPr>
        <p:spPr>
          <a:xfrm>
            <a:off x="649525" y="609395"/>
            <a:ext cx="3475499" cy="704399"/>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Bariguda Village</a:t>
            </a:r>
          </a:p>
          <a:p>
            <a:endParaRPr/>
          </a:p>
        </p:txBody>
      </p:sp>
      <p:cxnSp>
        <p:nvCxnSpPr>
          <p:cNvPr id="98" name="Shape 98"/>
          <p:cNvCxnSpPr/>
          <p:nvPr/>
        </p:nvCxnSpPr>
        <p:spPr>
          <a:xfrm rot="10800000">
            <a:off x="9200" y="1170099"/>
            <a:ext cx="2588999" cy="18900"/>
          </a:xfrm>
          <a:prstGeom prst="straightConnector1">
            <a:avLst/>
          </a:prstGeom>
          <a:noFill/>
          <a:ln w="38100" cap="flat">
            <a:solidFill>
              <a:srgbClr val="1C4587"/>
            </a:solidFill>
            <a:prstDash val="solid"/>
            <a:round/>
            <a:headEnd type="none" w="lg" len="lg"/>
            <a:tailEnd type="none" w="lg" len="lg"/>
          </a:ln>
        </p:spPr>
      </p:cxnSp>
      <p:sp>
        <p:nvSpPr>
          <p:cNvPr id="99" name="Shape 99"/>
          <p:cNvSpPr txBox="1"/>
          <p:nvPr/>
        </p:nvSpPr>
        <p:spPr>
          <a:xfrm>
            <a:off x="-162140" y="1313795"/>
            <a:ext cx="3726760" cy="4832062"/>
          </a:xfrm>
          <a:prstGeom prst="rect">
            <a:avLst/>
          </a:prstGeom>
          <a:noFill/>
        </p:spPr>
        <p:txBody>
          <a:bodyPr wrap="square" lIns="91425" tIns="91425" rIns="91425" bIns="91425" anchor="t" anchorCtr="0">
            <a:spAutoFit/>
          </a:bodyPr>
          <a:lstStyle/>
          <a:p>
            <a:pPr marL="457200" lvl="0" indent="-317500" rtl="0">
              <a:buClr>
                <a:srgbClr val="000000"/>
              </a:buClr>
              <a:buSzPct val="145833"/>
              <a:buFont typeface="Arial"/>
              <a:buChar char="•"/>
            </a:pPr>
            <a:r>
              <a:rPr lang="en" sz="1800" dirty="0">
                <a:latin typeface="Calibri"/>
                <a:ea typeface="Calibri"/>
                <a:cs typeface="Calibri"/>
                <a:sym typeface="Calibri"/>
              </a:rPr>
              <a:t>Residents consist of Kondh "Scheduled Tribe", Domb "Scheduled Caste", and "Other Backward Class" (Paiko and Sundi</a:t>
            </a:r>
            <a:r>
              <a:rPr lang="en" sz="1800" dirty="0" smtClean="0">
                <a:latin typeface="Calibri"/>
                <a:ea typeface="Calibri"/>
                <a:cs typeface="Calibri"/>
                <a:sym typeface="Calibri"/>
              </a:rPr>
              <a:t>)</a:t>
            </a:r>
            <a:endParaRPr lang="en" sz="1800" dirty="0">
              <a:latin typeface="Calibri"/>
              <a:ea typeface="Calibri"/>
              <a:cs typeface="Calibri"/>
              <a:sym typeface="Calibri"/>
            </a:endParaRPr>
          </a:p>
          <a:p>
            <a:pPr marL="457200" lvl="0" indent="-330200" rtl="0">
              <a:buClr>
                <a:srgbClr val="000000"/>
              </a:buClr>
              <a:buSzPct val="166666"/>
              <a:buFont typeface="Arial"/>
              <a:buChar char="•"/>
            </a:pPr>
            <a:r>
              <a:rPr lang="en" sz="1800" dirty="0">
                <a:latin typeface="Calibri"/>
                <a:ea typeface="Calibri"/>
                <a:cs typeface="Calibri"/>
                <a:sym typeface="Calibri"/>
              </a:rPr>
              <a:t>Approximate income of households is 150 rs/day</a:t>
            </a:r>
          </a:p>
          <a:p>
            <a:pPr marL="457200" lvl="0" indent="-330200" rtl="0">
              <a:buClr>
                <a:srgbClr val="000000"/>
              </a:buClr>
              <a:buSzPct val="166666"/>
              <a:buFont typeface="Arial"/>
              <a:buChar char="•"/>
            </a:pPr>
            <a:r>
              <a:rPr lang="en" sz="1800" dirty="0">
                <a:latin typeface="Calibri"/>
                <a:ea typeface="Calibri"/>
                <a:cs typeface="Calibri"/>
                <a:sym typeface="Calibri"/>
              </a:rPr>
              <a:t>Institutions: 1 local bank branch. Numerous NGOs work in the area, and many residents participate in  Self-Help Groups.</a:t>
            </a:r>
          </a:p>
          <a:p>
            <a:pPr marL="457200" lvl="0" indent="-330200" rtl="0">
              <a:buClr>
                <a:srgbClr val="000000"/>
              </a:buClr>
              <a:buSzPct val="166666"/>
              <a:buFont typeface="Arial"/>
              <a:buChar char="•"/>
            </a:pPr>
            <a:r>
              <a:rPr lang="en" sz="1800" dirty="0">
                <a:latin typeface="Calibri"/>
                <a:ea typeface="Calibri"/>
                <a:cs typeface="Calibri"/>
                <a:sym typeface="Calibri"/>
              </a:rPr>
              <a:t>Long-form, open-ended  interviews with 8 households</a:t>
            </a:r>
          </a:p>
          <a:p>
            <a:pPr marL="914400" lvl="1" indent="-330200" rtl="0">
              <a:buClr>
                <a:srgbClr val="000000"/>
              </a:buClr>
              <a:buSzPct val="100000"/>
              <a:buFont typeface="Courier New"/>
              <a:buChar char="o"/>
            </a:pPr>
            <a:r>
              <a:rPr lang="en" sz="1800" dirty="0">
                <a:latin typeface="Calibri"/>
                <a:ea typeface="Calibri"/>
                <a:cs typeface="Calibri"/>
                <a:sym typeface="Calibri"/>
              </a:rPr>
              <a:t>3 Scheduled Tribe</a:t>
            </a:r>
          </a:p>
          <a:p>
            <a:pPr marL="914400" lvl="1" indent="-330200" rtl="0">
              <a:buClr>
                <a:srgbClr val="000000"/>
              </a:buClr>
              <a:buSzPct val="100000"/>
              <a:buFont typeface="Courier New"/>
              <a:buChar char="o"/>
            </a:pPr>
            <a:r>
              <a:rPr lang="en" sz="1800" dirty="0">
                <a:latin typeface="Calibri"/>
                <a:ea typeface="Calibri"/>
                <a:cs typeface="Calibri"/>
                <a:sym typeface="Calibri"/>
              </a:rPr>
              <a:t>3 Scheduled Caste</a:t>
            </a:r>
          </a:p>
          <a:p>
            <a:pPr marL="914400" lvl="1" indent="-330200" rtl="0">
              <a:buClr>
                <a:srgbClr val="000000"/>
              </a:buClr>
              <a:buSzPct val="100000"/>
              <a:buFont typeface="Courier New"/>
              <a:buChar char="o"/>
            </a:pPr>
            <a:r>
              <a:rPr lang="en" sz="1800" dirty="0">
                <a:latin typeface="Calibri"/>
                <a:ea typeface="Calibri"/>
                <a:cs typeface="Calibri"/>
                <a:sym typeface="Calibri"/>
              </a:rPr>
              <a:t>2 Other Backward Caste</a:t>
            </a:r>
          </a:p>
          <a:p>
            <a:endParaRPr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
        <p:cNvGrpSpPr/>
        <p:nvPr/>
      </p:nvGrpSpPr>
      <p:grpSpPr>
        <a:xfrm>
          <a:off x="0" y="0"/>
          <a:ext cx="0" cy="0"/>
          <a:chOff x="0" y="0"/>
          <a:chExt cx="0" cy="0"/>
        </a:xfrm>
      </p:grpSpPr>
      <p:sp>
        <p:nvSpPr>
          <p:cNvPr id="104" name="Shape 104"/>
          <p:cNvSpPr/>
          <p:nvPr/>
        </p:nvSpPr>
        <p:spPr>
          <a:xfrm>
            <a:off x="0" y="1261616"/>
            <a:ext cx="5076837" cy="3805146"/>
          </a:xfrm>
          <a:prstGeom prst="rect">
            <a:avLst/>
          </a:prstGeom>
          <a:blipFill>
            <a:blip r:embed="rId3"/>
            <a:stretch>
              <a:fillRect/>
            </a:stretch>
          </a:blipFill>
          <a:ln>
            <a:noFill/>
          </a:ln>
        </p:spPr>
      </p:sp>
      <p:sp>
        <p:nvSpPr>
          <p:cNvPr id="105" name="Shape 105"/>
          <p:cNvSpPr txBox="1"/>
          <p:nvPr/>
        </p:nvSpPr>
        <p:spPr>
          <a:xfrm>
            <a:off x="4685400" y="563925"/>
            <a:ext cx="4458599" cy="758700"/>
          </a:xfrm>
          <a:prstGeom prst="rect">
            <a:avLst/>
          </a:prstGeom>
          <a:noFill/>
        </p:spPr>
        <p:txBody>
          <a:bodyPr lIns="91425" tIns="91425" rIns="91425" bIns="91425" anchor="t" anchorCtr="0">
            <a:spAutoFit/>
          </a:bodyPr>
          <a:lstStyle/>
          <a:p>
            <a:pPr lvl="0" rtl="0">
              <a:buNone/>
            </a:pPr>
            <a:r>
              <a:rPr lang="en" sz="3000">
                <a:solidFill>
                  <a:srgbClr val="1C4587"/>
                </a:solidFill>
                <a:latin typeface="Trebuchet MS"/>
                <a:ea typeface="Trebuchet MS"/>
                <a:cs typeface="Trebuchet MS"/>
                <a:sym typeface="Trebuchet MS"/>
              </a:rPr>
              <a:t>Bhubaneswar, Old Town</a:t>
            </a:r>
          </a:p>
        </p:txBody>
      </p:sp>
      <p:cxnSp>
        <p:nvCxnSpPr>
          <p:cNvPr id="106" name="Shape 106"/>
          <p:cNvCxnSpPr/>
          <p:nvPr/>
        </p:nvCxnSpPr>
        <p:spPr>
          <a:xfrm rot="10800000">
            <a:off x="6443703" y="1170225"/>
            <a:ext cx="2703299" cy="0"/>
          </a:xfrm>
          <a:prstGeom prst="straightConnector1">
            <a:avLst/>
          </a:prstGeom>
          <a:noFill/>
          <a:ln w="38100" cap="flat">
            <a:solidFill>
              <a:srgbClr val="1C4587"/>
            </a:solidFill>
            <a:prstDash val="solid"/>
            <a:round/>
            <a:headEnd type="none" w="lg" len="lg"/>
            <a:tailEnd type="none" w="lg" len="lg"/>
          </a:ln>
        </p:spPr>
      </p:cxnSp>
      <p:sp>
        <p:nvSpPr>
          <p:cNvPr id="107" name="Shape 107"/>
          <p:cNvSpPr txBox="1"/>
          <p:nvPr/>
        </p:nvSpPr>
        <p:spPr>
          <a:xfrm>
            <a:off x="5768785" y="1325497"/>
            <a:ext cx="3342900" cy="3164100"/>
          </a:xfrm>
          <a:prstGeom prst="rect">
            <a:avLst/>
          </a:prstGeom>
        </p:spPr>
        <p:txBody>
          <a:bodyPr lIns="91425" tIns="91425" rIns="91425" bIns="91425" anchor="t" anchorCtr="0">
            <a:spAutoFit/>
          </a:bodyPr>
          <a:lstStyle/>
          <a:p>
            <a:pPr marL="457200" lvl="0" indent="-342900" rtl="0">
              <a:buClr>
                <a:srgbClr val="000000"/>
              </a:buClr>
              <a:buSzPct val="166666"/>
              <a:buFont typeface="Arial"/>
              <a:buChar char="•"/>
            </a:pPr>
            <a:r>
              <a:rPr lang="en" sz="1800">
                <a:latin typeface="Calibri"/>
                <a:ea typeface="Calibri"/>
                <a:cs typeface="Calibri"/>
                <a:sym typeface="Calibri"/>
              </a:rPr>
              <a:t>Residents are historically related to temple service</a:t>
            </a:r>
          </a:p>
          <a:p>
            <a:pPr marL="457200" lvl="0" indent="-342900" rtl="0">
              <a:buClr>
                <a:srgbClr val="000000"/>
              </a:buClr>
              <a:buSzPct val="166666"/>
              <a:buFont typeface="Arial"/>
              <a:buChar char="•"/>
            </a:pPr>
            <a:r>
              <a:rPr lang="en" sz="1800">
                <a:latin typeface="Calibri"/>
                <a:ea typeface="Calibri"/>
                <a:cs typeface="Calibri"/>
                <a:sym typeface="Calibri"/>
              </a:rPr>
              <a:t>Approximate income of study households is 6000-10,000/mo</a:t>
            </a:r>
          </a:p>
          <a:p>
            <a:pPr marL="457200" lvl="0" indent="-342900" rtl="0">
              <a:buClr>
                <a:srgbClr val="000000"/>
              </a:buClr>
              <a:buSzPct val="166666"/>
              <a:buFont typeface="Arial"/>
              <a:buChar char="•"/>
            </a:pPr>
            <a:r>
              <a:rPr lang="en" sz="1800">
                <a:latin typeface="Calibri"/>
                <a:ea typeface="Calibri"/>
                <a:cs typeface="Calibri"/>
                <a:sym typeface="Calibri"/>
              </a:rPr>
              <a:t>Households rely on unskilled labor and domestic service</a:t>
            </a:r>
          </a:p>
          <a:p>
            <a:pPr marL="457200" lvl="0" indent="-342900" rtl="0">
              <a:buClr>
                <a:srgbClr val="000000"/>
              </a:buClr>
              <a:buSzPct val="166666"/>
              <a:buFont typeface="Arial"/>
              <a:buChar char="•"/>
            </a:pPr>
            <a:r>
              <a:rPr lang="en" sz="1800">
                <a:latin typeface="Calibri"/>
                <a:ea typeface="Calibri"/>
                <a:cs typeface="Calibri"/>
                <a:sym typeface="Calibri"/>
              </a:rPr>
              <a:t>Numerous nearby banks. Numerous NGOs work in the area, and many residents participate in Self-Help Groups.</a:t>
            </a:r>
          </a:p>
          <a:p>
            <a:pPr marL="457200" lvl="0" indent="-342900" rtl="0">
              <a:buClr>
                <a:srgbClr val="000000"/>
              </a:buClr>
              <a:buSzPct val="166666"/>
              <a:buFont typeface="Arial"/>
              <a:buChar char="•"/>
            </a:pPr>
            <a:r>
              <a:rPr lang="en" sz="1800">
                <a:latin typeface="Calibri"/>
                <a:ea typeface="Calibri"/>
                <a:cs typeface="Calibri"/>
                <a:sym typeface="Calibri"/>
              </a:rPr>
              <a:t>Long-form, open-ended interviews with 5 Scheduled Caste households</a:t>
            </a:r>
          </a:p>
          <a:p>
            <a:endParaRPr/>
          </a:p>
        </p:txBody>
      </p:sp>
      <p:sp>
        <p:nvSpPr>
          <p:cNvPr id="108" name="Shape 108"/>
          <p:cNvSpPr/>
          <p:nvPr/>
        </p:nvSpPr>
        <p:spPr>
          <a:xfrm>
            <a:off x="2952587" y="4306976"/>
            <a:ext cx="2786937" cy="2365974"/>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1798</Words>
  <Application>Microsoft Macintosh PowerPoint</Application>
  <PresentationFormat>On-screen Show (4:3)</PresentationFormat>
  <Paragraphs>151</Paragraphs>
  <Slides>22</Slides>
  <Notes>21</Notes>
  <HiddenSlides>0</HiddenSlides>
  <MMClips>1</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
      <vt:lpstr>Material Cultures of Financial Literacy Among Rural and Urban Poor in Odisha, India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Cultures of Financial Literacy Among Rural and Urban Poor in Odisha, India</dc:title>
  <cp:lastModifiedBy>Katherine Martineau</cp:lastModifiedBy>
  <cp:revision>2</cp:revision>
  <dcterms:created xsi:type="dcterms:W3CDTF">2012-12-04T23:51:44Z</dcterms:created>
  <dcterms:modified xsi:type="dcterms:W3CDTF">2012-12-05T06:23:37Z</dcterms:modified>
</cp:coreProperties>
</file>