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Default Extension="gif" ContentType="image/gif"/>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307" r:id="rId2"/>
    <p:sldId id="287" r:id="rId3"/>
    <p:sldId id="305" r:id="rId4"/>
    <p:sldId id="271" r:id="rId5"/>
    <p:sldId id="269" r:id="rId6"/>
    <p:sldId id="289" r:id="rId7"/>
    <p:sldId id="274" r:id="rId8"/>
    <p:sldId id="293" r:id="rId9"/>
    <p:sldId id="308" r:id="rId10"/>
    <p:sldId id="303" r:id="rId11"/>
    <p:sldId id="281" r:id="rId12"/>
    <p:sldId id="309" r:id="rId13"/>
    <p:sldId id="306" r:id="rId14"/>
    <p:sldId id="302" r:id="rId15"/>
    <p:sldId id="282" r:id="rId16"/>
    <p:sldId id="304" r:id="rId17"/>
    <p:sldId id="298" r:id="rId18"/>
    <p:sldId id="299" r:id="rId19"/>
    <p:sldId id="30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DEF3"/>
    <a:srgbClr val="FF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16" autoAdjust="0"/>
  </p:normalViewPr>
  <p:slideViewPr>
    <p:cSldViewPr>
      <p:cViewPr>
        <p:scale>
          <a:sx n="100" d="100"/>
          <a:sy n="100" d="100"/>
        </p:scale>
        <p:origin x="-110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9.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41.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C346E-E960-429D-BD20-319074E8CB63}"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en-IN"/>
        </a:p>
      </dgm:t>
    </dgm:pt>
    <dgm:pt modelId="{233D35B9-4FA0-4CFC-AEFC-36F60998FD8F}">
      <dgm:prSet phldrT="[Text]" custT="1"/>
      <dgm:spPr>
        <a:solidFill>
          <a:schemeClr val="tx2"/>
        </a:solidFill>
      </dgm:spPr>
      <dgm:t>
        <a:bodyPr/>
        <a:lstStyle/>
        <a:p>
          <a:r>
            <a:rPr lang="en-IN" sz="1600" b="1" dirty="0" smtClean="0"/>
            <a:t>RICKSHAW PULLERS ARE HOMELESS MIGRANTS</a:t>
          </a:r>
          <a:endParaRPr lang="en-IN" sz="1600" b="1" dirty="0"/>
        </a:p>
      </dgm:t>
    </dgm:pt>
    <dgm:pt modelId="{5E766814-28CF-42FD-827B-E9C612A277A5}" type="parTrans" cxnId="{ADF65671-F8CA-4DE3-B2D4-6201F527ECFF}">
      <dgm:prSet/>
      <dgm:spPr/>
      <dgm:t>
        <a:bodyPr/>
        <a:lstStyle/>
        <a:p>
          <a:endParaRPr lang="en-IN"/>
        </a:p>
      </dgm:t>
    </dgm:pt>
    <dgm:pt modelId="{AA59B513-38DB-477A-A5A8-0A77D52CFA64}" type="sibTrans" cxnId="{ADF65671-F8CA-4DE3-B2D4-6201F527ECFF}">
      <dgm:prSet/>
      <dgm:spPr/>
      <dgm:t>
        <a:bodyPr/>
        <a:lstStyle/>
        <a:p>
          <a:endParaRPr lang="en-IN"/>
        </a:p>
      </dgm:t>
    </dgm:pt>
    <dgm:pt modelId="{7333EAE5-BC58-4C07-9642-3EE5A2A78CBA}">
      <dgm:prSet phldrT="[Text]" custT="1"/>
      <dgm:spPr/>
      <dgm:t>
        <a:bodyPr/>
        <a:lstStyle/>
        <a:p>
          <a:r>
            <a:rPr lang="en-IN" sz="1800" dirty="0" smtClean="0"/>
            <a:t>Large marginalised group in Delhi</a:t>
          </a:r>
          <a:endParaRPr lang="en-IN" sz="1800" dirty="0"/>
        </a:p>
      </dgm:t>
    </dgm:pt>
    <dgm:pt modelId="{610CB02F-94FE-4FE8-9257-73FAEFD79E57}" type="parTrans" cxnId="{D0713219-E214-4849-AC12-180C64A1F789}">
      <dgm:prSet/>
      <dgm:spPr/>
      <dgm:t>
        <a:bodyPr/>
        <a:lstStyle/>
        <a:p>
          <a:endParaRPr lang="en-IN"/>
        </a:p>
      </dgm:t>
    </dgm:pt>
    <dgm:pt modelId="{51F17E2F-D90B-4C74-91B0-3691DE1ACFE1}" type="sibTrans" cxnId="{D0713219-E214-4849-AC12-180C64A1F789}">
      <dgm:prSet/>
      <dgm:spPr/>
      <dgm:t>
        <a:bodyPr/>
        <a:lstStyle/>
        <a:p>
          <a:endParaRPr lang="en-IN"/>
        </a:p>
      </dgm:t>
    </dgm:pt>
    <dgm:pt modelId="{159ABFB8-4B0D-4AFD-A764-7574A30EA00A}">
      <dgm:prSet phldrT="[Text]" custT="1"/>
      <dgm:spPr/>
      <dgm:t>
        <a:bodyPr/>
        <a:lstStyle/>
        <a:p>
          <a:r>
            <a:rPr lang="en-IN" sz="1800" dirty="0" smtClean="0"/>
            <a:t>Bankable but left out by banks </a:t>
          </a:r>
          <a:endParaRPr lang="en-IN" sz="1800" dirty="0"/>
        </a:p>
      </dgm:t>
    </dgm:pt>
    <dgm:pt modelId="{3A7ADCDE-9AB2-4D0D-B7F5-6B073511B67C}" type="parTrans" cxnId="{D151104D-3CB0-43ED-8A00-3E932EF9EBF1}">
      <dgm:prSet/>
      <dgm:spPr/>
      <dgm:t>
        <a:bodyPr/>
        <a:lstStyle/>
        <a:p>
          <a:endParaRPr lang="en-IN"/>
        </a:p>
      </dgm:t>
    </dgm:pt>
    <dgm:pt modelId="{2A48350D-5E7D-443B-8772-B2BEB83A54FC}" type="sibTrans" cxnId="{D151104D-3CB0-43ED-8A00-3E932EF9EBF1}">
      <dgm:prSet/>
      <dgm:spPr/>
      <dgm:t>
        <a:bodyPr/>
        <a:lstStyle/>
        <a:p>
          <a:endParaRPr lang="en-IN"/>
        </a:p>
      </dgm:t>
    </dgm:pt>
    <dgm:pt modelId="{84FA4BC8-6D95-4E8D-8FAF-9633C2AEDC5A}">
      <dgm:prSet phldrT="[Text]"/>
      <dgm:spPr>
        <a:solidFill>
          <a:srgbClr val="FFFF00"/>
        </a:solidFill>
      </dgm:spPr>
      <dgm:t>
        <a:bodyPr/>
        <a:lstStyle/>
        <a:p>
          <a:r>
            <a:rPr lang="en-IN" b="1" dirty="0" smtClean="0">
              <a:solidFill>
                <a:schemeClr val="tx1"/>
              </a:solidFill>
            </a:rPr>
            <a:t>95% SAVE  INFORMALLY (</a:t>
          </a:r>
          <a:r>
            <a:rPr lang="en-IN" b="1" dirty="0" err="1" smtClean="0">
              <a:solidFill>
                <a:schemeClr val="tx1"/>
              </a:solidFill>
            </a:rPr>
            <a:t>Nandhi</a:t>
          </a:r>
          <a:r>
            <a:rPr lang="en-IN" b="1" dirty="0" smtClean="0">
              <a:solidFill>
                <a:schemeClr val="tx1"/>
              </a:solidFill>
            </a:rPr>
            <a:t>, 2010)</a:t>
          </a:r>
          <a:endParaRPr lang="en-IN" b="1" dirty="0">
            <a:solidFill>
              <a:schemeClr val="tx1"/>
            </a:solidFill>
          </a:endParaRPr>
        </a:p>
      </dgm:t>
    </dgm:pt>
    <dgm:pt modelId="{D15ACC43-438F-4382-9204-38CF8F9735F5}" type="parTrans" cxnId="{154A7D83-9587-4470-9597-8842768DA7C0}">
      <dgm:prSet/>
      <dgm:spPr/>
      <dgm:t>
        <a:bodyPr/>
        <a:lstStyle/>
        <a:p>
          <a:endParaRPr lang="en-IN"/>
        </a:p>
      </dgm:t>
    </dgm:pt>
    <dgm:pt modelId="{6E1703E2-1AF9-47EB-A5CC-2AAB3C268909}" type="sibTrans" cxnId="{154A7D83-9587-4470-9597-8842768DA7C0}">
      <dgm:prSet/>
      <dgm:spPr/>
      <dgm:t>
        <a:bodyPr/>
        <a:lstStyle/>
        <a:p>
          <a:endParaRPr lang="en-IN"/>
        </a:p>
      </dgm:t>
    </dgm:pt>
    <dgm:pt modelId="{A5841674-4B6E-4B3A-8D3E-1FFDF5015F1B}">
      <dgm:prSet phldrT="[Text]" custT="1"/>
      <dgm:spPr/>
      <dgm:t>
        <a:bodyPr/>
        <a:lstStyle/>
        <a:p>
          <a:r>
            <a:rPr lang="en-IN" sz="1800" dirty="0" smtClean="0"/>
            <a:t>31% save with  money guard	</a:t>
          </a:r>
          <a:endParaRPr lang="en-IN" sz="1800" dirty="0"/>
        </a:p>
      </dgm:t>
    </dgm:pt>
    <dgm:pt modelId="{F320ECFF-3C39-4B98-ADA6-DB43396E8E10}" type="parTrans" cxnId="{85D192AB-BFD0-4B0C-9173-7872AF047AF3}">
      <dgm:prSet/>
      <dgm:spPr/>
      <dgm:t>
        <a:bodyPr/>
        <a:lstStyle/>
        <a:p>
          <a:endParaRPr lang="en-IN"/>
        </a:p>
      </dgm:t>
    </dgm:pt>
    <dgm:pt modelId="{EDACB40D-431D-47B5-A171-3A0542742B38}" type="sibTrans" cxnId="{85D192AB-BFD0-4B0C-9173-7872AF047AF3}">
      <dgm:prSet/>
      <dgm:spPr/>
      <dgm:t>
        <a:bodyPr/>
        <a:lstStyle/>
        <a:p>
          <a:endParaRPr lang="en-IN"/>
        </a:p>
      </dgm:t>
    </dgm:pt>
    <dgm:pt modelId="{AD4CB884-9DE0-412B-9FE7-C6635DF128D5}">
      <dgm:prSet phldrT="[Text]" custT="1"/>
      <dgm:spPr/>
      <dgm:t>
        <a:bodyPr/>
        <a:lstStyle/>
        <a:p>
          <a:r>
            <a:rPr lang="en-IN" sz="1800" dirty="0" smtClean="0"/>
            <a:t>55 % save on person</a:t>
          </a:r>
          <a:endParaRPr lang="en-IN" sz="1800" dirty="0"/>
        </a:p>
      </dgm:t>
    </dgm:pt>
    <dgm:pt modelId="{017DDA8C-8AC3-4899-8EEE-F9B2A717D89F}" type="parTrans" cxnId="{FA8F4C9F-7FF6-4E38-9FA5-FA4E8F0A9A9D}">
      <dgm:prSet/>
      <dgm:spPr/>
      <dgm:t>
        <a:bodyPr/>
        <a:lstStyle/>
        <a:p>
          <a:endParaRPr lang="en-IN"/>
        </a:p>
      </dgm:t>
    </dgm:pt>
    <dgm:pt modelId="{85502F17-21D4-47E9-B6E3-FF3B5DD4D34B}" type="sibTrans" cxnId="{FA8F4C9F-7FF6-4E38-9FA5-FA4E8F0A9A9D}">
      <dgm:prSet/>
      <dgm:spPr/>
      <dgm:t>
        <a:bodyPr/>
        <a:lstStyle/>
        <a:p>
          <a:endParaRPr lang="en-IN"/>
        </a:p>
      </dgm:t>
    </dgm:pt>
    <dgm:pt modelId="{A5EDCB6D-4B22-4BF3-8A42-5EE1D4040C40}">
      <dgm:prSet phldrT="[Text]" custT="1"/>
      <dgm:spPr/>
      <dgm:t>
        <a:bodyPr/>
        <a:lstStyle/>
        <a:p>
          <a:r>
            <a:rPr lang="en-IN" sz="1600" b="1" dirty="0" smtClean="0">
              <a:latin typeface="Calibri"/>
              <a:cs typeface="Calibri"/>
            </a:rPr>
            <a:t>~ 90 % HAVE NO ADDRESS PROOF in Delhi</a:t>
          </a:r>
          <a:endParaRPr lang="en-IN" sz="1600" b="1" dirty="0"/>
        </a:p>
      </dgm:t>
    </dgm:pt>
    <dgm:pt modelId="{7BF34018-08D6-4A33-B04F-CAA685C114C1}" type="parTrans" cxnId="{B0A6EC10-1911-45B9-9BEA-94A5319244F0}">
      <dgm:prSet/>
      <dgm:spPr/>
      <dgm:t>
        <a:bodyPr/>
        <a:lstStyle/>
        <a:p>
          <a:endParaRPr lang="en-IN"/>
        </a:p>
      </dgm:t>
    </dgm:pt>
    <dgm:pt modelId="{A6D1F118-221E-4CF9-B405-11A7AF466D12}" type="sibTrans" cxnId="{B0A6EC10-1911-45B9-9BEA-94A5319244F0}">
      <dgm:prSet/>
      <dgm:spPr/>
      <dgm:t>
        <a:bodyPr/>
        <a:lstStyle/>
        <a:p>
          <a:endParaRPr lang="en-IN"/>
        </a:p>
      </dgm:t>
    </dgm:pt>
    <dgm:pt modelId="{5EE650BB-5816-4F89-811C-1E48C4B3022C}">
      <dgm:prSet phldrT="[Text]" custT="1"/>
      <dgm:spPr/>
      <dgm:t>
        <a:bodyPr/>
        <a:lstStyle/>
        <a:p>
          <a:r>
            <a:rPr lang="en-IN" sz="1800" dirty="0" smtClean="0"/>
            <a:t>49 – 53 % no ID at place of origin</a:t>
          </a:r>
          <a:endParaRPr lang="en-IN" sz="1800" dirty="0"/>
        </a:p>
      </dgm:t>
    </dgm:pt>
    <dgm:pt modelId="{023E45B5-6406-464C-86CA-0847AE2F98D2}" type="parTrans" cxnId="{4198A554-53CE-4AF8-9CE9-F0D518A99989}">
      <dgm:prSet/>
      <dgm:spPr/>
      <dgm:t>
        <a:bodyPr/>
        <a:lstStyle/>
        <a:p>
          <a:endParaRPr lang="en-IN"/>
        </a:p>
      </dgm:t>
    </dgm:pt>
    <dgm:pt modelId="{4F0A976D-8EFD-433B-8F94-F3A38F013C11}" type="sibTrans" cxnId="{4198A554-53CE-4AF8-9CE9-F0D518A99989}">
      <dgm:prSet/>
      <dgm:spPr/>
      <dgm:t>
        <a:bodyPr/>
        <a:lstStyle/>
        <a:p>
          <a:endParaRPr lang="en-IN"/>
        </a:p>
      </dgm:t>
    </dgm:pt>
    <dgm:pt modelId="{E12579DF-B568-4A6F-AAAB-BFA4A7A06369}">
      <dgm:prSet phldrT="[Text]" custT="1"/>
      <dgm:spPr/>
      <dgm:t>
        <a:bodyPr/>
        <a:lstStyle/>
        <a:p>
          <a:r>
            <a:rPr lang="en-IN" sz="1800" dirty="0" smtClean="0">
              <a:latin typeface="Calibri"/>
              <a:cs typeface="Calibri"/>
            </a:rPr>
            <a:t>→ Barrier to </a:t>
          </a:r>
          <a:r>
            <a:rPr lang="en-IN" sz="1800" dirty="0" smtClean="0"/>
            <a:t>KYC Compliance </a:t>
          </a:r>
          <a:endParaRPr lang="en-IN" sz="1800" dirty="0"/>
        </a:p>
      </dgm:t>
    </dgm:pt>
    <dgm:pt modelId="{5C4BB845-D595-40D4-8237-A0EE31F95FF1}" type="parTrans" cxnId="{11158A29-07B5-4CBD-8430-B9D2527432BC}">
      <dgm:prSet/>
      <dgm:spPr/>
      <dgm:t>
        <a:bodyPr/>
        <a:lstStyle/>
        <a:p>
          <a:endParaRPr lang="en-IN"/>
        </a:p>
      </dgm:t>
    </dgm:pt>
    <dgm:pt modelId="{6C7544B7-2A71-440A-B794-7FD37228F24D}" type="sibTrans" cxnId="{11158A29-07B5-4CBD-8430-B9D2527432BC}">
      <dgm:prSet/>
      <dgm:spPr/>
      <dgm:t>
        <a:bodyPr/>
        <a:lstStyle/>
        <a:p>
          <a:endParaRPr lang="en-IN"/>
        </a:p>
      </dgm:t>
    </dgm:pt>
    <dgm:pt modelId="{4CF76067-3452-42F4-BD81-B438F9EE64D3}">
      <dgm:prSet custT="1"/>
      <dgm:spPr>
        <a:solidFill>
          <a:schemeClr val="tx2">
            <a:lumMod val="75000"/>
          </a:schemeClr>
        </a:solidFill>
      </dgm:spPr>
      <dgm:t>
        <a:bodyPr/>
        <a:lstStyle/>
        <a:p>
          <a:r>
            <a:rPr lang="en-IN" sz="2000" dirty="0" smtClean="0"/>
            <a:t>66%  of pullers evinced interest in getting a bank account (Nandhi,2010)</a:t>
          </a:r>
          <a:endParaRPr lang="en-IN" sz="2000" dirty="0"/>
        </a:p>
      </dgm:t>
    </dgm:pt>
    <dgm:pt modelId="{18CF5373-5D43-47DB-805D-9F872EC74F5A}" type="parTrans" cxnId="{EB717304-1480-43CE-8E76-B94ABB258D55}">
      <dgm:prSet/>
      <dgm:spPr/>
      <dgm:t>
        <a:bodyPr/>
        <a:lstStyle/>
        <a:p>
          <a:endParaRPr lang="en-IN"/>
        </a:p>
      </dgm:t>
    </dgm:pt>
    <dgm:pt modelId="{9F7B141F-3290-47B7-9169-9B2EC561F2F9}" type="sibTrans" cxnId="{EB717304-1480-43CE-8E76-B94ABB258D55}">
      <dgm:prSet/>
      <dgm:spPr/>
      <dgm:t>
        <a:bodyPr/>
        <a:lstStyle/>
        <a:p>
          <a:endParaRPr lang="en-IN"/>
        </a:p>
      </dgm:t>
    </dgm:pt>
    <dgm:pt modelId="{1D00E715-C9E4-42E6-953C-B5B6C2610F05}" type="pres">
      <dgm:prSet presAssocID="{65CC346E-E960-429D-BD20-319074E8CB63}" presName="Name0" presStyleCnt="0">
        <dgm:presLayoutVars>
          <dgm:dir/>
          <dgm:animLvl val="lvl"/>
          <dgm:resizeHandles val="exact"/>
        </dgm:presLayoutVars>
      </dgm:prSet>
      <dgm:spPr/>
      <dgm:t>
        <a:bodyPr/>
        <a:lstStyle/>
        <a:p>
          <a:endParaRPr lang="en-IN"/>
        </a:p>
      </dgm:t>
    </dgm:pt>
    <dgm:pt modelId="{0F7DD80D-D1EA-4875-83BD-F38693F42A69}" type="pres">
      <dgm:prSet presAssocID="{A5EDCB6D-4B22-4BF3-8A42-5EE1D4040C40}" presName="boxAndChildren" presStyleCnt="0"/>
      <dgm:spPr/>
    </dgm:pt>
    <dgm:pt modelId="{A4504554-15D8-4148-8809-C732497F5C7D}" type="pres">
      <dgm:prSet presAssocID="{A5EDCB6D-4B22-4BF3-8A42-5EE1D4040C40}" presName="parentTextBox" presStyleLbl="node1" presStyleIdx="0" presStyleCnt="4"/>
      <dgm:spPr/>
      <dgm:t>
        <a:bodyPr/>
        <a:lstStyle/>
        <a:p>
          <a:endParaRPr lang="en-IN"/>
        </a:p>
      </dgm:t>
    </dgm:pt>
    <dgm:pt modelId="{09DD6B81-B6F7-465E-B4A5-1D8236C8FE21}" type="pres">
      <dgm:prSet presAssocID="{A5EDCB6D-4B22-4BF3-8A42-5EE1D4040C40}" presName="entireBox" presStyleLbl="node1" presStyleIdx="0" presStyleCnt="4"/>
      <dgm:spPr/>
      <dgm:t>
        <a:bodyPr/>
        <a:lstStyle/>
        <a:p>
          <a:endParaRPr lang="en-IN"/>
        </a:p>
      </dgm:t>
    </dgm:pt>
    <dgm:pt modelId="{92005E3D-1B58-442B-B97E-0022B97EB04D}" type="pres">
      <dgm:prSet presAssocID="{A5EDCB6D-4B22-4BF3-8A42-5EE1D4040C40}" presName="descendantBox" presStyleCnt="0"/>
      <dgm:spPr/>
    </dgm:pt>
    <dgm:pt modelId="{E4EBB757-C736-4EEB-85B1-82A205BD9153}" type="pres">
      <dgm:prSet presAssocID="{5EE650BB-5816-4F89-811C-1E48C4B3022C}" presName="childTextBox" presStyleLbl="fgAccFollowNode1" presStyleIdx="0" presStyleCnt="6">
        <dgm:presLayoutVars>
          <dgm:bulletEnabled val="1"/>
        </dgm:presLayoutVars>
      </dgm:prSet>
      <dgm:spPr/>
      <dgm:t>
        <a:bodyPr/>
        <a:lstStyle/>
        <a:p>
          <a:endParaRPr lang="en-IN"/>
        </a:p>
      </dgm:t>
    </dgm:pt>
    <dgm:pt modelId="{15089AA7-A447-45C1-A9BB-5820F0FEBE3E}" type="pres">
      <dgm:prSet presAssocID="{E12579DF-B568-4A6F-AAAB-BFA4A7A06369}" presName="childTextBox" presStyleLbl="fgAccFollowNode1" presStyleIdx="1" presStyleCnt="6">
        <dgm:presLayoutVars>
          <dgm:bulletEnabled val="1"/>
        </dgm:presLayoutVars>
      </dgm:prSet>
      <dgm:spPr/>
      <dgm:t>
        <a:bodyPr/>
        <a:lstStyle/>
        <a:p>
          <a:endParaRPr lang="en-IN"/>
        </a:p>
      </dgm:t>
    </dgm:pt>
    <dgm:pt modelId="{776AB526-2716-490E-88D5-71D5CC88AA14}" type="pres">
      <dgm:prSet presAssocID="{9F7B141F-3290-47B7-9169-9B2EC561F2F9}" presName="sp" presStyleCnt="0"/>
      <dgm:spPr/>
    </dgm:pt>
    <dgm:pt modelId="{66941803-56D9-4BC7-BF36-46ACC9681999}" type="pres">
      <dgm:prSet presAssocID="{4CF76067-3452-42F4-BD81-B438F9EE64D3}" presName="arrowAndChildren" presStyleCnt="0"/>
      <dgm:spPr/>
    </dgm:pt>
    <dgm:pt modelId="{BCA8B414-970A-4BB9-BA13-1DE755B2EBED}" type="pres">
      <dgm:prSet presAssocID="{4CF76067-3452-42F4-BD81-B438F9EE64D3}" presName="parentTextArrow" presStyleLbl="node1" presStyleIdx="1" presStyleCnt="4"/>
      <dgm:spPr/>
      <dgm:t>
        <a:bodyPr/>
        <a:lstStyle/>
        <a:p>
          <a:endParaRPr lang="en-IN"/>
        </a:p>
      </dgm:t>
    </dgm:pt>
    <dgm:pt modelId="{93702BBC-B797-4B89-96FA-6CF111480DC8}" type="pres">
      <dgm:prSet presAssocID="{6E1703E2-1AF9-47EB-A5CC-2AAB3C268909}" presName="sp" presStyleCnt="0"/>
      <dgm:spPr/>
    </dgm:pt>
    <dgm:pt modelId="{639BDB4B-B028-437F-8734-6E21A2533588}" type="pres">
      <dgm:prSet presAssocID="{84FA4BC8-6D95-4E8D-8FAF-9633C2AEDC5A}" presName="arrowAndChildren" presStyleCnt="0"/>
      <dgm:spPr/>
    </dgm:pt>
    <dgm:pt modelId="{BC51B2D1-7031-447E-A1FF-CD4CD1794090}" type="pres">
      <dgm:prSet presAssocID="{84FA4BC8-6D95-4E8D-8FAF-9633C2AEDC5A}" presName="parentTextArrow" presStyleLbl="node1" presStyleIdx="1" presStyleCnt="4"/>
      <dgm:spPr/>
      <dgm:t>
        <a:bodyPr/>
        <a:lstStyle/>
        <a:p>
          <a:endParaRPr lang="en-IN"/>
        </a:p>
      </dgm:t>
    </dgm:pt>
    <dgm:pt modelId="{2F85B038-E598-4890-8F4D-6E90AAC98114}" type="pres">
      <dgm:prSet presAssocID="{84FA4BC8-6D95-4E8D-8FAF-9633C2AEDC5A}" presName="arrow" presStyleLbl="node1" presStyleIdx="2" presStyleCnt="4"/>
      <dgm:spPr/>
      <dgm:t>
        <a:bodyPr/>
        <a:lstStyle/>
        <a:p>
          <a:endParaRPr lang="en-IN"/>
        </a:p>
      </dgm:t>
    </dgm:pt>
    <dgm:pt modelId="{CB9A4029-25D7-4918-A0C6-2E6AD9CDCA36}" type="pres">
      <dgm:prSet presAssocID="{84FA4BC8-6D95-4E8D-8FAF-9633C2AEDC5A}" presName="descendantArrow" presStyleCnt="0"/>
      <dgm:spPr/>
    </dgm:pt>
    <dgm:pt modelId="{921E5F0D-6929-48A2-BF16-CA3338DC17E3}" type="pres">
      <dgm:prSet presAssocID="{A5841674-4B6E-4B3A-8D3E-1FFDF5015F1B}" presName="childTextArrow" presStyleLbl="fgAccFollowNode1" presStyleIdx="2" presStyleCnt="6">
        <dgm:presLayoutVars>
          <dgm:bulletEnabled val="1"/>
        </dgm:presLayoutVars>
      </dgm:prSet>
      <dgm:spPr/>
      <dgm:t>
        <a:bodyPr/>
        <a:lstStyle/>
        <a:p>
          <a:endParaRPr lang="en-IN"/>
        </a:p>
      </dgm:t>
    </dgm:pt>
    <dgm:pt modelId="{8DE020E5-4C7B-4FFD-AABC-DFB8D86093B2}" type="pres">
      <dgm:prSet presAssocID="{AD4CB884-9DE0-412B-9FE7-C6635DF128D5}" presName="childTextArrow" presStyleLbl="fgAccFollowNode1" presStyleIdx="3" presStyleCnt="6">
        <dgm:presLayoutVars>
          <dgm:bulletEnabled val="1"/>
        </dgm:presLayoutVars>
      </dgm:prSet>
      <dgm:spPr/>
      <dgm:t>
        <a:bodyPr/>
        <a:lstStyle/>
        <a:p>
          <a:endParaRPr lang="en-IN"/>
        </a:p>
      </dgm:t>
    </dgm:pt>
    <dgm:pt modelId="{1415D9FC-C5E6-429F-8B8C-14C555DD5C62}" type="pres">
      <dgm:prSet presAssocID="{AA59B513-38DB-477A-A5A8-0A77D52CFA64}" presName="sp" presStyleCnt="0"/>
      <dgm:spPr/>
    </dgm:pt>
    <dgm:pt modelId="{CAC90972-3532-4E30-B748-FB3E82184344}" type="pres">
      <dgm:prSet presAssocID="{233D35B9-4FA0-4CFC-AEFC-36F60998FD8F}" presName="arrowAndChildren" presStyleCnt="0"/>
      <dgm:spPr/>
    </dgm:pt>
    <dgm:pt modelId="{F0DCD476-D91E-4D28-8099-9EF4DDAFAD8F}" type="pres">
      <dgm:prSet presAssocID="{233D35B9-4FA0-4CFC-AEFC-36F60998FD8F}" presName="parentTextArrow" presStyleLbl="node1" presStyleIdx="2" presStyleCnt="4"/>
      <dgm:spPr/>
      <dgm:t>
        <a:bodyPr/>
        <a:lstStyle/>
        <a:p>
          <a:endParaRPr lang="en-IN"/>
        </a:p>
      </dgm:t>
    </dgm:pt>
    <dgm:pt modelId="{0DF57EEF-ED50-4952-9765-E83627ED1841}" type="pres">
      <dgm:prSet presAssocID="{233D35B9-4FA0-4CFC-AEFC-36F60998FD8F}" presName="arrow" presStyleLbl="node1" presStyleIdx="3" presStyleCnt="4"/>
      <dgm:spPr/>
      <dgm:t>
        <a:bodyPr/>
        <a:lstStyle/>
        <a:p>
          <a:endParaRPr lang="en-IN"/>
        </a:p>
      </dgm:t>
    </dgm:pt>
    <dgm:pt modelId="{68683376-28ED-49E1-A286-1D84B42B3CD1}" type="pres">
      <dgm:prSet presAssocID="{233D35B9-4FA0-4CFC-AEFC-36F60998FD8F}" presName="descendantArrow" presStyleCnt="0"/>
      <dgm:spPr/>
    </dgm:pt>
    <dgm:pt modelId="{FEE55F6C-4FD4-4EB2-993F-13CDD9D6F300}" type="pres">
      <dgm:prSet presAssocID="{7333EAE5-BC58-4C07-9642-3EE5A2A78CBA}" presName="childTextArrow" presStyleLbl="fgAccFollowNode1" presStyleIdx="4" presStyleCnt="6">
        <dgm:presLayoutVars>
          <dgm:bulletEnabled val="1"/>
        </dgm:presLayoutVars>
      </dgm:prSet>
      <dgm:spPr/>
      <dgm:t>
        <a:bodyPr/>
        <a:lstStyle/>
        <a:p>
          <a:endParaRPr lang="en-IN"/>
        </a:p>
      </dgm:t>
    </dgm:pt>
    <dgm:pt modelId="{09EE0B8F-9886-4115-9DC8-D4844D01C886}" type="pres">
      <dgm:prSet presAssocID="{159ABFB8-4B0D-4AFD-A764-7574A30EA00A}" presName="childTextArrow" presStyleLbl="fgAccFollowNode1" presStyleIdx="5" presStyleCnt="6">
        <dgm:presLayoutVars>
          <dgm:bulletEnabled val="1"/>
        </dgm:presLayoutVars>
      </dgm:prSet>
      <dgm:spPr/>
      <dgm:t>
        <a:bodyPr/>
        <a:lstStyle/>
        <a:p>
          <a:endParaRPr lang="en-IN"/>
        </a:p>
      </dgm:t>
    </dgm:pt>
  </dgm:ptLst>
  <dgm:cxnLst>
    <dgm:cxn modelId="{30235BC8-6305-4C0F-8A9C-41A9A9D90768}" type="presOf" srcId="{4CF76067-3452-42F4-BD81-B438F9EE64D3}" destId="{BCA8B414-970A-4BB9-BA13-1DE755B2EBED}" srcOrd="0" destOrd="0" presId="urn:microsoft.com/office/officeart/2005/8/layout/process4"/>
    <dgm:cxn modelId="{CF9447DD-368E-4B33-8D2E-006DDB7A5295}" type="presOf" srcId="{159ABFB8-4B0D-4AFD-A764-7574A30EA00A}" destId="{09EE0B8F-9886-4115-9DC8-D4844D01C886}" srcOrd="0" destOrd="0" presId="urn:microsoft.com/office/officeart/2005/8/layout/process4"/>
    <dgm:cxn modelId="{92CB0ADE-FFE4-4633-B6AB-9B01B674F4BE}" type="presOf" srcId="{84FA4BC8-6D95-4E8D-8FAF-9633C2AEDC5A}" destId="{BC51B2D1-7031-447E-A1FF-CD4CD1794090}" srcOrd="0" destOrd="0" presId="urn:microsoft.com/office/officeart/2005/8/layout/process4"/>
    <dgm:cxn modelId="{B0A6EC10-1911-45B9-9BEA-94A5319244F0}" srcId="{65CC346E-E960-429D-BD20-319074E8CB63}" destId="{A5EDCB6D-4B22-4BF3-8A42-5EE1D4040C40}" srcOrd="3" destOrd="0" parTransId="{7BF34018-08D6-4A33-B04F-CAA685C114C1}" sibTransId="{A6D1F118-221E-4CF9-B405-11A7AF466D12}"/>
    <dgm:cxn modelId="{DDD791C2-388B-44DC-B7EB-6D8CA953A1AB}" type="presOf" srcId="{233D35B9-4FA0-4CFC-AEFC-36F60998FD8F}" destId="{0DF57EEF-ED50-4952-9765-E83627ED1841}" srcOrd="1" destOrd="0" presId="urn:microsoft.com/office/officeart/2005/8/layout/process4"/>
    <dgm:cxn modelId="{CFA4010E-D82A-4D04-B2EB-977B910D24CB}" type="presOf" srcId="{AD4CB884-9DE0-412B-9FE7-C6635DF128D5}" destId="{8DE020E5-4C7B-4FFD-AABC-DFB8D86093B2}" srcOrd="0" destOrd="0" presId="urn:microsoft.com/office/officeart/2005/8/layout/process4"/>
    <dgm:cxn modelId="{81720158-4C42-46A2-860B-4587479918A5}" type="presOf" srcId="{A5841674-4B6E-4B3A-8D3E-1FFDF5015F1B}" destId="{921E5F0D-6929-48A2-BF16-CA3338DC17E3}" srcOrd="0" destOrd="0" presId="urn:microsoft.com/office/officeart/2005/8/layout/process4"/>
    <dgm:cxn modelId="{85D192AB-BFD0-4B0C-9173-7872AF047AF3}" srcId="{84FA4BC8-6D95-4E8D-8FAF-9633C2AEDC5A}" destId="{A5841674-4B6E-4B3A-8D3E-1FFDF5015F1B}" srcOrd="0" destOrd="0" parTransId="{F320ECFF-3C39-4B98-ADA6-DB43396E8E10}" sibTransId="{EDACB40D-431D-47B5-A171-3A0542742B38}"/>
    <dgm:cxn modelId="{1C857AD4-4A62-4E0E-A743-07016122DEA6}" type="presOf" srcId="{65CC346E-E960-429D-BD20-319074E8CB63}" destId="{1D00E715-C9E4-42E6-953C-B5B6C2610F05}" srcOrd="0" destOrd="0" presId="urn:microsoft.com/office/officeart/2005/8/layout/process4"/>
    <dgm:cxn modelId="{FA8F4C9F-7FF6-4E38-9FA5-FA4E8F0A9A9D}" srcId="{84FA4BC8-6D95-4E8D-8FAF-9633C2AEDC5A}" destId="{AD4CB884-9DE0-412B-9FE7-C6635DF128D5}" srcOrd="1" destOrd="0" parTransId="{017DDA8C-8AC3-4899-8EEE-F9B2A717D89F}" sibTransId="{85502F17-21D4-47E9-B6E3-FF3B5DD4D34B}"/>
    <dgm:cxn modelId="{1769CCD7-9DBC-4548-AEE0-825CC492EDE7}" type="presOf" srcId="{233D35B9-4FA0-4CFC-AEFC-36F60998FD8F}" destId="{F0DCD476-D91E-4D28-8099-9EF4DDAFAD8F}" srcOrd="0" destOrd="0" presId="urn:microsoft.com/office/officeart/2005/8/layout/process4"/>
    <dgm:cxn modelId="{4198A554-53CE-4AF8-9CE9-F0D518A99989}" srcId="{A5EDCB6D-4B22-4BF3-8A42-5EE1D4040C40}" destId="{5EE650BB-5816-4F89-811C-1E48C4B3022C}" srcOrd="0" destOrd="0" parTransId="{023E45B5-6406-464C-86CA-0847AE2F98D2}" sibTransId="{4F0A976D-8EFD-433B-8F94-F3A38F013C11}"/>
    <dgm:cxn modelId="{D9ABC6FC-3B7D-4F6B-811D-9254A24181A8}" type="presOf" srcId="{5EE650BB-5816-4F89-811C-1E48C4B3022C}" destId="{E4EBB757-C736-4EEB-85B1-82A205BD9153}" srcOrd="0" destOrd="0" presId="urn:microsoft.com/office/officeart/2005/8/layout/process4"/>
    <dgm:cxn modelId="{E31BADF3-CF5B-4379-9687-CC7E537E5228}" type="presOf" srcId="{7333EAE5-BC58-4C07-9642-3EE5A2A78CBA}" destId="{FEE55F6C-4FD4-4EB2-993F-13CDD9D6F300}" srcOrd="0" destOrd="0" presId="urn:microsoft.com/office/officeart/2005/8/layout/process4"/>
    <dgm:cxn modelId="{ADF65671-F8CA-4DE3-B2D4-6201F527ECFF}" srcId="{65CC346E-E960-429D-BD20-319074E8CB63}" destId="{233D35B9-4FA0-4CFC-AEFC-36F60998FD8F}" srcOrd="0" destOrd="0" parTransId="{5E766814-28CF-42FD-827B-E9C612A277A5}" sibTransId="{AA59B513-38DB-477A-A5A8-0A77D52CFA64}"/>
    <dgm:cxn modelId="{EB717304-1480-43CE-8E76-B94ABB258D55}" srcId="{65CC346E-E960-429D-BD20-319074E8CB63}" destId="{4CF76067-3452-42F4-BD81-B438F9EE64D3}" srcOrd="2" destOrd="0" parTransId="{18CF5373-5D43-47DB-805D-9F872EC74F5A}" sibTransId="{9F7B141F-3290-47B7-9169-9B2EC561F2F9}"/>
    <dgm:cxn modelId="{16E0C6A5-C279-4A3A-B634-3FCE28D3A7CA}" type="presOf" srcId="{E12579DF-B568-4A6F-AAAB-BFA4A7A06369}" destId="{15089AA7-A447-45C1-A9BB-5820F0FEBE3E}" srcOrd="0" destOrd="0" presId="urn:microsoft.com/office/officeart/2005/8/layout/process4"/>
    <dgm:cxn modelId="{64C7B2E0-7458-449D-A4BF-66DEF1BEAD49}" type="presOf" srcId="{A5EDCB6D-4B22-4BF3-8A42-5EE1D4040C40}" destId="{A4504554-15D8-4148-8809-C732497F5C7D}" srcOrd="0" destOrd="0" presId="urn:microsoft.com/office/officeart/2005/8/layout/process4"/>
    <dgm:cxn modelId="{154A7D83-9587-4470-9597-8842768DA7C0}" srcId="{65CC346E-E960-429D-BD20-319074E8CB63}" destId="{84FA4BC8-6D95-4E8D-8FAF-9633C2AEDC5A}" srcOrd="1" destOrd="0" parTransId="{D15ACC43-438F-4382-9204-38CF8F9735F5}" sibTransId="{6E1703E2-1AF9-47EB-A5CC-2AAB3C268909}"/>
    <dgm:cxn modelId="{F345C06C-9DF6-4FBE-9EE7-5635D1250C3E}" type="presOf" srcId="{A5EDCB6D-4B22-4BF3-8A42-5EE1D4040C40}" destId="{09DD6B81-B6F7-465E-B4A5-1D8236C8FE21}" srcOrd="1" destOrd="0" presId="urn:microsoft.com/office/officeart/2005/8/layout/process4"/>
    <dgm:cxn modelId="{D151104D-3CB0-43ED-8A00-3E932EF9EBF1}" srcId="{233D35B9-4FA0-4CFC-AEFC-36F60998FD8F}" destId="{159ABFB8-4B0D-4AFD-A764-7574A30EA00A}" srcOrd="1" destOrd="0" parTransId="{3A7ADCDE-9AB2-4D0D-B7F5-6B073511B67C}" sibTransId="{2A48350D-5E7D-443B-8772-B2BEB83A54FC}"/>
    <dgm:cxn modelId="{F0347075-6608-46D9-BD95-DD9AD4769BCB}" type="presOf" srcId="{84FA4BC8-6D95-4E8D-8FAF-9633C2AEDC5A}" destId="{2F85B038-E598-4890-8F4D-6E90AAC98114}" srcOrd="1" destOrd="0" presId="urn:microsoft.com/office/officeart/2005/8/layout/process4"/>
    <dgm:cxn modelId="{D0713219-E214-4849-AC12-180C64A1F789}" srcId="{233D35B9-4FA0-4CFC-AEFC-36F60998FD8F}" destId="{7333EAE5-BC58-4C07-9642-3EE5A2A78CBA}" srcOrd="0" destOrd="0" parTransId="{610CB02F-94FE-4FE8-9257-73FAEFD79E57}" sibTransId="{51F17E2F-D90B-4C74-91B0-3691DE1ACFE1}"/>
    <dgm:cxn modelId="{11158A29-07B5-4CBD-8430-B9D2527432BC}" srcId="{A5EDCB6D-4B22-4BF3-8A42-5EE1D4040C40}" destId="{E12579DF-B568-4A6F-AAAB-BFA4A7A06369}" srcOrd="1" destOrd="0" parTransId="{5C4BB845-D595-40D4-8237-A0EE31F95FF1}" sibTransId="{6C7544B7-2A71-440A-B794-7FD37228F24D}"/>
    <dgm:cxn modelId="{4E2DDE56-6C02-45DE-920C-9A5115B6D770}" type="presParOf" srcId="{1D00E715-C9E4-42E6-953C-B5B6C2610F05}" destId="{0F7DD80D-D1EA-4875-83BD-F38693F42A69}" srcOrd="0" destOrd="0" presId="urn:microsoft.com/office/officeart/2005/8/layout/process4"/>
    <dgm:cxn modelId="{52D7F189-E620-4083-A806-B1F1309E25A1}" type="presParOf" srcId="{0F7DD80D-D1EA-4875-83BD-F38693F42A69}" destId="{A4504554-15D8-4148-8809-C732497F5C7D}" srcOrd="0" destOrd="0" presId="urn:microsoft.com/office/officeart/2005/8/layout/process4"/>
    <dgm:cxn modelId="{5D4A105A-5ABF-4E68-9670-F0D1B79FF1F9}" type="presParOf" srcId="{0F7DD80D-D1EA-4875-83BD-F38693F42A69}" destId="{09DD6B81-B6F7-465E-B4A5-1D8236C8FE21}" srcOrd="1" destOrd="0" presId="urn:microsoft.com/office/officeart/2005/8/layout/process4"/>
    <dgm:cxn modelId="{64AC9A9C-3E52-4808-A6F9-9072EBAF2B07}" type="presParOf" srcId="{0F7DD80D-D1EA-4875-83BD-F38693F42A69}" destId="{92005E3D-1B58-442B-B97E-0022B97EB04D}" srcOrd="2" destOrd="0" presId="urn:microsoft.com/office/officeart/2005/8/layout/process4"/>
    <dgm:cxn modelId="{E53D6AC5-F00F-4EED-AC2E-02C92679C546}" type="presParOf" srcId="{92005E3D-1B58-442B-B97E-0022B97EB04D}" destId="{E4EBB757-C736-4EEB-85B1-82A205BD9153}" srcOrd="0" destOrd="0" presId="urn:microsoft.com/office/officeart/2005/8/layout/process4"/>
    <dgm:cxn modelId="{F61675DB-8399-4218-8F31-B219795A157E}" type="presParOf" srcId="{92005E3D-1B58-442B-B97E-0022B97EB04D}" destId="{15089AA7-A447-45C1-A9BB-5820F0FEBE3E}" srcOrd="1" destOrd="0" presId="urn:microsoft.com/office/officeart/2005/8/layout/process4"/>
    <dgm:cxn modelId="{15477A67-8CB9-4D29-A6D1-D8AD7B83DF40}" type="presParOf" srcId="{1D00E715-C9E4-42E6-953C-B5B6C2610F05}" destId="{776AB526-2716-490E-88D5-71D5CC88AA14}" srcOrd="1" destOrd="0" presId="urn:microsoft.com/office/officeart/2005/8/layout/process4"/>
    <dgm:cxn modelId="{F0DD2CC4-6FEF-4A46-8C97-993A9A4BC1D9}" type="presParOf" srcId="{1D00E715-C9E4-42E6-953C-B5B6C2610F05}" destId="{66941803-56D9-4BC7-BF36-46ACC9681999}" srcOrd="2" destOrd="0" presId="urn:microsoft.com/office/officeart/2005/8/layout/process4"/>
    <dgm:cxn modelId="{145D5E9E-B43C-44EF-B889-701287659A24}" type="presParOf" srcId="{66941803-56D9-4BC7-BF36-46ACC9681999}" destId="{BCA8B414-970A-4BB9-BA13-1DE755B2EBED}" srcOrd="0" destOrd="0" presId="urn:microsoft.com/office/officeart/2005/8/layout/process4"/>
    <dgm:cxn modelId="{608E7C6D-1B28-4226-8366-F478C54F57DC}" type="presParOf" srcId="{1D00E715-C9E4-42E6-953C-B5B6C2610F05}" destId="{93702BBC-B797-4B89-96FA-6CF111480DC8}" srcOrd="3" destOrd="0" presId="urn:microsoft.com/office/officeart/2005/8/layout/process4"/>
    <dgm:cxn modelId="{FCDD8D34-7615-4BC2-AC7A-382C275881EF}" type="presParOf" srcId="{1D00E715-C9E4-42E6-953C-B5B6C2610F05}" destId="{639BDB4B-B028-437F-8734-6E21A2533588}" srcOrd="4" destOrd="0" presId="urn:microsoft.com/office/officeart/2005/8/layout/process4"/>
    <dgm:cxn modelId="{4CC10E90-B018-4BB2-A366-8E244DBB5F7A}" type="presParOf" srcId="{639BDB4B-B028-437F-8734-6E21A2533588}" destId="{BC51B2D1-7031-447E-A1FF-CD4CD1794090}" srcOrd="0" destOrd="0" presId="urn:microsoft.com/office/officeart/2005/8/layout/process4"/>
    <dgm:cxn modelId="{26434781-A301-4618-800F-88B8DADFF51A}" type="presParOf" srcId="{639BDB4B-B028-437F-8734-6E21A2533588}" destId="{2F85B038-E598-4890-8F4D-6E90AAC98114}" srcOrd="1" destOrd="0" presId="urn:microsoft.com/office/officeart/2005/8/layout/process4"/>
    <dgm:cxn modelId="{504B5F6A-1C12-421E-8B99-5C68F27873BD}" type="presParOf" srcId="{639BDB4B-B028-437F-8734-6E21A2533588}" destId="{CB9A4029-25D7-4918-A0C6-2E6AD9CDCA36}" srcOrd="2" destOrd="0" presId="urn:microsoft.com/office/officeart/2005/8/layout/process4"/>
    <dgm:cxn modelId="{D97B94E9-895C-4CD5-BA96-5E3A5313531B}" type="presParOf" srcId="{CB9A4029-25D7-4918-A0C6-2E6AD9CDCA36}" destId="{921E5F0D-6929-48A2-BF16-CA3338DC17E3}" srcOrd="0" destOrd="0" presId="urn:microsoft.com/office/officeart/2005/8/layout/process4"/>
    <dgm:cxn modelId="{A7E5F66D-A4F7-4F54-8DAB-36C1490EF196}" type="presParOf" srcId="{CB9A4029-25D7-4918-A0C6-2E6AD9CDCA36}" destId="{8DE020E5-4C7B-4FFD-AABC-DFB8D86093B2}" srcOrd="1" destOrd="0" presId="urn:microsoft.com/office/officeart/2005/8/layout/process4"/>
    <dgm:cxn modelId="{9BDDCDA9-7B10-4CD9-8EBF-4BC51E55C238}" type="presParOf" srcId="{1D00E715-C9E4-42E6-953C-B5B6C2610F05}" destId="{1415D9FC-C5E6-429F-8B8C-14C555DD5C62}" srcOrd="5" destOrd="0" presId="urn:microsoft.com/office/officeart/2005/8/layout/process4"/>
    <dgm:cxn modelId="{4AA3CD51-7355-4BFB-A476-7686F49B4860}" type="presParOf" srcId="{1D00E715-C9E4-42E6-953C-B5B6C2610F05}" destId="{CAC90972-3532-4E30-B748-FB3E82184344}" srcOrd="6" destOrd="0" presId="urn:microsoft.com/office/officeart/2005/8/layout/process4"/>
    <dgm:cxn modelId="{87524E03-80F8-4A54-A3EE-9D4CB66AEE5A}" type="presParOf" srcId="{CAC90972-3532-4E30-B748-FB3E82184344}" destId="{F0DCD476-D91E-4D28-8099-9EF4DDAFAD8F}" srcOrd="0" destOrd="0" presId="urn:microsoft.com/office/officeart/2005/8/layout/process4"/>
    <dgm:cxn modelId="{91B28B86-AF87-483B-A616-03D870D171BB}" type="presParOf" srcId="{CAC90972-3532-4E30-B748-FB3E82184344}" destId="{0DF57EEF-ED50-4952-9765-E83627ED1841}" srcOrd="1" destOrd="0" presId="urn:microsoft.com/office/officeart/2005/8/layout/process4"/>
    <dgm:cxn modelId="{57EA9AD6-CBA0-42CD-BCF6-0BC1252040D5}" type="presParOf" srcId="{CAC90972-3532-4E30-B748-FB3E82184344}" destId="{68683376-28ED-49E1-A286-1D84B42B3CD1}" srcOrd="2" destOrd="0" presId="urn:microsoft.com/office/officeart/2005/8/layout/process4"/>
    <dgm:cxn modelId="{3FC9E0E9-B30B-49EE-9399-121377CC88BC}" type="presParOf" srcId="{68683376-28ED-49E1-A286-1D84B42B3CD1}" destId="{FEE55F6C-4FD4-4EB2-993F-13CDD9D6F300}" srcOrd="0" destOrd="0" presId="urn:microsoft.com/office/officeart/2005/8/layout/process4"/>
    <dgm:cxn modelId="{D014C993-869C-42F9-B7C4-6C75B5768F19}" type="presParOf" srcId="{68683376-28ED-49E1-A286-1D84B42B3CD1}" destId="{09EE0B8F-9886-4115-9DC8-D4844D01C886}" srcOrd="1" destOrd="0" presId="urn:microsoft.com/office/officeart/2005/8/layout/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EC513-24B1-4BC2-9E2F-2840C73C1144}" type="doc">
      <dgm:prSet loTypeId="urn:microsoft.com/office/officeart/2005/8/layout/hProcess11" loCatId="process" qsTypeId="urn:microsoft.com/office/officeart/2005/8/quickstyle/simple1" qsCatId="simple" csTypeId="urn:microsoft.com/office/officeart/2005/8/colors/colorful5" csCatId="colorful" phldr="1"/>
      <dgm:spPr/>
    </dgm:pt>
    <dgm:pt modelId="{EC0644C9-8B0D-4953-B00C-02283F99F627}">
      <dgm:prSet phldrT="[Text]" custT="1"/>
      <dgm:spPr/>
      <dgm:t>
        <a:bodyPr/>
        <a:lstStyle/>
        <a:p>
          <a:r>
            <a:rPr lang="en-IN" sz="2000" dirty="0" smtClean="0"/>
            <a:t>Context</a:t>
          </a:r>
          <a:endParaRPr lang="en-IN" sz="2000" dirty="0"/>
        </a:p>
      </dgm:t>
    </dgm:pt>
    <dgm:pt modelId="{B813FA9F-DA13-47ED-825A-999694BAC983}" type="parTrans" cxnId="{429DAA08-6B9C-4B8B-B0BC-5D49E6CE8D09}">
      <dgm:prSet/>
      <dgm:spPr/>
      <dgm:t>
        <a:bodyPr/>
        <a:lstStyle/>
        <a:p>
          <a:endParaRPr lang="en-IN"/>
        </a:p>
      </dgm:t>
    </dgm:pt>
    <dgm:pt modelId="{66AD7ED2-7631-4DD7-B957-849581D0FEF9}" type="sibTrans" cxnId="{429DAA08-6B9C-4B8B-B0BC-5D49E6CE8D09}">
      <dgm:prSet/>
      <dgm:spPr/>
      <dgm:t>
        <a:bodyPr/>
        <a:lstStyle/>
        <a:p>
          <a:endParaRPr lang="en-IN"/>
        </a:p>
      </dgm:t>
    </dgm:pt>
    <dgm:pt modelId="{8CEF8FC3-4AB6-4431-B154-034194D3351B}">
      <dgm:prSet phldrT="[Text]" custT="1"/>
      <dgm:spPr/>
      <dgm:t>
        <a:bodyPr/>
        <a:lstStyle/>
        <a:p>
          <a:r>
            <a:rPr lang="en-IN" sz="1800" dirty="0" smtClean="0"/>
            <a:t>Research Objective and Planned Strategy</a:t>
          </a:r>
          <a:endParaRPr lang="en-IN" sz="1800" dirty="0"/>
        </a:p>
      </dgm:t>
    </dgm:pt>
    <dgm:pt modelId="{570603A0-0FAB-4DDE-BE3B-A2387C369E65}" type="parTrans" cxnId="{7B491E45-E38E-4B93-AE1A-E56A3FC72F1F}">
      <dgm:prSet/>
      <dgm:spPr/>
      <dgm:t>
        <a:bodyPr/>
        <a:lstStyle/>
        <a:p>
          <a:endParaRPr lang="en-IN"/>
        </a:p>
      </dgm:t>
    </dgm:pt>
    <dgm:pt modelId="{37726CCA-1A0B-4B6A-A938-E2B23CA8830D}" type="sibTrans" cxnId="{7B491E45-E38E-4B93-AE1A-E56A3FC72F1F}">
      <dgm:prSet/>
      <dgm:spPr/>
      <dgm:t>
        <a:bodyPr/>
        <a:lstStyle/>
        <a:p>
          <a:endParaRPr lang="en-IN"/>
        </a:p>
      </dgm:t>
    </dgm:pt>
    <dgm:pt modelId="{09258599-603D-486C-9E8D-3BCAEECC8EE4}">
      <dgm:prSet phldrT="[Text]" custT="1"/>
      <dgm:spPr/>
      <dgm:t>
        <a:bodyPr/>
        <a:lstStyle/>
        <a:p>
          <a:r>
            <a:rPr lang="en-IN" sz="1800" dirty="0" smtClean="0"/>
            <a:t>Ground Reality</a:t>
          </a:r>
          <a:endParaRPr lang="en-IN" sz="1800" dirty="0"/>
        </a:p>
      </dgm:t>
    </dgm:pt>
    <dgm:pt modelId="{AB3BB805-024A-449B-B9D5-BCC15938A3CC}" type="parTrans" cxnId="{02FB5D9C-CBFF-4B50-BE03-D9B4E794E14F}">
      <dgm:prSet/>
      <dgm:spPr/>
      <dgm:t>
        <a:bodyPr/>
        <a:lstStyle/>
        <a:p>
          <a:endParaRPr lang="en-IN"/>
        </a:p>
      </dgm:t>
    </dgm:pt>
    <dgm:pt modelId="{90A8EB2E-B4D5-4858-AE30-4B97FD33993D}" type="sibTrans" cxnId="{02FB5D9C-CBFF-4B50-BE03-D9B4E794E14F}">
      <dgm:prSet/>
      <dgm:spPr/>
      <dgm:t>
        <a:bodyPr/>
        <a:lstStyle/>
        <a:p>
          <a:endParaRPr lang="en-IN"/>
        </a:p>
      </dgm:t>
    </dgm:pt>
    <dgm:pt modelId="{E5AFE8BE-7A7E-4C07-903E-0AF171AD0539}" type="pres">
      <dgm:prSet presAssocID="{682EC513-24B1-4BC2-9E2F-2840C73C1144}" presName="Name0" presStyleCnt="0">
        <dgm:presLayoutVars>
          <dgm:dir/>
          <dgm:resizeHandles val="exact"/>
        </dgm:presLayoutVars>
      </dgm:prSet>
      <dgm:spPr/>
    </dgm:pt>
    <dgm:pt modelId="{E565FF52-5FAE-4C29-8D37-C4816BFECAB9}" type="pres">
      <dgm:prSet presAssocID="{682EC513-24B1-4BC2-9E2F-2840C73C1144}" presName="arrow" presStyleLbl="bgShp" presStyleIdx="0" presStyleCnt="1"/>
      <dgm:spPr>
        <a:solidFill>
          <a:srgbClr val="00B0F0"/>
        </a:solidFill>
      </dgm:spPr>
    </dgm:pt>
    <dgm:pt modelId="{A2608998-BF2E-45BB-AED2-60D572D09C41}" type="pres">
      <dgm:prSet presAssocID="{682EC513-24B1-4BC2-9E2F-2840C73C1144}" presName="points" presStyleCnt="0"/>
      <dgm:spPr/>
    </dgm:pt>
    <dgm:pt modelId="{A14EF9DB-780C-47D1-9B3C-E974761E7C19}" type="pres">
      <dgm:prSet presAssocID="{EC0644C9-8B0D-4953-B00C-02283F99F627}" presName="compositeA" presStyleCnt="0"/>
      <dgm:spPr/>
    </dgm:pt>
    <dgm:pt modelId="{9B54F22E-9D62-4A5F-86FB-9B98EB51BB8B}" type="pres">
      <dgm:prSet presAssocID="{EC0644C9-8B0D-4953-B00C-02283F99F627}" presName="textA" presStyleLbl="revTx" presStyleIdx="0" presStyleCnt="3">
        <dgm:presLayoutVars>
          <dgm:bulletEnabled val="1"/>
        </dgm:presLayoutVars>
      </dgm:prSet>
      <dgm:spPr/>
      <dgm:t>
        <a:bodyPr/>
        <a:lstStyle/>
        <a:p>
          <a:endParaRPr lang="en-IN"/>
        </a:p>
      </dgm:t>
    </dgm:pt>
    <dgm:pt modelId="{0473B769-4D51-4A83-94CD-D323D4A6BB55}" type="pres">
      <dgm:prSet presAssocID="{EC0644C9-8B0D-4953-B00C-02283F99F627}" presName="circleA" presStyleLbl="node1" presStyleIdx="0" presStyleCnt="3"/>
      <dgm:spPr>
        <a:prstGeom prst="rightArrow">
          <a:avLst/>
        </a:prstGeom>
      </dgm:spPr>
    </dgm:pt>
    <dgm:pt modelId="{07E73BCF-E617-4AC3-822A-E3DCFF523EAE}" type="pres">
      <dgm:prSet presAssocID="{EC0644C9-8B0D-4953-B00C-02283F99F627}" presName="spaceA" presStyleCnt="0"/>
      <dgm:spPr/>
    </dgm:pt>
    <dgm:pt modelId="{B90E2193-7D11-441C-AFDF-31CF21250905}" type="pres">
      <dgm:prSet presAssocID="{66AD7ED2-7631-4DD7-B957-849581D0FEF9}" presName="space" presStyleCnt="0"/>
      <dgm:spPr/>
    </dgm:pt>
    <dgm:pt modelId="{A9250760-8228-4461-A449-16C140D39AF3}" type="pres">
      <dgm:prSet presAssocID="{8CEF8FC3-4AB6-4431-B154-034194D3351B}" presName="compositeB" presStyleCnt="0"/>
      <dgm:spPr/>
    </dgm:pt>
    <dgm:pt modelId="{59CDAA13-467A-4B15-A736-8EBD94129EF6}" type="pres">
      <dgm:prSet presAssocID="{8CEF8FC3-4AB6-4431-B154-034194D3351B}" presName="textB" presStyleLbl="revTx" presStyleIdx="1" presStyleCnt="3">
        <dgm:presLayoutVars>
          <dgm:bulletEnabled val="1"/>
        </dgm:presLayoutVars>
      </dgm:prSet>
      <dgm:spPr/>
      <dgm:t>
        <a:bodyPr/>
        <a:lstStyle/>
        <a:p>
          <a:endParaRPr lang="en-IN"/>
        </a:p>
      </dgm:t>
    </dgm:pt>
    <dgm:pt modelId="{AD0443A3-9299-4E17-B5C2-D461D6B59343}" type="pres">
      <dgm:prSet presAssocID="{8CEF8FC3-4AB6-4431-B154-034194D3351B}" presName="circleB" presStyleLbl="node1" presStyleIdx="1" presStyleCnt="3"/>
      <dgm:spPr>
        <a:prstGeom prst="rightArrow">
          <a:avLst/>
        </a:prstGeom>
      </dgm:spPr>
    </dgm:pt>
    <dgm:pt modelId="{D109CCE1-247E-4339-9104-BDC21557F1B2}" type="pres">
      <dgm:prSet presAssocID="{8CEF8FC3-4AB6-4431-B154-034194D3351B}" presName="spaceB" presStyleCnt="0"/>
      <dgm:spPr/>
    </dgm:pt>
    <dgm:pt modelId="{E299AAAB-0145-4A3D-9032-3C81AF984212}" type="pres">
      <dgm:prSet presAssocID="{37726CCA-1A0B-4B6A-A938-E2B23CA8830D}" presName="space" presStyleCnt="0"/>
      <dgm:spPr/>
    </dgm:pt>
    <dgm:pt modelId="{38587D61-E8D6-4FCB-B4AD-D99150EF81C6}" type="pres">
      <dgm:prSet presAssocID="{09258599-603D-486C-9E8D-3BCAEECC8EE4}" presName="compositeA" presStyleCnt="0"/>
      <dgm:spPr/>
    </dgm:pt>
    <dgm:pt modelId="{48B13248-0845-4E4B-8472-E8EFCCE551CE}" type="pres">
      <dgm:prSet presAssocID="{09258599-603D-486C-9E8D-3BCAEECC8EE4}" presName="textA" presStyleLbl="revTx" presStyleIdx="2" presStyleCnt="3">
        <dgm:presLayoutVars>
          <dgm:bulletEnabled val="1"/>
        </dgm:presLayoutVars>
      </dgm:prSet>
      <dgm:spPr/>
      <dgm:t>
        <a:bodyPr/>
        <a:lstStyle/>
        <a:p>
          <a:endParaRPr lang="en-IN"/>
        </a:p>
      </dgm:t>
    </dgm:pt>
    <dgm:pt modelId="{6EBB93D3-E3A8-4454-BB52-C0E86CEA4956}" type="pres">
      <dgm:prSet presAssocID="{09258599-603D-486C-9E8D-3BCAEECC8EE4}" presName="circleA" presStyleLbl="node1" presStyleIdx="2" presStyleCnt="3"/>
      <dgm:spPr>
        <a:prstGeom prst="rightArrow">
          <a:avLst/>
        </a:prstGeom>
      </dgm:spPr>
    </dgm:pt>
    <dgm:pt modelId="{B207FE53-A88D-43CE-9EF6-980C9BBCE0C4}" type="pres">
      <dgm:prSet presAssocID="{09258599-603D-486C-9E8D-3BCAEECC8EE4}" presName="spaceA" presStyleCnt="0"/>
      <dgm:spPr/>
    </dgm:pt>
  </dgm:ptLst>
  <dgm:cxnLst>
    <dgm:cxn modelId="{6280C0FE-E11B-45C5-A542-D5BFB714EC7D}" type="presOf" srcId="{09258599-603D-486C-9E8D-3BCAEECC8EE4}" destId="{48B13248-0845-4E4B-8472-E8EFCCE551CE}" srcOrd="0" destOrd="0" presId="urn:microsoft.com/office/officeart/2005/8/layout/hProcess11"/>
    <dgm:cxn modelId="{429DAA08-6B9C-4B8B-B0BC-5D49E6CE8D09}" srcId="{682EC513-24B1-4BC2-9E2F-2840C73C1144}" destId="{EC0644C9-8B0D-4953-B00C-02283F99F627}" srcOrd="0" destOrd="0" parTransId="{B813FA9F-DA13-47ED-825A-999694BAC983}" sibTransId="{66AD7ED2-7631-4DD7-B957-849581D0FEF9}"/>
    <dgm:cxn modelId="{02FB5D9C-CBFF-4B50-BE03-D9B4E794E14F}" srcId="{682EC513-24B1-4BC2-9E2F-2840C73C1144}" destId="{09258599-603D-486C-9E8D-3BCAEECC8EE4}" srcOrd="2" destOrd="0" parTransId="{AB3BB805-024A-449B-B9D5-BCC15938A3CC}" sibTransId="{90A8EB2E-B4D5-4858-AE30-4B97FD33993D}"/>
    <dgm:cxn modelId="{A7A567DA-C93A-4A0D-8956-332B94690CBD}" type="presOf" srcId="{682EC513-24B1-4BC2-9E2F-2840C73C1144}" destId="{E5AFE8BE-7A7E-4C07-903E-0AF171AD0539}" srcOrd="0" destOrd="0" presId="urn:microsoft.com/office/officeart/2005/8/layout/hProcess11"/>
    <dgm:cxn modelId="{A6AD5FB5-DB05-4ED2-B32B-D9076CA5D82D}" type="presOf" srcId="{EC0644C9-8B0D-4953-B00C-02283F99F627}" destId="{9B54F22E-9D62-4A5F-86FB-9B98EB51BB8B}" srcOrd="0" destOrd="0" presId="urn:microsoft.com/office/officeart/2005/8/layout/hProcess11"/>
    <dgm:cxn modelId="{7B491E45-E38E-4B93-AE1A-E56A3FC72F1F}" srcId="{682EC513-24B1-4BC2-9E2F-2840C73C1144}" destId="{8CEF8FC3-4AB6-4431-B154-034194D3351B}" srcOrd="1" destOrd="0" parTransId="{570603A0-0FAB-4DDE-BE3B-A2387C369E65}" sibTransId="{37726CCA-1A0B-4B6A-A938-E2B23CA8830D}"/>
    <dgm:cxn modelId="{13E96C4C-17A8-4804-9220-41699B8F9BAA}" type="presOf" srcId="{8CEF8FC3-4AB6-4431-B154-034194D3351B}" destId="{59CDAA13-467A-4B15-A736-8EBD94129EF6}" srcOrd="0" destOrd="0" presId="urn:microsoft.com/office/officeart/2005/8/layout/hProcess11"/>
    <dgm:cxn modelId="{8223712C-C5C2-4019-9474-C30B5D8CB0A5}" type="presParOf" srcId="{E5AFE8BE-7A7E-4C07-903E-0AF171AD0539}" destId="{E565FF52-5FAE-4C29-8D37-C4816BFECAB9}" srcOrd="0" destOrd="0" presId="urn:microsoft.com/office/officeart/2005/8/layout/hProcess11"/>
    <dgm:cxn modelId="{6152440F-46DB-4ABA-B6C6-D19912D9E268}" type="presParOf" srcId="{E5AFE8BE-7A7E-4C07-903E-0AF171AD0539}" destId="{A2608998-BF2E-45BB-AED2-60D572D09C41}" srcOrd="1" destOrd="0" presId="urn:microsoft.com/office/officeart/2005/8/layout/hProcess11"/>
    <dgm:cxn modelId="{BA9DCB83-24F6-4BEF-A904-2AC0E8887124}" type="presParOf" srcId="{A2608998-BF2E-45BB-AED2-60D572D09C41}" destId="{A14EF9DB-780C-47D1-9B3C-E974761E7C19}" srcOrd="0" destOrd="0" presId="urn:microsoft.com/office/officeart/2005/8/layout/hProcess11"/>
    <dgm:cxn modelId="{FE048F93-209C-454F-A975-F096B16227CE}" type="presParOf" srcId="{A14EF9DB-780C-47D1-9B3C-E974761E7C19}" destId="{9B54F22E-9D62-4A5F-86FB-9B98EB51BB8B}" srcOrd="0" destOrd="0" presId="urn:microsoft.com/office/officeart/2005/8/layout/hProcess11"/>
    <dgm:cxn modelId="{D0D2194E-1CB2-484A-9C53-66A920520630}" type="presParOf" srcId="{A14EF9DB-780C-47D1-9B3C-E974761E7C19}" destId="{0473B769-4D51-4A83-94CD-D323D4A6BB55}" srcOrd="1" destOrd="0" presId="urn:microsoft.com/office/officeart/2005/8/layout/hProcess11"/>
    <dgm:cxn modelId="{A0C28FB8-666F-4821-919E-872618B4E98F}" type="presParOf" srcId="{A14EF9DB-780C-47D1-9B3C-E974761E7C19}" destId="{07E73BCF-E617-4AC3-822A-E3DCFF523EAE}" srcOrd="2" destOrd="0" presId="urn:microsoft.com/office/officeart/2005/8/layout/hProcess11"/>
    <dgm:cxn modelId="{03B536E3-826E-4B8A-84AA-1D3BA553DCC4}" type="presParOf" srcId="{A2608998-BF2E-45BB-AED2-60D572D09C41}" destId="{B90E2193-7D11-441C-AFDF-31CF21250905}" srcOrd="1" destOrd="0" presId="urn:microsoft.com/office/officeart/2005/8/layout/hProcess11"/>
    <dgm:cxn modelId="{F6382B73-A8DD-4AE5-905D-C30940E23D0D}" type="presParOf" srcId="{A2608998-BF2E-45BB-AED2-60D572D09C41}" destId="{A9250760-8228-4461-A449-16C140D39AF3}" srcOrd="2" destOrd="0" presId="urn:microsoft.com/office/officeart/2005/8/layout/hProcess11"/>
    <dgm:cxn modelId="{C6C667F6-8C37-4F94-ABDC-3ECA4ED24E10}" type="presParOf" srcId="{A9250760-8228-4461-A449-16C140D39AF3}" destId="{59CDAA13-467A-4B15-A736-8EBD94129EF6}" srcOrd="0" destOrd="0" presId="urn:microsoft.com/office/officeart/2005/8/layout/hProcess11"/>
    <dgm:cxn modelId="{96D7DEEC-F390-423F-85C7-4CE982AD09A9}" type="presParOf" srcId="{A9250760-8228-4461-A449-16C140D39AF3}" destId="{AD0443A3-9299-4E17-B5C2-D461D6B59343}" srcOrd="1" destOrd="0" presId="urn:microsoft.com/office/officeart/2005/8/layout/hProcess11"/>
    <dgm:cxn modelId="{43A623AA-FBDF-4A6E-92F0-A20AD7A33324}" type="presParOf" srcId="{A9250760-8228-4461-A449-16C140D39AF3}" destId="{D109CCE1-247E-4339-9104-BDC21557F1B2}" srcOrd="2" destOrd="0" presId="urn:microsoft.com/office/officeart/2005/8/layout/hProcess11"/>
    <dgm:cxn modelId="{525BFB59-8916-4A97-AD29-58737A327D98}" type="presParOf" srcId="{A2608998-BF2E-45BB-AED2-60D572D09C41}" destId="{E299AAAB-0145-4A3D-9032-3C81AF984212}" srcOrd="3" destOrd="0" presId="urn:microsoft.com/office/officeart/2005/8/layout/hProcess11"/>
    <dgm:cxn modelId="{B304DD5A-8681-4691-82EE-9F321F097C4A}" type="presParOf" srcId="{A2608998-BF2E-45BB-AED2-60D572D09C41}" destId="{38587D61-E8D6-4FCB-B4AD-D99150EF81C6}" srcOrd="4" destOrd="0" presId="urn:microsoft.com/office/officeart/2005/8/layout/hProcess11"/>
    <dgm:cxn modelId="{760A61AB-B032-46D2-BC82-6B4A08FB13A6}" type="presParOf" srcId="{38587D61-E8D6-4FCB-B4AD-D99150EF81C6}" destId="{48B13248-0845-4E4B-8472-E8EFCCE551CE}" srcOrd="0" destOrd="0" presId="urn:microsoft.com/office/officeart/2005/8/layout/hProcess11"/>
    <dgm:cxn modelId="{90EA8BD3-28C9-4F1E-ABFB-B1B4DA793006}" type="presParOf" srcId="{38587D61-E8D6-4FCB-B4AD-D99150EF81C6}" destId="{6EBB93D3-E3A8-4454-BB52-C0E86CEA4956}" srcOrd="1" destOrd="0" presId="urn:microsoft.com/office/officeart/2005/8/layout/hProcess11"/>
    <dgm:cxn modelId="{D028D6E0-63E4-4DF7-9D53-7AF752BFE031}" type="presParOf" srcId="{38587D61-E8D6-4FCB-B4AD-D99150EF81C6}" destId="{B207FE53-A88D-43CE-9EF6-980C9BBCE0C4}" srcOrd="2" destOrd="0" presId="urn:microsoft.com/office/officeart/2005/8/layout/hProcess1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810DC-8F0E-4711-9851-05AD80411E7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1EF4FF40-A7D5-4987-9052-79C27CE213BF}">
      <dgm:prSet phldrT="[Text]" custT="1"/>
      <dgm:spPr/>
      <dgm:t>
        <a:bodyPr/>
        <a:lstStyle/>
        <a:p>
          <a:r>
            <a:rPr lang="en-IN" sz="2400" dirty="0" smtClean="0"/>
            <a:t>Social Mobilisation</a:t>
          </a:r>
          <a:endParaRPr lang="en-IN" sz="2400" dirty="0"/>
        </a:p>
      </dgm:t>
    </dgm:pt>
    <dgm:pt modelId="{D07C173B-80EB-482C-9162-41FAEB9878D9}" type="parTrans" cxnId="{4F5A3217-C8FC-4579-AE2D-1259FB0E5C79}">
      <dgm:prSet/>
      <dgm:spPr/>
      <dgm:t>
        <a:bodyPr/>
        <a:lstStyle/>
        <a:p>
          <a:endParaRPr lang="en-IN"/>
        </a:p>
      </dgm:t>
    </dgm:pt>
    <dgm:pt modelId="{715FCE36-FB20-4530-B35C-7F8A102070DE}" type="sibTrans" cxnId="{4F5A3217-C8FC-4579-AE2D-1259FB0E5C79}">
      <dgm:prSet/>
      <dgm:spPr/>
      <dgm:t>
        <a:bodyPr/>
        <a:lstStyle/>
        <a:p>
          <a:endParaRPr lang="en-IN"/>
        </a:p>
      </dgm:t>
    </dgm:pt>
    <dgm:pt modelId="{883EDD2C-B6EB-4E2F-9F01-067EC402168A}">
      <dgm:prSet phldrT="[Text]"/>
      <dgm:spPr>
        <a:solidFill>
          <a:schemeClr val="bg1"/>
        </a:solidFill>
      </dgm:spPr>
      <dgm:t>
        <a:bodyPr/>
        <a:lstStyle/>
        <a:p>
          <a:r>
            <a:rPr lang="en-IN" b="1" dirty="0" smtClean="0">
              <a:solidFill>
                <a:schemeClr val="tx1"/>
              </a:solidFill>
            </a:rPr>
            <a:t>2</a:t>
          </a:r>
          <a:r>
            <a:rPr lang="en-IN" b="1" baseline="30000" dirty="0" smtClean="0">
              <a:solidFill>
                <a:schemeClr val="tx1"/>
              </a:solidFill>
            </a:rPr>
            <a:t>nd</a:t>
          </a:r>
          <a:r>
            <a:rPr lang="en-IN" b="1" dirty="0" smtClean="0">
              <a:solidFill>
                <a:schemeClr val="tx1"/>
              </a:solidFill>
            </a:rPr>
            <a:t> level</a:t>
          </a:r>
        </a:p>
      </dgm:t>
    </dgm:pt>
    <dgm:pt modelId="{A55B7ECF-2BF3-438B-AFC2-D62324D57113}" type="parTrans" cxnId="{BDDF870F-6952-470A-9D86-DB415D857A38}">
      <dgm:prSet/>
      <dgm:spPr/>
      <dgm:t>
        <a:bodyPr/>
        <a:lstStyle/>
        <a:p>
          <a:endParaRPr lang="en-IN"/>
        </a:p>
      </dgm:t>
    </dgm:pt>
    <dgm:pt modelId="{00623741-679A-4B16-B33E-7A3382AEC1F3}" type="sibTrans" cxnId="{BDDF870F-6952-470A-9D86-DB415D857A38}">
      <dgm:prSet/>
      <dgm:spPr/>
      <dgm:t>
        <a:bodyPr/>
        <a:lstStyle/>
        <a:p>
          <a:endParaRPr lang="en-IN"/>
        </a:p>
      </dgm:t>
    </dgm:pt>
    <dgm:pt modelId="{A9C2FF90-CB8B-4D97-AAFD-F55773E86F3F}">
      <dgm:prSet phldrT="[Text]"/>
      <dgm:spPr/>
      <dgm:t>
        <a:bodyPr/>
        <a:lstStyle/>
        <a:p>
          <a:r>
            <a:rPr lang="en-IN" dirty="0" smtClean="0"/>
            <a:t>Obtaining the UID AADHAR card</a:t>
          </a:r>
          <a:endParaRPr lang="en-IN" dirty="0"/>
        </a:p>
      </dgm:t>
    </dgm:pt>
    <dgm:pt modelId="{A7FBE9AF-79A2-4815-AD67-434A76C79833}" type="parTrans" cxnId="{CD7A2AC6-2C81-4F6F-AA5E-92E5982F8E8B}">
      <dgm:prSet/>
      <dgm:spPr/>
      <dgm:t>
        <a:bodyPr/>
        <a:lstStyle/>
        <a:p>
          <a:endParaRPr lang="en-IN"/>
        </a:p>
      </dgm:t>
    </dgm:pt>
    <dgm:pt modelId="{42E4C981-7848-47EC-8008-172750D3DEE6}" type="sibTrans" cxnId="{CD7A2AC6-2C81-4F6F-AA5E-92E5982F8E8B}">
      <dgm:prSet/>
      <dgm:spPr/>
      <dgm:t>
        <a:bodyPr/>
        <a:lstStyle/>
        <a:p>
          <a:endParaRPr lang="en-IN"/>
        </a:p>
      </dgm:t>
    </dgm:pt>
    <dgm:pt modelId="{7A3302DE-705F-42A4-81B6-DD675BD31B9D}">
      <dgm:prSet phldrT="[Text]"/>
      <dgm:spPr>
        <a:solidFill>
          <a:srgbClr val="00B050"/>
        </a:solidFill>
      </dgm:spPr>
      <dgm:t>
        <a:bodyPr/>
        <a:lstStyle/>
        <a:p>
          <a:r>
            <a:rPr lang="en-IN" dirty="0" smtClean="0">
              <a:solidFill>
                <a:schemeClr val="tx1"/>
              </a:solidFill>
            </a:rPr>
            <a:t>3</a:t>
          </a:r>
          <a:r>
            <a:rPr lang="en-IN" baseline="30000" dirty="0" smtClean="0">
              <a:solidFill>
                <a:schemeClr val="tx1"/>
              </a:solidFill>
            </a:rPr>
            <a:t>rd</a:t>
          </a:r>
          <a:r>
            <a:rPr lang="en-IN" dirty="0" smtClean="0">
              <a:solidFill>
                <a:schemeClr val="tx1"/>
              </a:solidFill>
            </a:rPr>
            <a:t> level</a:t>
          </a:r>
          <a:endParaRPr lang="en-IN" dirty="0">
            <a:solidFill>
              <a:schemeClr val="tx1"/>
            </a:solidFill>
          </a:endParaRPr>
        </a:p>
      </dgm:t>
    </dgm:pt>
    <dgm:pt modelId="{AA8813B0-C7FD-4566-86C6-641114B3A23B}" type="parTrans" cxnId="{7797FD1A-A0D0-4FD8-A7F2-927BD7DFA577}">
      <dgm:prSet/>
      <dgm:spPr/>
      <dgm:t>
        <a:bodyPr/>
        <a:lstStyle/>
        <a:p>
          <a:endParaRPr lang="en-IN"/>
        </a:p>
      </dgm:t>
    </dgm:pt>
    <dgm:pt modelId="{358E50C3-FDA4-41AC-88C1-ABB54297E9E1}" type="sibTrans" cxnId="{7797FD1A-A0D0-4FD8-A7F2-927BD7DFA577}">
      <dgm:prSet/>
      <dgm:spPr/>
      <dgm:t>
        <a:bodyPr/>
        <a:lstStyle/>
        <a:p>
          <a:endParaRPr lang="en-IN"/>
        </a:p>
      </dgm:t>
    </dgm:pt>
    <dgm:pt modelId="{CFF3430F-A3C6-4B63-B6EA-DE42168B6E41}">
      <dgm:prSet phldrT="[Text]"/>
      <dgm:spPr/>
      <dgm:t>
        <a:bodyPr/>
        <a:lstStyle/>
        <a:p>
          <a:r>
            <a:rPr lang="en-IN" dirty="0" smtClean="0"/>
            <a:t>Linking with Mobile Banking Account</a:t>
          </a:r>
          <a:endParaRPr lang="en-IN" dirty="0"/>
        </a:p>
      </dgm:t>
    </dgm:pt>
    <dgm:pt modelId="{0BEA0A4B-CC0B-428A-B19E-44875D057685}" type="parTrans" cxnId="{B0A26D6C-B40B-4DD7-9204-3B076ADF378D}">
      <dgm:prSet/>
      <dgm:spPr/>
      <dgm:t>
        <a:bodyPr/>
        <a:lstStyle/>
        <a:p>
          <a:endParaRPr lang="en-IN"/>
        </a:p>
      </dgm:t>
    </dgm:pt>
    <dgm:pt modelId="{A1DECFC3-FCED-43FF-B52A-8D3284433E15}" type="sibTrans" cxnId="{B0A26D6C-B40B-4DD7-9204-3B076ADF378D}">
      <dgm:prSet/>
      <dgm:spPr/>
      <dgm:t>
        <a:bodyPr/>
        <a:lstStyle/>
        <a:p>
          <a:endParaRPr lang="en-IN"/>
        </a:p>
      </dgm:t>
    </dgm:pt>
    <dgm:pt modelId="{6AAEE2A4-FB8B-4CA3-B54C-C26C24E773B1}">
      <dgm:prSet phldrT="[Text]"/>
      <dgm:spPr>
        <a:solidFill>
          <a:schemeClr val="accent6">
            <a:lumMod val="75000"/>
          </a:schemeClr>
        </a:solidFill>
      </dgm:spPr>
      <dgm:t>
        <a:bodyPr/>
        <a:lstStyle/>
        <a:p>
          <a:r>
            <a:rPr lang="en-IN" dirty="0" smtClean="0">
              <a:solidFill>
                <a:schemeClr val="tx1"/>
              </a:solidFill>
            </a:rPr>
            <a:t>1</a:t>
          </a:r>
          <a:r>
            <a:rPr lang="en-IN" baseline="30000" dirty="0" smtClean="0">
              <a:solidFill>
                <a:schemeClr val="tx1"/>
              </a:solidFill>
            </a:rPr>
            <a:t>st</a:t>
          </a:r>
          <a:r>
            <a:rPr lang="en-IN" dirty="0" smtClean="0">
              <a:solidFill>
                <a:schemeClr val="tx1"/>
              </a:solidFill>
            </a:rPr>
            <a:t> </a:t>
          </a:r>
          <a:r>
            <a:rPr lang="en-IN" b="1" dirty="0" smtClean="0">
              <a:solidFill>
                <a:schemeClr val="tx1"/>
              </a:solidFill>
            </a:rPr>
            <a:t>level</a:t>
          </a:r>
          <a:endParaRPr lang="en-IN" b="1" dirty="0">
            <a:solidFill>
              <a:schemeClr val="tx1"/>
            </a:solidFill>
          </a:endParaRPr>
        </a:p>
      </dgm:t>
    </dgm:pt>
    <dgm:pt modelId="{54F33A48-F1B7-46DE-AC93-DA1FF9B302AF}" type="sibTrans" cxnId="{807EAD44-4A70-4544-80AD-29207115E5EA}">
      <dgm:prSet/>
      <dgm:spPr/>
      <dgm:t>
        <a:bodyPr/>
        <a:lstStyle/>
        <a:p>
          <a:endParaRPr lang="en-IN"/>
        </a:p>
      </dgm:t>
    </dgm:pt>
    <dgm:pt modelId="{46B2D721-EEE7-43A3-8E03-20BE4BDFFFD4}" type="parTrans" cxnId="{807EAD44-4A70-4544-80AD-29207115E5EA}">
      <dgm:prSet/>
      <dgm:spPr/>
      <dgm:t>
        <a:bodyPr/>
        <a:lstStyle/>
        <a:p>
          <a:endParaRPr lang="en-IN"/>
        </a:p>
      </dgm:t>
    </dgm:pt>
    <dgm:pt modelId="{560A93B8-EAD8-4579-9E40-288580089D9E}" type="pres">
      <dgm:prSet presAssocID="{B57810DC-8F0E-4711-9851-05AD80411E76}" presName="linearFlow" presStyleCnt="0">
        <dgm:presLayoutVars>
          <dgm:dir/>
          <dgm:animLvl val="lvl"/>
          <dgm:resizeHandles val="exact"/>
        </dgm:presLayoutVars>
      </dgm:prSet>
      <dgm:spPr/>
      <dgm:t>
        <a:bodyPr/>
        <a:lstStyle/>
        <a:p>
          <a:endParaRPr lang="en-IN"/>
        </a:p>
      </dgm:t>
    </dgm:pt>
    <dgm:pt modelId="{EE21D77D-F7E3-4286-BB57-4D6DFD42AC39}" type="pres">
      <dgm:prSet presAssocID="{6AAEE2A4-FB8B-4CA3-B54C-C26C24E773B1}" presName="composite" presStyleCnt="0"/>
      <dgm:spPr/>
    </dgm:pt>
    <dgm:pt modelId="{5F0FF239-E805-4D84-A032-43F8DE7EA954}" type="pres">
      <dgm:prSet presAssocID="{6AAEE2A4-FB8B-4CA3-B54C-C26C24E773B1}" presName="parentText" presStyleLbl="alignNode1" presStyleIdx="0" presStyleCnt="3">
        <dgm:presLayoutVars>
          <dgm:chMax val="1"/>
          <dgm:bulletEnabled val="1"/>
        </dgm:presLayoutVars>
      </dgm:prSet>
      <dgm:spPr/>
      <dgm:t>
        <a:bodyPr/>
        <a:lstStyle/>
        <a:p>
          <a:endParaRPr lang="en-IN"/>
        </a:p>
      </dgm:t>
    </dgm:pt>
    <dgm:pt modelId="{04486143-4565-4B07-B139-13BFE87515D6}" type="pres">
      <dgm:prSet presAssocID="{6AAEE2A4-FB8B-4CA3-B54C-C26C24E773B1}" presName="descendantText" presStyleLbl="alignAcc1" presStyleIdx="0" presStyleCnt="3">
        <dgm:presLayoutVars>
          <dgm:bulletEnabled val="1"/>
        </dgm:presLayoutVars>
      </dgm:prSet>
      <dgm:spPr/>
      <dgm:t>
        <a:bodyPr/>
        <a:lstStyle/>
        <a:p>
          <a:endParaRPr lang="en-IN"/>
        </a:p>
      </dgm:t>
    </dgm:pt>
    <dgm:pt modelId="{08C0DD7D-46FC-49A2-B661-CE886FEFC3A2}" type="pres">
      <dgm:prSet presAssocID="{54F33A48-F1B7-46DE-AC93-DA1FF9B302AF}" presName="sp" presStyleCnt="0"/>
      <dgm:spPr/>
    </dgm:pt>
    <dgm:pt modelId="{DA1DFEF6-65CD-4412-AC57-80B41928748E}" type="pres">
      <dgm:prSet presAssocID="{883EDD2C-B6EB-4E2F-9F01-067EC402168A}" presName="composite" presStyleCnt="0"/>
      <dgm:spPr/>
    </dgm:pt>
    <dgm:pt modelId="{FC291E94-D5CA-45A8-BAE3-23EF6EB5F152}" type="pres">
      <dgm:prSet presAssocID="{883EDD2C-B6EB-4E2F-9F01-067EC402168A}" presName="parentText" presStyleLbl="alignNode1" presStyleIdx="1" presStyleCnt="3">
        <dgm:presLayoutVars>
          <dgm:chMax val="1"/>
          <dgm:bulletEnabled val="1"/>
        </dgm:presLayoutVars>
      </dgm:prSet>
      <dgm:spPr/>
      <dgm:t>
        <a:bodyPr/>
        <a:lstStyle/>
        <a:p>
          <a:endParaRPr lang="en-IN"/>
        </a:p>
      </dgm:t>
    </dgm:pt>
    <dgm:pt modelId="{0EF37E18-BC77-4FB8-916D-B0A7DCDE321C}" type="pres">
      <dgm:prSet presAssocID="{883EDD2C-B6EB-4E2F-9F01-067EC402168A}" presName="descendantText" presStyleLbl="alignAcc1" presStyleIdx="1" presStyleCnt="3">
        <dgm:presLayoutVars>
          <dgm:bulletEnabled val="1"/>
        </dgm:presLayoutVars>
      </dgm:prSet>
      <dgm:spPr/>
      <dgm:t>
        <a:bodyPr/>
        <a:lstStyle/>
        <a:p>
          <a:endParaRPr lang="en-IN"/>
        </a:p>
      </dgm:t>
    </dgm:pt>
    <dgm:pt modelId="{95A458EB-B892-43EB-A43E-792A3CC347C3}" type="pres">
      <dgm:prSet presAssocID="{00623741-679A-4B16-B33E-7A3382AEC1F3}" presName="sp" presStyleCnt="0"/>
      <dgm:spPr/>
    </dgm:pt>
    <dgm:pt modelId="{DD64B500-6F78-43FF-B510-CF6D66BDD325}" type="pres">
      <dgm:prSet presAssocID="{7A3302DE-705F-42A4-81B6-DD675BD31B9D}" presName="composite" presStyleCnt="0"/>
      <dgm:spPr/>
    </dgm:pt>
    <dgm:pt modelId="{CB5BE59F-A32C-436A-9484-1EB1850104BB}" type="pres">
      <dgm:prSet presAssocID="{7A3302DE-705F-42A4-81B6-DD675BD31B9D}" presName="parentText" presStyleLbl="alignNode1" presStyleIdx="2" presStyleCnt="3">
        <dgm:presLayoutVars>
          <dgm:chMax val="1"/>
          <dgm:bulletEnabled val="1"/>
        </dgm:presLayoutVars>
      </dgm:prSet>
      <dgm:spPr/>
      <dgm:t>
        <a:bodyPr/>
        <a:lstStyle/>
        <a:p>
          <a:endParaRPr lang="en-IN"/>
        </a:p>
      </dgm:t>
    </dgm:pt>
    <dgm:pt modelId="{9919F19C-C447-4AC1-B492-13E42B7D1D47}" type="pres">
      <dgm:prSet presAssocID="{7A3302DE-705F-42A4-81B6-DD675BD31B9D}" presName="descendantText" presStyleLbl="alignAcc1" presStyleIdx="2" presStyleCnt="3">
        <dgm:presLayoutVars>
          <dgm:bulletEnabled val="1"/>
        </dgm:presLayoutVars>
      </dgm:prSet>
      <dgm:spPr/>
      <dgm:t>
        <a:bodyPr/>
        <a:lstStyle/>
        <a:p>
          <a:endParaRPr lang="en-IN"/>
        </a:p>
      </dgm:t>
    </dgm:pt>
  </dgm:ptLst>
  <dgm:cxnLst>
    <dgm:cxn modelId="{D3C72EAC-771C-4E85-969B-2C3C68149F9D}" type="presOf" srcId="{1EF4FF40-A7D5-4987-9052-79C27CE213BF}" destId="{04486143-4565-4B07-B139-13BFE87515D6}" srcOrd="0" destOrd="0" presId="urn:microsoft.com/office/officeart/2005/8/layout/chevron2"/>
    <dgm:cxn modelId="{807EAD44-4A70-4544-80AD-29207115E5EA}" srcId="{B57810DC-8F0E-4711-9851-05AD80411E76}" destId="{6AAEE2A4-FB8B-4CA3-B54C-C26C24E773B1}" srcOrd="0" destOrd="0" parTransId="{46B2D721-EEE7-43A3-8E03-20BE4BDFFFD4}" sibTransId="{54F33A48-F1B7-46DE-AC93-DA1FF9B302AF}"/>
    <dgm:cxn modelId="{BDDF870F-6952-470A-9D86-DB415D857A38}" srcId="{B57810DC-8F0E-4711-9851-05AD80411E76}" destId="{883EDD2C-B6EB-4E2F-9F01-067EC402168A}" srcOrd="1" destOrd="0" parTransId="{A55B7ECF-2BF3-438B-AFC2-D62324D57113}" sibTransId="{00623741-679A-4B16-B33E-7A3382AEC1F3}"/>
    <dgm:cxn modelId="{561F3522-16CB-4457-BEB2-78E78EAE99C9}" type="presOf" srcId="{6AAEE2A4-FB8B-4CA3-B54C-C26C24E773B1}" destId="{5F0FF239-E805-4D84-A032-43F8DE7EA954}" srcOrd="0" destOrd="0" presId="urn:microsoft.com/office/officeart/2005/8/layout/chevron2"/>
    <dgm:cxn modelId="{4F5A3217-C8FC-4579-AE2D-1259FB0E5C79}" srcId="{6AAEE2A4-FB8B-4CA3-B54C-C26C24E773B1}" destId="{1EF4FF40-A7D5-4987-9052-79C27CE213BF}" srcOrd="0" destOrd="0" parTransId="{D07C173B-80EB-482C-9162-41FAEB9878D9}" sibTransId="{715FCE36-FB20-4530-B35C-7F8A102070DE}"/>
    <dgm:cxn modelId="{CD7A2AC6-2C81-4F6F-AA5E-92E5982F8E8B}" srcId="{883EDD2C-B6EB-4E2F-9F01-067EC402168A}" destId="{A9C2FF90-CB8B-4D97-AAFD-F55773E86F3F}" srcOrd="0" destOrd="0" parTransId="{A7FBE9AF-79A2-4815-AD67-434A76C79833}" sibTransId="{42E4C981-7848-47EC-8008-172750D3DEE6}"/>
    <dgm:cxn modelId="{221FD0C0-519E-46D6-AD14-0E38E5F7736A}" type="presOf" srcId="{883EDD2C-B6EB-4E2F-9F01-067EC402168A}" destId="{FC291E94-D5CA-45A8-BAE3-23EF6EB5F152}" srcOrd="0" destOrd="0" presId="urn:microsoft.com/office/officeart/2005/8/layout/chevron2"/>
    <dgm:cxn modelId="{1B94E9B2-EA4D-4FA6-98CA-B0F32CAAAD5A}" type="presOf" srcId="{7A3302DE-705F-42A4-81B6-DD675BD31B9D}" destId="{CB5BE59F-A32C-436A-9484-1EB1850104BB}" srcOrd="0" destOrd="0" presId="urn:microsoft.com/office/officeart/2005/8/layout/chevron2"/>
    <dgm:cxn modelId="{4D0A4EC2-62C1-4A92-96C4-136AB7F8A0D0}" type="presOf" srcId="{A9C2FF90-CB8B-4D97-AAFD-F55773E86F3F}" destId="{0EF37E18-BC77-4FB8-916D-B0A7DCDE321C}" srcOrd="0" destOrd="0" presId="urn:microsoft.com/office/officeart/2005/8/layout/chevron2"/>
    <dgm:cxn modelId="{8DA65508-6393-482F-804C-0AB217A5119F}" type="presOf" srcId="{CFF3430F-A3C6-4B63-B6EA-DE42168B6E41}" destId="{9919F19C-C447-4AC1-B492-13E42B7D1D47}" srcOrd="0" destOrd="0" presId="urn:microsoft.com/office/officeart/2005/8/layout/chevron2"/>
    <dgm:cxn modelId="{7797FD1A-A0D0-4FD8-A7F2-927BD7DFA577}" srcId="{B57810DC-8F0E-4711-9851-05AD80411E76}" destId="{7A3302DE-705F-42A4-81B6-DD675BD31B9D}" srcOrd="2" destOrd="0" parTransId="{AA8813B0-C7FD-4566-86C6-641114B3A23B}" sibTransId="{358E50C3-FDA4-41AC-88C1-ABB54297E9E1}"/>
    <dgm:cxn modelId="{B0A26D6C-B40B-4DD7-9204-3B076ADF378D}" srcId="{7A3302DE-705F-42A4-81B6-DD675BD31B9D}" destId="{CFF3430F-A3C6-4B63-B6EA-DE42168B6E41}" srcOrd="0" destOrd="0" parTransId="{0BEA0A4B-CC0B-428A-B19E-44875D057685}" sibTransId="{A1DECFC3-FCED-43FF-B52A-8D3284433E15}"/>
    <dgm:cxn modelId="{ADE2D84B-921B-4119-9E39-D56BAB5FFF86}" type="presOf" srcId="{B57810DC-8F0E-4711-9851-05AD80411E76}" destId="{560A93B8-EAD8-4579-9E40-288580089D9E}" srcOrd="0" destOrd="0" presId="urn:microsoft.com/office/officeart/2005/8/layout/chevron2"/>
    <dgm:cxn modelId="{D322F606-F865-421C-93C6-1EC22CEAE02F}" type="presParOf" srcId="{560A93B8-EAD8-4579-9E40-288580089D9E}" destId="{EE21D77D-F7E3-4286-BB57-4D6DFD42AC39}" srcOrd="0" destOrd="0" presId="urn:microsoft.com/office/officeart/2005/8/layout/chevron2"/>
    <dgm:cxn modelId="{B8020AF6-5AF3-4D3E-A16E-452D4E726D28}" type="presParOf" srcId="{EE21D77D-F7E3-4286-BB57-4D6DFD42AC39}" destId="{5F0FF239-E805-4D84-A032-43F8DE7EA954}" srcOrd="0" destOrd="0" presId="urn:microsoft.com/office/officeart/2005/8/layout/chevron2"/>
    <dgm:cxn modelId="{1E7CDF0B-4459-435D-BDDE-A44D956375E4}" type="presParOf" srcId="{EE21D77D-F7E3-4286-BB57-4D6DFD42AC39}" destId="{04486143-4565-4B07-B139-13BFE87515D6}" srcOrd="1" destOrd="0" presId="urn:microsoft.com/office/officeart/2005/8/layout/chevron2"/>
    <dgm:cxn modelId="{EBCD332A-A641-4B44-9F40-4E1A52E9EC24}" type="presParOf" srcId="{560A93B8-EAD8-4579-9E40-288580089D9E}" destId="{08C0DD7D-46FC-49A2-B661-CE886FEFC3A2}" srcOrd="1" destOrd="0" presId="urn:microsoft.com/office/officeart/2005/8/layout/chevron2"/>
    <dgm:cxn modelId="{19374F25-5470-4A79-8DD1-8AA5228B8C7A}" type="presParOf" srcId="{560A93B8-EAD8-4579-9E40-288580089D9E}" destId="{DA1DFEF6-65CD-4412-AC57-80B41928748E}" srcOrd="2" destOrd="0" presId="urn:microsoft.com/office/officeart/2005/8/layout/chevron2"/>
    <dgm:cxn modelId="{5C96A17E-7DC9-4099-8E21-45B73B237329}" type="presParOf" srcId="{DA1DFEF6-65CD-4412-AC57-80B41928748E}" destId="{FC291E94-D5CA-45A8-BAE3-23EF6EB5F152}" srcOrd="0" destOrd="0" presId="urn:microsoft.com/office/officeart/2005/8/layout/chevron2"/>
    <dgm:cxn modelId="{96D82BD0-3469-471E-B71C-D7C971E70946}" type="presParOf" srcId="{DA1DFEF6-65CD-4412-AC57-80B41928748E}" destId="{0EF37E18-BC77-4FB8-916D-B0A7DCDE321C}" srcOrd="1" destOrd="0" presId="urn:microsoft.com/office/officeart/2005/8/layout/chevron2"/>
    <dgm:cxn modelId="{67287BEA-3ABC-4304-99C6-2FC0800DD57F}" type="presParOf" srcId="{560A93B8-EAD8-4579-9E40-288580089D9E}" destId="{95A458EB-B892-43EB-A43E-792A3CC347C3}" srcOrd="3" destOrd="0" presId="urn:microsoft.com/office/officeart/2005/8/layout/chevron2"/>
    <dgm:cxn modelId="{F9DCFAF9-F371-4325-9B40-8749277556C1}" type="presParOf" srcId="{560A93B8-EAD8-4579-9E40-288580089D9E}" destId="{DD64B500-6F78-43FF-B510-CF6D66BDD325}" srcOrd="4" destOrd="0" presId="urn:microsoft.com/office/officeart/2005/8/layout/chevron2"/>
    <dgm:cxn modelId="{289D85DE-A2B4-4B34-B274-EFEF50C620DA}" type="presParOf" srcId="{DD64B500-6F78-43FF-B510-CF6D66BDD325}" destId="{CB5BE59F-A32C-436A-9484-1EB1850104BB}" srcOrd="0" destOrd="0" presId="urn:microsoft.com/office/officeart/2005/8/layout/chevron2"/>
    <dgm:cxn modelId="{E7BA62EF-2C0D-4419-862F-F0B844495F03}" type="presParOf" srcId="{DD64B500-6F78-43FF-B510-CF6D66BDD325}" destId="{9919F19C-C447-4AC1-B492-13E42B7D1D47}" srcOrd="1" destOrd="0" presId="urn:microsoft.com/office/officeart/2005/8/layout/chevron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92C0C4-DEA4-48F8-BFEC-011939A49AEC}" type="doc">
      <dgm:prSet loTypeId="urn:microsoft.com/office/officeart/2005/8/layout/cycle4#1" loCatId="cycle" qsTypeId="urn:microsoft.com/office/officeart/2005/8/quickstyle/3d5" qsCatId="3D" csTypeId="urn:microsoft.com/office/officeart/2005/8/colors/accent1_2" csCatId="accent1" phldr="1"/>
      <dgm:spPr/>
      <dgm:t>
        <a:bodyPr/>
        <a:lstStyle/>
        <a:p>
          <a:endParaRPr lang="en-IN"/>
        </a:p>
      </dgm:t>
    </dgm:pt>
    <dgm:pt modelId="{E0E47DFA-E88D-4B51-98CD-B5CA55F8DD8A}">
      <dgm:prSet phldrT="[Text]" custT="1"/>
      <dgm:spPr>
        <a:solidFill>
          <a:srgbClr val="92D050"/>
        </a:solidFill>
      </dgm:spPr>
      <dgm:t>
        <a:bodyPr/>
        <a:lstStyle/>
        <a:p>
          <a:r>
            <a:rPr lang="en-IN" sz="1800" b="1" dirty="0" smtClean="0"/>
            <a:t>Cynicism</a:t>
          </a:r>
          <a:endParaRPr lang="en-IN" sz="1800" b="1" dirty="0"/>
        </a:p>
      </dgm:t>
    </dgm:pt>
    <dgm:pt modelId="{7581DB83-13D4-47DD-BBF2-CBF6239FCBD7}" type="parTrans" cxnId="{EC390AA8-21E6-45AF-A7EE-C1B8D85C0E75}">
      <dgm:prSet/>
      <dgm:spPr/>
      <dgm:t>
        <a:bodyPr/>
        <a:lstStyle/>
        <a:p>
          <a:endParaRPr lang="en-IN"/>
        </a:p>
      </dgm:t>
    </dgm:pt>
    <dgm:pt modelId="{889F1BB6-436B-41E5-B17C-507B4ADEC409}" type="sibTrans" cxnId="{EC390AA8-21E6-45AF-A7EE-C1B8D85C0E75}">
      <dgm:prSet/>
      <dgm:spPr/>
      <dgm:t>
        <a:bodyPr/>
        <a:lstStyle/>
        <a:p>
          <a:endParaRPr lang="en-IN"/>
        </a:p>
      </dgm:t>
    </dgm:pt>
    <dgm:pt modelId="{76F4404D-43D9-4708-96D5-8C7A19FD71AB}">
      <dgm:prSet phldrT="[Text]" custT="1"/>
      <dgm:spPr>
        <a:solidFill>
          <a:srgbClr val="FFFF00"/>
        </a:solidFill>
      </dgm:spPr>
      <dgm:t>
        <a:bodyPr/>
        <a:lstStyle/>
        <a:p>
          <a:r>
            <a:rPr lang="en-IN" sz="1600" b="1" dirty="0" smtClean="0"/>
            <a:t>Work Time is precious, Time = Money</a:t>
          </a:r>
          <a:endParaRPr lang="en-IN" sz="1600" b="1" dirty="0"/>
        </a:p>
      </dgm:t>
    </dgm:pt>
    <dgm:pt modelId="{9CE2D348-4369-4D5F-A615-8B15B5087FF9}" type="parTrans" cxnId="{F28CA364-68BE-4137-B733-A8488C3FB75A}">
      <dgm:prSet/>
      <dgm:spPr/>
      <dgm:t>
        <a:bodyPr/>
        <a:lstStyle/>
        <a:p>
          <a:endParaRPr lang="en-IN"/>
        </a:p>
      </dgm:t>
    </dgm:pt>
    <dgm:pt modelId="{88A37A7C-9FE8-4081-8EA8-AF0CEC58D5CB}" type="sibTrans" cxnId="{F28CA364-68BE-4137-B733-A8488C3FB75A}">
      <dgm:prSet/>
      <dgm:spPr/>
      <dgm:t>
        <a:bodyPr/>
        <a:lstStyle/>
        <a:p>
          <a:endParaRPr lang="en-IN"/>
        </a:p>
      </dgm:t>
    </dgm:pt>
    <dgm:pt modelId="{66E5BF2B-9310-4B6E-B46A-4FBB5C10E4FF}">
      <dgm:prSet phldrT="[Text]"/>
      <dgm:spPr>
        <a:solidFill>
          <a:srgbClr val="00B0F0"/>
        </a:solidFill>
      </dgm:spPr>
      <dgm:t>
        <a:bodyPr/>
        <a:lstStyle/>
        <a:p>
          <a:r>
            <a:rPr lang="en-IN" b="1" dirty="0" smtClean="0"/>
            <a:t>Disbelief</a:t>
          </a:r>
          <a:endParaRPr lang="en-IN" b="1" dirty="0"/>
        </a:p>
      </dgm:t>
    </dgm:pt>
    <dgm:pt modelId="{AC503906-829C-42DE-98D1-2D1781770AC5}" type="parTrans" cxnId="{6A66F193-58F9-4A34-B7CB-AB7BCE2CDF49}">
      <dgm:prSet/>
      <dgm:spPr/>
      <dgm:t>
        <a:bodyPr/>
        <a:lstStyle/>
        <a:p>
          <a:endParaRPr lang="en-IN"/>
        </a:p>
      </dgm:t>
    </dgm:pt>
    <dgm:pt modelId="{E1030E7E-AA5C-4189-9D8F-7F3A09050883}" type="sibTrans" cxnId="{6A66F193-58F9-4A34-B7CB-AB7BCE2CDF49}">
      <dgm:prSet/>
      <dgm:spPr/>
      <dgm:t>
        <a:bodyPr/>
        <a:lstStyle/>
        <a:p>
          <a:endParaRPr lang="en-IN"/>
        </a:p>
      </dgm:t>
    </dgm:pt>
    <dgm:pt modelId="{977B18B8-C5AC-4180-82F4-DAB29F9E7374}">
      <dgm:prSet phldrT="[Text]" custT="1"/>
      <dgm:spPr>
        <a:solidFill>
          <a:srgbClr val="FFFF00"/>
        </a:solidFill>
      </dgm:spPr>
      <dgm:t>
        <a:bodyPr/>
        <a:lstStyle/>
        <a:p>
          <a:r>
            <a:rPr lang="en-IN" sz="1600" b="1" dirty="0" smtClean="0"/>
            <a:t>Prior Empty Promises</a:t>
          </a:r>
          <a:endParaRPr lang="en-IN" sz="1600" b="1" dirty="0"/>
        </a:p>
      </dgm:t>
    </dgm:pt>
    <dgm:pt modelId="{25ABFDBE-6D31-4E4C-9034-7BA28B790B1F}" type="parTrans" cxnId="{D9789F7C-4616-464B-8294-0400F82A1961}">
      <dgm:prSet/>
      <dgm:spPr/>
      <dgm:t>
        <a:bodyPr/>
        <a:lstStyle/>
        <a:p>
          <a:endParaRPr lang="en-IN"/>
        </a:p>
      </dgm:t>
    </dgm:pt>
    <dgm:pt modelId="{DA471A14-2B6B-4C50-84BE-68FA6FF04016}" type="sibTrans" cxnId="{D9789F7C-4616-464B-8294-0400F82A1961}">
      <dgm:prSet/>
      <dgm:spPr/>
      <dgm:t>
        <a:bodyPr/>
        <a:lstStyle/>
        <a:p>
          <a:endParaRPr lang="en-IN"/>
        </a:p>
      </dgm:t>
    </dgm:pt>
    <dgm:pt modelId="{EE770C5D-D012-4592-B0C9-2DB658154436}">
      <dgm:prSet phldrT="[Text]"/>
      <dgm:spPr>
        <a:solidFill>
          <a:srgbClr val="C00000"/>
        </a:solidFill>
      </dgm:spPr>
      <dgm:t>
        <a:bodyPr/>
        <a:lstStyle/>
        <a:p>
          <a:r>
            <a:rPr lang="en-IN" b="1" dirty="0" smtClean="0"/>
            <a:t>Lack of Enthusiasm</a:t>
          </a:r>
          <a:endParaRPr lang="en-IN" b="1" dirty="0"/>
        </a:p>
      </dgm:t>
    </dgm:pt>
    <dgm:pt modelId="{BF004C35-3000-4A21-946B-BE183747BA94}" type="parTrans" cxnId="{4B9FDE30-A2D6-4423-AA37-CD156959E6C4}">
      <dgm:prSet/>
      <dgm:spPr/>
      <dgm:t>
        <a:bodyPr/>
        <a:lstStyle/>
        <a:p>
          <a:endParaRPr lang="en-IN"/>
        </a:p>
      </dgm:t>
    </dgm:pt>
    <dgm:pt modelId="{4715DF1D-C914-43E6-815D-30AA49CF90D2}" type="sibTrans" cxnId="{4B9FDE30-A2D6-4423-AA37-CD156959E6C4}">
      <dgm:prSet/>
      <dgm:spPr/>
      <dgm:t>
        <a:bodyPr/>
        <a:lstStyle/>
        <a:p>
          <a:endParaRPr lang="en-IN"/>
        </a:p>
      </dgm:t>
    </dgm:pt>
    <dgm:pt modelId="{8A0060DF-4064-4491-8334-6F9A8B3A8081}">
      <dgm:prSet phldrT="[Text]" custT="1"/>
      <dgm:spPr>
        <a:solidFill>
          <a:srgbClr val="FFFF00"/>
        </a:solidFill>
      </dgm:spPr>
      <dgm:t>
        <a:bodyPr/>
        <a:lstStyle/>
        <a:p>
          <a:r>
            <a:rPr lang="en-IN" sz="1400" b="1" dirty="0" smtClean="0"/>
            <a:t>Show us Proof of getting Bank accounts and UID cards!!!</a:t>
          </a:r>
          <a:endParaRPr lang="en-IN" sz="1400" b="1" dirty="0"/>
        </a:p>
      </dgm:t>
    </dgm:pt>
    <dgm:pt modelId="{D78AAE98-7757-4F7A-B380-B6BF860FF821}" type="parTrans" cxnId="{EBA55A59-DBB2-4380-860C-754B4D57994C}">
      <dgm:prSet/>
      <dgm:spPr/>
      <dgm:t>
        <a:bodyPr/>
        <a:lstStyle/>
        <a:p>
          <a:endParaRPr lang="en-IN"/>
        </a:p>
      </dgm:t>
    </dgm:pt>
    <dgm:pt modelId="{81046A4C-F5BB-46B7-BBAB-C50DE5ECA68B}" type="sibTrans" cxnId="{EBA55A59-DBB2-4380-860C-754B4D57994C}">
      <dgm:prSet/>
      <dgm:spPr/>
      <dgm:t>
        <a:bodyPr/>
        <a:lstStyle/>
        <a:p>
          <a:endParaRPr lang="en-IN"/>
        </a:p>
      </dgm:t>
    </dgm:pt>
    <dgm:pt modelId="{9B6D7752-E164-491D-9FBF-F66238121D6B}">
      <dgm:prSet phldrT="[Text]"/>
      <dgm:spPr>
        <a:solidFill>
          <a:srgbClr val="0070C0"/>
        </a:solidFill>
      </dgm:spPr>
      <dgm:t>
        <a:bodyPr/>
        <a:lstStyle/>
        <a:p>
          <a:r>
            <a:rPr lang="en-IN" b="1" dirty="0" smtClean="0"/>
            <a:t>Distrust</a:t>
          </a:r>
          <a:endParaRPr lang="en-IN" b="1" dirty="0"/>
        </a:p>
      </dgm:t>
    </dgm:pt>
    <dgm:pt modelId="{71AFB8CD-85F7-4D4F-A353-850A3F789819}" type="parTrans" cxnId="{ED0FCEB1-7D9B-4C22-BBF1-5C9D7BCE1172}">
      <dgm:prSet/>
      <dgm:spPr/>
      <dgm:t>
        <a:bodyPr/>
        <a:lstStyle/>
        <a:p>
          <a:endParaRPr lang="en-IN"/>
        </a:p>
      </dgm:t>
    </dgm:pt>
    <dgm:pt modelId="{DDC05489-2C59-4B78-9CB1-148D94561BDB}" type="sibTrans" cxnId="{ED0FCEB1-7D9B-4C22-BBF1-5C9D7BCE1172}">
      <dgm:prSet/>
      <dgm:spPr/>
      <dgm:t>
        <a:bodyPr/>
        <a:lstStyle/>
        <a:p>
          <a:endParaRPr lang="en-IN"/>
        </a:p>
      </dgm:t>
    </dgm:pt>
    <dgm:pt modelId="{CCC713F6-35F5-4F9B-AEF7-38FBC66B86AA}">
      <dgm:prSet phldrT="[Text]"/>
      <dgm:spPr>
        <a:solidFill>
          <a:srgbClr val="FFFF00"/>
        </a:solidFill>
      </dgm:spPr>
      <dgm:t>
        <a:bodyPr/>
        <a:lstStyle/>
        <a:p>
          <a:r>
            <a:rPr lang="en-IN" b="1" dirty="0" smtClean="0"/>
            <a:t>Any</a:t>
          </a:r>
          <a:endParaRPr lang="en-IN" b="1" dirty="0"/>
        </a:p>
      </dgm:t>
    </dgm:pt>
    <dgm:pt modelId="{E3F12585-1557-4784-938F-E41FFF5A1005}" type="parTrans" cxnId="{8FC2B788-AFCC-4AB9-8B37-07CAA18238EC}">
      <dgm:prSet/>
      <dgm:spPr/>
      <dgm:t>
        <a:bodyPr/>
        <a:lstStyle/>
        <a:p>
          <a:endParaRPr lang="en-IN"/>
        </a:p>
      </dgm:t>
    </dgm:pt>
    <dgm:pt modelId="{E95A0902-162C-44F9-BE1B-69A1C591E101}" type="sibTrans" cxnId="{8FC2B788-AFCC-4AB9-8B37-07CAA18238EC}">
      <dgm:prSet/>
      <dgm:spPr/>
      <dgm:t>
        <a:bodyPr/>
        <a:lstStyle/>
        <a:p>
          <a:endParaRPr lang="en-IN"/>
        </a:p>
      </dgm:t>
    </dgm:pt>
    <dgm:pt modelId="{2FEA516A-89FE-4B2F-8A9D-FE4D87AF380F}">
      <dgm:prSet phldrT="[Text]"/>
      <dgm:spPr>
        <a:solidFill>
          <a:srgbClr val="FFFF00"/>
        </a:solidFill>
      </dgm:spPr>
      <dgm:t>
        <a:bodyPr/>
        <a:lstStyle/>
        <a:p>
          <a:r>
            <a:rPr lang="en-IN" b="1" dirty="0" smtClean="0"/>
            <a:t>Expenses?</a:t>
          </a:r>
          <a:endParaRPr lang="en-IN" b="1" dirty="0"/>
        </a:p>
      </dgm:t>
    </dgm:pt>
    <dgm:pt modelId="{6C4B89DA-01D0-42F9-9E5C-B72650873B61}" type="parTrans" cxnId="{EFEE70A1-CDCB-4B88-8CE8-B2C4816FDD22}">
      <dgm:prSet/>
      <dgm:spPr/>
      <dgm:t>
        <a:bodyPr/>
        <a:lstStyle/>
        <a:p>
          <a:endParaRPr lang="en-IN"/>
        </a:p>
      </dgm:t>
    </dgm:pt>
    <dgm:pt modelId="{E93D284B-AAB1-4B99-BA17-10A25F5FEC1B}" type="sibTrans" cxnId="{EFEE70A1-CDCB-4B88-8CE8-B2C4816FDD22}">
      <dgm:prSet/>
      <dgm:spPr/>
      <dgm:t>
        <a:bodyPr/>
        <a:lstStyle/>
        <a:p>
          <a:endParaRPr lang="en-IN"/>
        </a:p>
      </dgm:t>
    </dgm:pt>
    <dgm:pt modelId="{9896FC04-FE66-4003-BD29-290EB9C06A8E}">
      <dgm:prSet phldrT="[Text]" custT="1"/>
      <dgm:spPr>
        <a:solidFill>
          <a:srgbClr val="FFFF00"/>
        </a:solidFill>
      </dgm:spPr>
      <dgm:t>
        <a:bodyPr/>
        <a:lstStyle/>
        <a:p>
          <a:endParaRPr lang="en-IN" sz="1600" b="1" dirty="0"/>
        </a:p>
      </dgm:t>
    </dgm:pt>
    <dgm:pt modelId="{40DB0CCB-DEFC-4585-9B51-245595A361DD}" type="parTrans" cxnId="{B5B6F8CC-25CB-43F4-A122-1A8012F458FD}">
      <dgm:prSet/>
      <dgm:spPr/>
      <dgm:t>
        <a:bodyPr/>
        <a:lstStyle/>
        <a:p>
          <a:endParaRPr lang="en-IN"/>
        </a:p>
      </dgm:t>
    </dgm:pt>
    <dgm:pt modelId="{873FCDD8-A068-45FF-A390-C13A9FCAA459}" type="sibTrans" cxnId="{B5B6F8CC-25CB-43F4-A122-1A8012F458FD}">
      <dgm:prSet/>
      <dgm:spPr/>
      <dgm:t>
        <a:bodyPr/>
        <a:lstStyle/>
        <a:p>
          <a:endParaRPr lang="en-IN"/>
        </a:p>
      </dgm:t>
    </dgm:pt>
    <dgm:pt modelId="{5D40BBBD-7017-43A5-A5E8-5A30AE79B71D}">
      <dgm:prSet phldrT="[Text]" custT="1"/>
      <dgm:spPr>
        <a:solidFill>
          <a:srgbClr val="FFFF00"/>
        </a:solidFill>
      </dgm:spPr>
      <dgm:t>
        <a:bodyPr/>
        <a:lstStyle/>
        <a:p>
          <a:endParaRPr lang="en-IN" sz="1600" b="1" dirty="0"/>
        </a:p>
      </dgm:t>
    </dgm:pt>
    <dgm:pt modelId="{42E6709B-B63D-4829-9708-77549EC59856}" type="parTrans" cxnId="{742594AE-A406-49C2-8D70-8DEC3FD2157D}">
      <dgm:prSet/>
      <dgm:spPr/>
      <dgm:t>
        <a:bodyPr/>
        <a:lstStyle/>
        <a:p>
          <a:endParaRPr lang="en-IN"/>
        </a:p>
      </dgm:t>
    </dgm:pt>
    <dgm:pt modelId="{B06BA517-CF8C-4E56-BE1A-78C60E5B3650}" type="sibTrans" cxnId="{742594AE-A406-49C2-8D70-8DEC3FD2157D}">
      <dgm:prSet/>
      <dgm:spPr/>
      <dgm:t>
        <a:bodyPr/>
        <a:lstStyle/>
        <a:p>
          <a:endParaRPr lang="en-IN"/>
        </a:p>
      </dgm:t>
    </dgm:pt>
    <dgm:pt modelId="{557DEA4A-8E76-4D9D-9D92-04D2F9153853}" type="pres">
      <dgm:prSet presAssocID="{2092C0C4-DEA4-48F8-BFEC-011939A49AEC}" presName="cycleMatrixDiagram" presStyleCnt="0">
        <dgm:presLayoutVars>
          <dgm:chMax val="1"/>
          <dgm:dir/>
          <dgm:animLvl val="lvl"/>
          <dgm:resizeHandles val="exact"/>
        </dgm:presLayoutVars>
      </dgm:prSet>
      <dgm:spPr/>
      <dgm:t>
        <a:bodyPr/>
        <a:lstStyle/>
        <a:p>
          <a:endParaRPr lang="en-IN"/>
        </a:p>
      </dgm:t>
    </dgm:pt>
    <dgm:pt modelId="{5EB0A09D-6FEA-4C6F-9D82-73BD95390E26}" type="pres">
      <dgm:prSet presAssocID="{2092C0C4-DEA4-48F8-BFEC-011939A49AEC}" presName="children" presStyleCnt="0"/>
      <dgm:spPr/>
    </dgm:pt>
    <dgm:pt modelId="{ABAD766E-C270-478E-80D9-BF29DDA95585}" type="pres">
      <dgm:prSet presAssocID="{2092C0C4-DEA4-48F8-BFEC-011939A49AEC}" presName="child1group" presStyleCnt="0"/>
      <dgm:spPr/>
    </dgm:pt>
    <dgm:pt modelId="{87D43161-4400-4191-AA01-CBE3FC9491FE}" type="pres">
      <dgm:prSet presAssocID="{2092C0C4-DEA4-48F8-BFEC-011939A49AEC}" presName="child1" presStyleLbl="bgAcc1" presStyleIdx="0" presStyleCnt="4"/>
      <dgm:spPr/>
      <dgm:t>
        <a:bodyPr/>
        <a:lstStyle/>
        <a:p>
          <a:endParaRPr lang="en-IN"/>
        </a:p>
      </dgm:t>
    </dgm:pt>
    <dgm:pt modelId="{B0AEA64A-13A8-448E-A8BD-E24A3C68FFFF}" type="pres">
      <dgm:prSet presAssocID="{2092C0C4-DEA4-48F8-BFEC-011939A49AEC}" presName="child1Text" presStyleLbl="bgAcc1" presStyleIdx="0" presStyleCnt="4">
        <dgm:presLayoutVars>
          <dgm:bulletEnabled val="1"/>
        </dgm:presLayoutVars>
      </dgm:prSet>
      <dgm:spPr/>
      <dgm:t>
        <a:bodyPr/>
        <a:lstStyle/>
        <a:p>
          <a:endParaRPr lang="en-IN"/>
        </a:p>
      </dgm:t>
    </dgm:pt>
    <dgm:pt modelId="{15ACFC2F-8E2B-4B41-BFB1-1C2532E3C872}" type="pres">
      <dgm:prSet presAssocID="{2092C0C4-DEA4-48F8-BFEC-011939A49AEC}" presName="child2group" presStyleCnt="0"/>
      <dgm:spPr/>
    </dgm:pt>
    <dgm:pt modelId="{D1DFF1B0-EAC6-451C-A32A-B952FD0B22E6}" type="pres">
      <dgm:prSet presAssocID="{2092C0C4-DEA4-48F8-BFEC-011939A49AEC}" presName="child2" presStyleLbl="bgAcc1" presStyleIdx="1" presStyleCnt="4"/>
      <dgm:spPr/>
      <dgm:t>
        <a:bodyPr/>
        <a:lstStyle/>
        <a:p>
          <a:endParaRPr lang="en-IN"/>
        </a:p>
      </dgm:t>
    </dgm:pt>
    <dgm:pt modelId="{01B8DAF8-1791-48CA-A466-493B40647E42}" type="pres">
      <dgm:prSet presAssocID="{2092C0C4-DEA4-48F8-BFEC-011939A49AEC}" presName="child2Text" presStyleLbl="bgAcc1" presStyleIdx="1" presStyleCnt="4">
        <dgm:presLayoutVars>
          <dgm:bulletEnabled val="1"/>
        </dgm:presLayoutVars>
      </dgm:prSet>
      <dgm:spPr/>
      <dgm:t>
        <a:bodyPr/>
        <a:lstStyle/>
        <a:p>
          <a:endParaRPr lang="en-IN"/>
        </a:p>
      </dgm:t>
    </dgm:pt>
    <dgm:pt modelId="{F6A0D162-CF1F-43C9-9EF5-9030EAFB35D0}" type="pres">
      <dgm:prSet presAssocID="{2092C0C4-DEA4-48F8-BFEC-011939A49AEC}" presName="child3group" presStyleCnt="0"/>
      <dgm:spPr/>
    </dgm:pt>
    <dgm:pt modelId="{2C13F7BF-8AC2-4321-A645-564B9DD7F10B}" type="pres">
      <dgm:prSet presAssocID="{2092C0C4-DEA4-48F8-BFEC-011939A49AEC}" presName="child3" presStyleLbl="bgAcc1" presStyleIdx="2" presStyleCnt="4"/>
      <dgm:spPr/>
      <dgm:t>
        <a:bodyPr/>
        <a:lstStyle/>
        <a:p>
          <a:endParaRPr lang="en-IN"/>
        </a:p>
      </dgm:t>
    </dgm:pt>
    <dgm:pt modelId="{D48D6090-B723-4A04-AB84-720E8020A027}" type="pres">
      <dgm:prSet presAssocID="{2092C0C4-DEA4-48F8-BFEC-011939A49AEC}" presName="child3Text" presStyleLbl="bgAcc1" presStyleIdx="2" presStyleCnt="4">
        <dgm:presLayoutVars>
          <dgm:bulletEnabled val="1"/>
        </dgm:presLayoutVars>
      </dgm:prSet>
      <dgm:spPr/>
      <dgm:t>
        <a:bodyPr/>
        <a:lstStyle/>
        <a:p>
          <a:endParaRPr lang="en-IN"/>
        </a:p>
      </dgm:t>
    </dgm:pt>
    <dgm:pt modelId="{41BEA53E-D442-4A50-8C54-A344EE476A27}" type="pres">
      <dgm:prSet presAssocID="{2092C0C4-DEA4-48F8-BFEC-011939A49AEC}" presName="child4group" presStyleCnt="0"/>
      <dgm:spPr/>
    </dgm:pt>
    <dgm:pt modelId="{6DAF308A-FEED-4CAC-AF76-9248689DB5E3}" type="pres">
      <dgm:prSet presAssocID="{2092C0C4-DEA4-48F8-BFEC-011939A49AEC}" presName="child4" presStyleLbl="bgAcc1" presStyleIdx="3" presStyleCnt="4"/>
      <dgm:spPr/>
      <dgm:t>
        <a:bodyPr/>
        <a:lstStyle/>
        <a:p>
          <a:endParaRPr lang="en-IN"/>
        </a:p>
      </dgm:t>
    </dgm:pt>
    <dgm:pt modelId="{AAE241B0-9822-4ECD-A60A-EBEEFD1A6B7B}" type="pres">
      <dgm:prSet presAssocID="{2092C0C4-DEA4-48F8-BFEC-011939A49AEC}" presName="child4Text" presStyleLbl="bgAcc1" presStyleIdx="3" presStyleCnt="4">
        <dgm:presLayoutVars>
          <dgm:bulletEnabled val="1"/>
        </dgm:presLayoutVars>
      </dgm:prSet>
      <dgm:spPr/>
      <dgm:t>
        <a:bodyPr/>
        <a:lstStyle/>
        <a:p>
          <a:endParaRPr lang="en-IN"/>
        </a:p>
      </dgm:t>
    </dgm:pt>
    <dgm:pt modelId="{41BCA7D3-7A0E-4A18-B96B-315F4C3964B1}" type="pres">
      <dgm:prSet presAssocID="{2092C0C4-DEA4-48F8-BFEC-011939A49AEC}" presName="childPlaceholder" presStyleCnt="0"/>
      <dgm:spPr/>
    </dgm:pt>
    <dgm:pt modelId="{930F79D6-EB5A-422C-8684-26799FBB5949}" type="pres">
      <dgm:prSet presAssocID="{2092C0C4-DEA4-48F8-BFEC-011939A49AEC}" presName="circle" presStyleCnt="0"/>
      <dgm:spPr/>
    </dgm:pt>
    <dgm:pt modelId="{71569926-FC80-4281-87A7-F249577D86B8}" type="pres">
      <dgm:prSet presAssocID="{2092C0C4-DEA4-48F8-BFEC-011939A49AEC}" presName="quadrant1" presStyleLbl="node1" presStyleIdx="0" presStyleCnt="4">
        <dgm:presLayoutVars>
          <dgm:chMax val="1"/>
          <dgm:bulletEnabled val="1"/>
        </dgm:presLayoutVars>
      </dgm:prSet>
      <dgm:spPr/>
      <dgm:t>
        <a:bodyPr/>
        <a:lstStyle/>
        <a:p>
          <a:endParaRPr lang="en-IN"/>
        </a:p>
      </dgm:t>
    </dgm:pt>
    <dgm:pt modelId="{5FFDC583-04B0-47F7-A125-A2D7BE8A4CB2}" type="pres">
      <dgm:prSet presAssocID="{2092C0C4-DEA4-48F8-BFEC-011939A49AEC}" presName="quadrant2" presStyleLbl="node1" presStyleIdx="1" presStyleCnt="4">
        <dgm:presLayoutVars>
          <dgm:chMax val="1"/>
          <dgm:bulletEnabled val="1"/>
        </dgm:presLayoutVars>
      </dgm:prSet>
      <dgm:spPr/>
      <dgm:t>
        <a:bodyPr/>
        <a:lstStyle/>
        <a:p>
          <a:endParaRPr lang="en-IN"/>
        </a:p>
      </dgm:t>
    </dgm:pt>
    <dgm:pt modelId="{190BC3A1-5684-40D8-A3A3-2F7F82E598C6}" type="pres">
      <dgm:prSet presAssocID="{2092C0C4-DEA4-48F8-BFEC-011939A49AEC}" presName="quadrant3" presStyleLbl="node1" presStyleIdx="2" presStyleCnt="4">
        <dgm:presLayoutVars>
          <dgm:chMax val="1"/>
          <dgm:bulletEnabled val="1"/>
        </dgm:presLayoutVars>
      </dgm:prSet>
      <dgm:spPr/>
      <dgm:t>
        <a:bodyPr/>
        <a:lstStyle/>
        <a:p>
          <a:endParaRPr lang="en-IN"/>
        </a:p>
      </dgm:t>
    </dgm:pt>
    <dgm:pt modelId="{0C2015AA-E5BC-4C64-BCAF-26E6AD4711EC}" type="pres">
      <dgm:prSet presAssocID="{2092C0C4-DEA4-48F8-BFEC-011939A49AEC}" presName="quadrant4" presStyleLbl="node1" presStyleIdx="3" presStyleCnt="4">
        <dgm:presLayoutVars>
          <dgm:chMax val="1"/>
          <dgm:bulletEnabled val="1"/>
        </dgm:presLayoutVars>
      </dgm:prSet>
      <dgm:spPr/>
      <dgm:t>
        <a:bodyPr/>
        <a:lstStyle/>
        <a:p>
          <a:endParaRPr lang="en-IN"/>
        </a:p>
      </dgm:t>
    </dgm:pt>
    <dgm:pt modelId="{C4E996E2-3F0F-4A17-A060-5BB999081EF1}" type="pres">
      <dgm:prSet presAssocID="{2092C0C4-DEA4-48F8-BFEC-011939A49AEC}" presName="quadrantPlaceholder" presStyleCnt="0"/>
      <dgm:spPr/>
    </dgm:pt>
    <dgm:pt modelId="{7015752C-DB3D-4C10-B0F2-043E569D18A6}" type="pres">
      <dgm:prSet presAssocID="{2092C0C4-DEA4-48F8-BFEC-011939A49AEC}" presName="center1" presStyleLbl="fgShp" presStyleIdx="0" presStyleCnt="2"/>
      <dgm:spPr/>
    </dgm:pt>
    <dgm:pt modelId="{F277263A-60AF-4D7E-B1B8-C40523CDCAAF}" type="pres">
      <dgm:prSet presAssocID="{2092C0C4-DEA4-48F8-BFEC-011939A49AEC}" presName="center2" presStyleLbl="fgShp" presStyleIdx="1" presStyleCnt="2"/>
      <dgm:spPr/>
    </dgm:pt>
  </dgm:ptLst>
  <dgm:cxnLst>
    <dgm:cxn modelId="{EFEE70A1-CDCB-4B88-8CE8-B2C4816FDD22}" srcId="{9B6D7752-E164-491D-9FBF-F66238121D6B}" destId="{2FEA516A-89FE-4B2F-8A9D-FE4D87AF380F}" srcOrd="1" destOrd="0" parTransId="{6C4B89DA-01D0-42F9-9E5C-B72650873B61}" sibTransId="{E93D284B-AAB1-4B99-BA17-10A25F5FEC1B}"/>
    <dgm:cxn modelId="{F5273762-40D7-48EF-9959-172077ECC71B}" type="presOf" srcId="{76F4404D-43D9-4708-96D5-8C7A19FD71AB}" destId="{B0AEA64A-13A8-448E-A8BD-E24A3C68FFFF}" srcOrd="1" destOrd="1" presId="urn:microsoft.com/office/officeart/2005/8/layout/cycle4#1"/>
    <dgm:cxn modelId="{4606E036-BEE9-41E1-849D-1666D2DF3973}" type="presOf" srcId="{EE770C5D-D012-4592-B0C9-2DB658154436}" destId="{190BC3A1-5684-40D8-A3A3-2F7F82E598C6}" srcOrd="0" destOrd="0" presId="urn:microsoft.com/office/officeart/2005/8/layout/cycle4#1"/>
    <dgm:cxn modelId="{EBA55A59-DBB2-4380-860C-754B4D57994C}" srcId="{EE770C5D-D012-4592-B0C9-2DB658154436}" destId="{8A0060DF-4064-4491-8334-6F9A8B3A8081}" srcOrd="0" destOrd="0" parTransId="{D78AAE98-7757-4F7A-B380-B6BF860FF821}" sibTransId="{81046A4C-F5BB-46B7-BBAB-C50DE5ECA68B}"/>
    <dgm:cxn modelId="{41FD7985-13A4-43F2-845F-43CDC63FA30D}" type="presOf" srcId="{2FEA516A-89FE-4B2F-8A9D-FE4D87AF380F}" destId="{6DAF308A-FEED-4CAC-AF76-9248689DB5E3}" srcOrd="0" destOrd="1" presId="urn:microsoft.com/office/officeart/2005/8/layout/cycle4#1"/>
    <dgm:cxn modelId="{20EFEEF2-A5B9-41A1-BFE3-37C01338AC57}" type="presOf" srcId="{E0E47DFA-E88D-4B51-98CD-B5CA55F8DD8A}" destId="{71569926-FC80-4281-87A7-F249577D86B8}" srcOrd="0" destOrd="0" presId="urn:microsoft.com/office/officeart/2005/8/layout/cycle4#1"/>
    <dgm:cxn modelId="{F8C2BC3C-F684-431A-9D28-63F11C92D271}" type="presOf" srcId="{5D40BBBD-7017-43A5-A5E8-5A30AE79B71D}" destId="{B0AEA64A-13A8-448E-A8BD-E24A3C68FFFF}" srcOrd="1" destOrd="0" presId="urn:microsoft.com/office/officeart/2005/8/layout/cycle4#1"/>
    <dgm:cxn modelId="{ED0FCEB1-7D9B-4C22-BBF1-5C9D7BCE1172}" srcId="{2092C0C4-DEA4-48F8-BFEC-011939A49AEC}" destId="{9B6D7752-E164-491D-9FBF-F66238121D6B}" srcOrd="3" destOrd="0" parTransId="{71AFB8CD-85F7-4D4F-A353-850A3F789819}" sibTransId="{DDC05489-2C59-4B78-9CB1-148D94561BDB}"/>
    <dgm:cxn modelId="{D9789F7C-4616-464B-8294-0400F82A1961}" srcId="{66E5BF2B-9310-4B6E-B46A-4FBB5C10E4FF}" destId="{977B18B8-C5AC-4180-82F4-DAB29F9E7374}" srcOrd="1" destOrd="0" parTransId="{25ABFDBE-6D31-4E4C-9034-7BA28B790B1F}" sibTransId="{DA471A14-2B6B-4C50-84BE-68FA6FF04016}"/>
    <dgm:cxn modelId="{F16D21FB-1A48-426C-93C1-5D9FF0EAC112}" type="presOf" srcId="{CCC713F6-35F5-4F9B-AEF7-38FBC66B86AA}" destId="{AAE241B0-9822-4ECD-A60A-EBEEFD1A6B7B}" srcOrd="1" destOrd="0" presId="urn:microsoft.com/office/officeart/2005/8/layout/cycle4#1"/>
    <dgm:cxn modelId="{D2EF0D04-6FAD-4E12-B0AD-4EAE44DA1975}" type="presOf" srcId="{9896FC04-FE66-4003-BD29-290EB9C06A8E}" destId="{D1DFF1B0-EAC6-451C-A32A-B952FD0B22E6}" srcOrd="0" destOrd="0" presId="urn:microsoft.com/office/officeart/2005/8/layout/cycle4#1"/>
    <dgm:cxn modelId="{63338993-5BFC-4D52-B0F7-DB9268F06E04}" type="presOf" srcId="{66E5BF2B-9310-4B6E-B46A-4FBB5C10E4FF}" destId="{5FFDC583-04B0-47F7-A125-A2D7BE8A4CB2}" srcOrd="0" destOrd="0" presId="urn:microsoft.com/office/officeart/2005/8/layout/cycle4#1"/>
    <dgm:cxn modelId="{8FC2B788-AFCC-4AB9-8B37-07CAA18238EC}" srcId="{9B6D7752-E164-491D-9FBF-F66238121D6B}" destId="{CCC713F6-35F5-4F9B-AEF7-38FBC66B86AA}" srcOrd="0" destOrd="0" parTransId="{E3F12585-1557-4784-938F-E41FFF5A1005}" sibTransId="{E95A0902-162C-44F9-BE1B-69A1C591E101}"/>
    <dgm:cxn modelId="{F03C008A-F1CC-4CC2-9B92-C184CD00E7DC}" type="presOf" srcId="{8A0060DF-4064-4491-8334-6F9A8B3A8081}" destId="{2C13F7BF-8AC2-4321-A645-564B9DD7F10B}" srcOrd="0" destOrd="0" presId="urn:microsoft.com/office/officeart/2005/8/layout/cycle4#1"/>
    <dgm:cxn modelId="{4B9FDE30-A2D6-4423-AA37-CD156959E6C4}" srcId="{2092C0C4-DEA4-48F8-BFEC-011939A49AEC}" destId="{EE770C5D-D012-4592-B0C9-2DB658154436}" srcOrd="2" destOrd="0" parTransId="{BF004C35-3000-4A21-946B-BE183747BA94}" sibTransId="{4715DF1D-C914-43E6-815D-30AA49CF90D2}"/>
    <dgm:cxn modelId="{6A66F193-58F9-4A34-B7CB-AB7BCE2CDF49}" srcId="{2092C0C4-DEA4-48F8-BFEC-011939A49AEC}" destId="{66E5BF2B-9310-4B6E-B46A-4FBB5C10E4FF}" srcOrd="1" destOrd="0" parTransId="{AC503906-829C-42DE-98D1-2D1781770AC5}" sibTransId="{E1030E7E-AA5C-4189-9D8F-7F3A09050883}"/>
    <dgm:cxn modelId="{F28CA364-68BE-4137-B733-A8488C3FB75A}" srcId="{E0E47DFA-E88D-4B51-98CD-B5CA55F8DD8A}" destId="{76F4404D-43D9-4708-96D5-8C7A19FD71AB}" srcOrd="1" destOrd="0" parTransId="{9CE2D348-4369-4D5F-A615-8B15B5087FF9}" sibTransId="{88A37A7C-9FE8-4081-8EA8-AF0CEC58D5CB}"/>
    <dgm:cxn modelId="{EC390AA8-21E6-45AF-A7EE-C1B8D85C0E75}" srcId="{2092C0C4-DEA4-48F8-BFEC-011939A49AEC}" destId="{E0E47DFA-E88D-4B51-98CD-B5CA55F8DD8A}" srcOrd="0" destOrd="0" parTransId="{7581DB83-13D4-47DD-BBF2-CBF6239FCBD7}" sibTransId="{889F1BB6-436B-41E5-B17C-507B4ADEC409}"/>
    <dgm:cxn modelId="{C7838F02-5CC0-4836-A3F1-CCF2806CCC0D}" type="presOf" srcId="{9B6D7752-E164-491D-9FBF-F66238121D6B}" destId="{0C2015AA-E5BC-4C64-BCAF-26E6AD4711EC}" srcOrd="0" destOrd="0" presId="urn:microsoft.com/office/officeart/2005/8/layout/cycle4#1"/>
    <dgm:cxn modelId="{D3F10C97-8AF0-40B9-A51E-190A52008422}" type="presOf" srcId="{977B18B8-C5AC-4180-82F4-DAB29F9E7374}" destId="{D1DFF1B0-EAC6-451C-A32A-B952FD0B22E6}" srcOrd="0" destOrd="1" presId="urn:microsoft.com/office/officeart/2005/8/layout/cycle4#1"/>
    <dgm:cxn modelId="{30E0014B-2CD5-44CB-9254-44D1A26FF306}" type="presOf" srcId="{76F4404D-43D9-4708-96D5-8C7A19FD71AB}" destId="{87D43161-4400-4191-AA01-CBE3FC9491FE}" srcOrd="0" destOrd="1" presId="urn:microsoft.com/office/officeart/2005/8/layout/cycle4#1"/>
    <dgm:cxn modelId="{8DD405F3-6CEB-4405-9D05-14B3EA4595DF}" type="presOf" srcId="{8A0060DF-4064-4491-8334-6F9A8B3A8081}" destId="{D48D6090-B723-4A04-AB84-720E8020A027}" srcOrd="1" destOrd="0" presId="urn:microsoft.com/office/officeart/2005/8/layout/cycle4#1"/>
    <dgm:cxn modelId="{742594AE-A406-49C2-8D70-8DEC3FD2157D}" srcId="{E0E47DFA-E88D-4B51-98CD-B5CA55F8DD8A}" destId="{5D40BBBD-7017-43A5-A5E8-5A30AE79B71D}" srcOrd="0" destOrd="0" parTransId="{42E6709B-B63D-4829-9708-77549EC59856}" sibTransId="{B06BA517-CF8C-4E56-BE1A-78C60E5B3650}"/>
    <dgm:cxn modelId="{B5B6F8CC-25CB-43F4-A122-1A8012F458FD}" srcId="{66E5BF2B-9310-4B6E-B46A-4FBB5C10E4FF}" destId="{9896FC04-FE66-4003-BD29-290EB9C06A8E}" srcOrd="0" destOrd="0" parTransId="{40DB0CCB-DEFC-4585-9B51-245595A361DD}" sibTransId="{873FCDD8-A068-45FF-A390-C13A9FCAA459}"/>
    <dgm:cxn modelId="{0F6DEA9A-5A84-4921-81D1-7B1C5041A11B}" type="presOf" srcId="{977B18B8-C5AC-4180-82F4-DAB29F9E7374}" destId="{01B8DAF8-1791-48CA-A466-493B40647E42}" srcOrd="1" destOrd="1" presId="urn:microsoft.com/office/officeart/2005/8/layout/cycle4#1"/>
    <dgm:cxn modelId="{88F73473-C0B5-4EE7-9EA2-E97EC77D907E}" type="presOf" srcId="{9896FC04-FE66-4003-BD29-290EB9C06A8E}" destId="{01B8DAF8-1791-48CA-A466-493B40647E42}" srcOrd="1" destOrd="0" presId="urn:microsoft.com/office/officeart/2005/8/layout/cycle4#1"/>
    <dgm:cxn modelId="{44820556-FBEC-468B-A8B9-28822E41AD7A}" type="presOf" srcId="{CCC713F6-35F5-4F9B-AEF7-38FBC66B86AA}" destId="{6DAF308A-FEED-4CAC-AF76-9248689DB5E3}" srcOrd="0" destOrd="0" presId="urn:microsoft.com/office/officeart/2005/8/layout/cycle4#1"/>
    <dgm:cxn modelId="{2184E268-B513-4404-94B0-F83F6B7F887C}" type="presOf" srcId="{2092C0C4-DEA4-48F8-BFEC-011939A49AEC}" destId="{557DEA4A-8E76-4D9D-9D92-04D2F9153853}" srcOrd="0" destOrd="0" presId="urn:microsoft.com/office/officeart/2005/8/layout/cycle4#1"/>
    <dgm:cxn modelId="{798233CE-6CF6-4540-A5CB-1CEC47FBAAD0}" type="presOf" srcId="{2FEA516A-89FE-4B2F-8A9D-FE4D87AF380F}" destId="{AAE241B0-9822-4ECD-A60A-EBEEFD1A6B7B}" srcOrd="1" destOrd="1" presId="urn:microsoft.com/office/officeart/2005/8/layout/cycle4#1"/>
    <dgm:cxn modelId="{CF48A753-A6B2-424E-908D-774C9E29A17E}" type="presOf" srcId="{5D40BBBD-7017-43A5-A5E8-5A30AE79B71D}" destId="{87D43161-4400-4191-AA01-CBE3FC9491FE}" srcOrd="0" destOrd="0" presId="urn:microsoft.com/office/officeart/2005/8/layout/cycle4#1"/>
    <dgm:cxn modelId="{7126423A-9907-43D9-9D87-E8BD1CDC79CC}" type="presParOf" srcId="{557DEA4A-8E76-4D9D-9D92-04D2F9153853}" destId="{5EB0A09D-6FEA-4C6F-9D82-73BD95390E26}" srcOrd="0" destOrd="0" presId="urn:microsoft.com/office/officeart/2005/8/layout/cycle4#1"/>
    <dgm:cxn modelId="{A5D9DF61-F756-4AAE-AD38-DD5F6B2D82C1}" type="presParOf" srcId="{5EB0A09D-6FEA-4C6F-9D82-73BD95390E26}" destId="{ABAD766E-C270-478E-80D9-BF29DDA95585}" srcOrd="0" destOrd="0" presId="urn:microsoft.com/office/officeart/2005/8/layout/cycle4#1"/>
    <dgm:cxn modelId="{B8C71277-BE13-43A0-9617-E8B630415782}" type="presParOf" srcId="{ABAD766E-C270-478E-80D9-BF29DDA95585}" destId="{87D43161-4400-4191-AA01-CBE3FC9491FE}" srcOrd="0" destOrd="0" presId="urn:microsoft.com/office/officeart/2005/8/layout/cycle4#1"/>
    <dgm:cxn modelId="{188FE4FC-BAE5-48C9-9513-77BC6927533D}" type="presParOf" srcId="{ABAD766E-C270-478E-80D9-BF29DDA95585}" destId="{B0AEA64A-13A8-448E-A8BD-E24A3C68FFFF}" srcOrd="1" destOrd="0" presId="urn:microsoft.com/office/officeart/2005/8/layout/cycle4#1"/>
    <dgm:cxn modelId="{E7441807-782C-4738-B4A4-2D316875F867}" type="presParOf" srcId="{5EB0A09D-6FEA-4C6F-9D82-73BD95390E26}" destId="{15ACFC2F-8E2B-4B41-BFB1-1C2532E3C872}" srcOrd="1" destOrd="0" presId="urn:microsoft.com/office/officeart/2005/8/layout/cycle4#1"/>
    <dgm:cxn modelId="{84FC2108-36CC-4B15-97E1-6AC5B6D7AC50}" type="presParOf" srcId="{15ACFC2F-8E2B-4B41-BFB1-1C2532E3C872}" destId="{D1DFF1B0-EAC6-451C-A32A-B952FD0B22E6}" srcOrd="0" destOrd="0" presId="urn:microsoft.com/office/officeart/2005/8/layout/cycle4#1"/>
    <dgm:cxn modelId="{24D08F9C-A2AD-434A-9A6A-588094473981}" type="presParOf" srcId="{15ACFC2F-8E2B-4B41-BFB1-1C2532E3C872}" destId="{01B8DAF8-1791-48CA-A466-493B40647E42}" srcOrd="1" destOrd="0" presId="urn:microsoft.com/office/officeart/2005/8/layout/cycle4#1"/>
    <dgm:cxn modelId="{03C0F61B-E3CC-4AC4-8653-3CEF308AE967}" type="presParOf" srcId="{5EB0A09D-6FEA-4C6F-9D82-73BD95390E26}" destId="{F6A0D162-CF1F-43C9-9EF5-9030EAFB35D0}" srcOrd="2" destOrd="0" presId="urn:microsoft.com/office/officeart/2005/8/layout/cycle4#1"/>
    <dgm:cxn modelId="{B3E31365-F5F2-469E-B8BF-26D9A26E653C}" type="presParOf" srcId="{F6A0D162-CF1F-43C9-9EF5-9030EAFB35D0}" destId="{2C13F7BF-8AC2-4321-A645-564B9DD7F10B}" srcOrd="0" destOrd="0" presId="urn:microsoft.com/office/officeart/2005/8/layout/cycle4#1"/>
    <dgm:cxn modelId="{9D80104A-84B9-45C7-ACA3-4F8B57A831B8}" type="presParOf" srcId="{F6A0D162-CF1F-43C9-9EF5-9030EAFB35D0}" destId="{D48D6090-B723-4A04-AB84-720E8020A027}" srcOrd="1" destOrd="0" presId="urn:microsoft.com/office/officeart/2005/8/layout/cycle4#1"/>
    <dgm:cxn modelId="{70F24FCA-7902-4726-A405-3D2DD85B789F}" type="presParOf" srcId="{5EB0A09D-6FEA-4C6F-9D82-73BD95390E26}" destId="{41BEA53E-D442-4A50-8C54-A344EE476A27}" srcOrd="3" destOrd="0" presId="urn:microsoft.com/office/officeart/2005/8/layout/cycle4#1"/>
    <dgm:cxn modelId="{A5C10BC5-110C-49BA-9320-DF64BDEC765C}" type="presParOf" srcId="{41BEA53E-D442-4A50-8C54-A344EE476A27}" destId="{6DAF308A-FEED-4CAC-AF76-9248689DB5E3}" srcOrd="0" destOrd="0" presId="urn:microsoft.com/office/officeart/2005/8/layout/cycle4#1"/>
    <dgm:cxn modelId="{B00952B4-9B9B-43B5-8F91-15A187ADCCB7}" type="presParOf" srcId="{41BEA53E-D442-4A50-8C54-A344EE476A27}" destId="{AAE241B0-9822-4ECD-A60A-EBEEFD1A6B7B}" srcOrd="1" destOrd="0" presId="urn:microsoft.com/office/officeart/2005/8/layout/cycle4#1"/>
    <dgm:cxn modelId="{6ED46E4F-651D-4E8E-A795-8DEF8AF4A56B}" type="presParOf" srcId="{5EB0A09D-6FEA-4C6F-9D82-73BD95390E26}" destId="{41BCA7D3-7A0E-4A18-B96B-315F4C3964B1}" srcOrd="4" destOrd="0" presId="urn:microsoft.com/office/officeart/2005/8/layout/cycle4#1"/>
    <dgm:cxn modelId="{3EBF6582-E86A-42E5-81AB-0D8B7D7A3928}" type="presParOf" srcId="{557DEA4A-8E76-4D9D-9D92-04D2F9153853}" destId="{930F79D6-EB5A-422C-8684-26799FBB5949}" srcOrd="1" destOrd="0" presId="urn:microsoft.com/office/officeart/2005/8/layout/cycle4#1"/>
    <dgm:cxn modelId="{F068927F-8ADD-4364-9020-C7060082EEA0}" type="presParOf" srcId="{930F79D6-EB5A-422C-8684-26799FBB5949}" destId="{71569926-FC80-4281-87A7-F249577D86B8}" srcOrd="0" destOrd="0" presId="urn:microsoft.com/office/officeart/2005/8/layout/cycle4#1"/>
    <dgm:cxn modelId="{7CE7D635-1CA7-4A7F-BFFB-F072281E2C39}" type="presParOf" srcId="{930F79D6-EB5A-422C-8684-26799FBB5949}" destId="{5FFDC583-04B0-47F7-A125-A2D7BE8A4CB2}" srcOrd="1" destOrd="0" presId="urn:microsoft.com/office/officeart/2005/8/layout/cycle4#1"/>
    <dgm:cxn modelId="{1B1DCCF1-4FFC-4816-8ED4-9EA7AC4CB250}" type="presParOf" srcId="{930F79D6-EB5A-422C-8684-26799FBB5949}" destId="{190BC3A1-5684-40D8-A3A3-2F7F82E598C6}" srcOrd="2" destOrd="0" presId="urn:microsoft.com/office/officeart/2005/8/layout/cycle4#1"/>
    <dgm:cxn modelId="{0EEF4BE0-500B-4301-A2BC-631467CDAAEE}" type="presParOf" srcId="{930F79D6-EB5A-422C-8684-26799FBB5949}" destId="{0C2015AA-E5BC-4C64-BCAF-26E6AD4711EC}" srcOrd="3" destOrd="0" presId="urn:microsoft.com/office/officeart/2005/8/layout/cycle4#1"/>
    <dgm:cxn modelId="{0F1EC304-23F7-488E-BBC5-6164C4969E56}" type="presParOf" srcId="{930F79D6-EB5A-422C-8684-26799FBB5949}" destId="{C4E996E2-3F0F-4A17-A060-5BB999081EF1}" srcOrd="4" destOrd="0" presId="urn:microsoft.com/office/officeart/2005/8/layout/cycle4#1"/>
    <dgm:cxn modelId="{17EB921B-F3DB-4C35-A38C-8ED946C68452}" type="presParOf" srcId="{557DEA4A-8E76-4D9D-9D92-04D2F9153853}" destId="{7015752C-DB3D-4C10-B0F2-043E569D18A6}" srcOrd="2" destOrd="0" presId="urn:microsoft.com/office/officeart/2005/8/layout/cycle4#1"/>
    <dgm:cxn modelId="{A860DEF4-6D76-4A1C-B299-FC9541255783}" type="presParOf" srcId="{557DEA4A-8E76-4D9D-9D92-04D2F9153853}" destId="{F277263A-60AF-4D7E-B1B8-C40523CDCAAF}" srcOrd="3" destOrd="0" presId="urn:microsoft.com/office/officeart/2005/8/layout/cycle4#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2F35D9-05D4-4968-B804-2A9963C6641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IN"/>
        </a:p>
      </dgm:t>
    </dgm:pt>
    <dgm:pt modelId="{A42B441D-BE67-4F7B-8110-197C872F1A56}">
      <dgm:prSet phldrT="[Text]"/>
      <dgm:spPr>
        <a:solidFill>
          <a:srgbClr val="FFC000">
            <a:alpha val="90000"/>
          </a:srgbClr>
        </a:solidFill>
        <a:ln>
          <a:solidFill>
            <a:srgbClr val="FFC000">
              <a:alpha val="90000"/>
            </a:srgbClr>
          </a:solidFill>
        </a:ln>
      </dgm:spPr>
      <dgm:t>
        <a:bodyPr/>
        <a:lstStyle/>
        <a:p>
          <a:r>
            <a:rPr lang="en-US" b="1" dirty="0" smtClean="0">
              <a:solidFill>
                <a:srgbClr val="C00000"/>
              </a:solidFill>
            </a:rPr>
            <a:t>Willingness to be Banked !!!</a:t>
          </a:r>
          <a:endParaRPr lang="en-IN" b="1" dirty="0">
            <a:solidFill>
              <a:srgbClr val="C00000"/>
            </a:solidFill>
          </a:endParaRPr>
        </a:p>
      </dgm:t>
    </dgm:pt>
    <dgm:pt modelId="{8D5C589C-195A-4FAB-BA62-2AACEED8C1F3}" type="parTrans" cxnId="{4C33A944-398C-434D-AFF6-BCA59EEAF101}">
      <dgm:prSet/>
      <dgm:spPr/>
      <dgm:t>
        <a:bodyPr/>
        <a:lstStyle/>
        <a:p>
          <a:endParaRPr lang="en-IN"/>
        </a:p>
      </dgm:t>
    </dgm:pt>
    <dgm:pt modelId="{89E137E3-0BA0-4083-8365-23CC8B76BA33}" type="sibTrans" cxnId="{4C33A944-398C-434D-AFF6-BCA59EEAF101}">
      <dgm:prSet/>
      <dgm:spPr/>
      <dgm:t>
        <a:bodyPr/>
        <a:lstStyle/>
        <a:p>
          <a:endParaRPr lang="en-IN"/>
        </a:p>
      </dgm:t>
    </dgm:pt>
    <dgm:pt modelId="{F96BBC54-186C-47C5-8176-BE23CAE0CFC6}">
      <dgm:prSet phldrT="[Text]"/>
      <dgm:spPr>
        <a:solidFill>
          <a:srgbClr val="F69D1A">
            <a:alpha val="89804"/>
          </a:srgbClr>
        </a:solidFill>
        <a:ln>
          <a:solidFill>
            <a:srgbClr val="F69D1A">
              <a:alpha val="90000"/>
            </a:srgbClr>
          </a:solidFill>
        </a:ln>
      </dgm:spPr>
      <dgm:t>
        <a:bodyPr/>
        <a:lstStyle/>
        <a:p>
          <a:pPr algn="just"/>
          <a:r>
            <a:rPr lang="en-US" b="1" dirty="0" smtClean="0">
              <a:solidFill>
                <a:srgbClr val="C00000"/>
              </a:solidFill>
            </a:rPr>
            <a:t>Demonstration of Opening Bank Accounts </a:t>
          </a:r>
          <a:endParaRPr lang="en-IN" b="1" dirty="0">
            <a:solidFill>
              <a:srgbClr val="C00000"/>
            </a:solidFill>
          </a:endParaRPr>
        </a:p>
      </dgm:t>
    </dgm:pt>
    <dgm:pt modelId="{72372F00-DFCA-488E-BE25-F229A6BC90E0}" type="parTrans" cxnId="{8C20ABD8-7198-4536-86ED-618DCE1A71F8}">
      <dgm:prSet/>
      <dgm:spPr/>
      <dgm:t>
        <a:bodyPr/>
        <a:lstStyle/>
        <a:p>
          <a:endParaRPr lang="en-IN"/>
        </a:p>
      </dgm:t>
    </dgm:pt>
    <dgm:pt modelId="{3946C078-1FD4-404F-A4BC-5F2622A10F44}" type="sibTrans" cxnId="{8C20ABD8-7198-4536-86ED-618DCE1A71F8}">
      <dgm:prSet/>
      <dgm:spPr/>
      <dgm:t>
        <a:bodyPr/>
        <a:lstStyle/>
        <a:p>
          <a:endParaRPr lang="en-IN"/>
        </a:p>
      </dgm:t>
    </dgm:pt>
    <dgm:pt modelId="{0DAFFB9D-6F78-4DF8-95D7-A37D06CB1713}" type="pres">
      <dgm:prSet presAssocID="{312F35D9-05D4-4968-B804-2A9963C66410}" presName="outerComposite" presStyleCnt="0">
        <dgm:presLayoutVars>
          <dgm:chMax val="2"/>
          <dgm:animLvl val="lvl"/>
          <dgm:resizeHandles val="exact"/>
        </dgm:presLayoutVars>
      </dgm:prSet>
      <dgm:spPr/>
      <dgm:t>
        <a:bodyPr/>
        <a:lstStyle/>
        <a:p>
          <a:endParaRPr lang="en-IN"/>
        </a:p>
      </dgm:t>
    </dgm:pt>
    <dgm:pt modelId="{292BF29C-9289-49E4-977B-2251497E7743}" type="pres">
      <dgm:prSet presAssocID="{312F35D9-05D4-4968-B804-2A9963C66410}" presName="dummyMaxCanvas" presStyleCnt="0"/>
      <dgm:spPr/>
    </dgm:pt>
    <dgm:pt modelId="{0800CEF8-B032-42E2-8D88-8CF915AA0278}" type="pres">
      <dgm:prSet presAssocID="{312F35D9-05D4-4968-B804-2A9963C66410}" presName="parentComposite" presStyleCnt="0"/>
      <dgm:spPr/>
    </dgm:pt>
    <dgm:pt modelId="{95B3C73A-E700-4B67-B64B-72B3371E28E0}" type="pres">
      <dgm:prSet presAssocID="{312F35D9-05D4-4968-B804-2A9963C66410}" presName="parent1" presStyleLbl="alignAccFollowNode1" presStyleIdx="0" presStyleCnt="4" custScaleX="135552" custScaleY="190003" custLinFactNeighborX="-34607" custLinFactNeighborY="28410">
        <dgm:presLayoutVars>
          <dgm:chMax val="4"/>
        </dgm:presLayoutVars>
      </dgm:prSet>
      <dgm:spPr/>
      <dgm:t>
        <a:bodyPr/>
        <a:lstStyle/>
        <a:p>
          <a:endParaRPr lang="en-IN"/>
        </a:p>
      </dgm:t>
    </dgm:pt>
    <dgm:pt modelId="{BC8B9FD7-62A5-430C-B497-0F2B8C9FC56C}" type="pres">
      <dgm:prSet presAssocID="{312F35D9-05D4-4968-B804-2A9963C66410}" presName="parent2" presStyleLbl="alignAccFollowNode1" presStyleIdx="1" presStyleCnt="4" custScaleX="133054" custScaleY="187001" custLinFactNeighborX="43618" custLinFactNeighborY="25010">
        <dgm:presLayoutVars>
          <dgm:chMax val="4"/>
        </dgm:presLayoutVars>
      </dgm:prSet>
      <dgm:spPr/>
      <dgm:t>
        <a:bodyPr/>
        <a:lstStyle/>
        <a:p>
          <a:endParaRPr lang="en-IN"/>
        </a:p>
      </dgm:t>
    </dgm:pt>
    <dgm:pt modelId="{0D4E7DE1-FECA-4E65-A8E1-AE6009DF1A01}" type="pres">
      <dgm:prSet presAssocID="{312F35D9-05D4-4968-B804-2A9963C66410}" presName="childrenComposite" presStyleCnt="0"/>
      <dgm:spPr/>
    </dgm:pt>
    <dgm:pt modelId="{6FC79644-6F06-4C9E-AE73-CB8ABACAB2F9}" type="pres">
      <dgm:prSet presAssocID="{312F35D9-05D4-4968-B804-2A9963C66410}" presName="dummyMaxCanvas_ChildArea" presStyleCnt="0"/>
      <dgm:spPr/>
    </dgm:pt>
    <dgm:pt modelId="{F7973481-0809-4064-9D89-A11C458C83DF}" type="pres">
      <dgm:prSet presAssocID="{312F35D9-05D4-4968-B804-2A9963C66410}" presName="fulcrum" presStyleLbl="alignAccFollowNode1" presStyleIdx="2" presStyleCnt="4"/>
      <dgm:spPr>
        <a:solidFill>
          <a:schemeClr val="tx1">
            <a:alpha val="90000"/>
          </a:schemeClr>
        </a:solidFill>
        <a:ln>
          <a:solidFill>
            <a:schemeClr val="tx1">
              <a:alpha val="90000"/>
            </a:schemeClr>
          </a:solidFill>
        </a:ln>
      </dgm:spPr>
    </dgm:pt>
    <dgm:pt modelId="{62237226-A944-4E25-81AA-6E23BF594610}" type="pres">
      <dgm:prSet presAssocID="{312F35D9-05D4-4968-B804-2A9963C66410}" presName="balance_00" presStyleLbl="alignAccFollowNode1" presStyleIdx="3" presStyleCnt="4" custAng="735513">
        <dgm:presLayoutVars>
          <dgm:bulletEnabled val="1"/>
        </dgm:presLayoutVars>
      </dgm:prSet>
      <dgm:spPr>
        <a:solidFill>
          <a:schemeClr val="tx1">
            <a:alpha val="90000"/>
          </a:schemeClr>
        </a:solidFill>
        <a:ln>
          <a:solidFill>
            <a:schemeClr val="tx1">
              <a:alpha val="90000"/>
            </a:schemeClr>
          </a:solidFill>
        </a:ln>
      </dgm:spPr>
    </dgm:pt>
  </dgm:ptLst>
  <dgm:cxnLst>
    <dgm:cxn modelId="{CEC5C596-D0E0-4B62-B183-1E75D5376326}" type="presOf" srcId="{F96BBC54-186C-47C5-8176-BE23CAE0CFC6}" destId="{BC8B9FD7-62A5-430C-B497-0F2B8C9FC56C}" srcOrd="0" destOrd="0" presId="urn:microsoft.com/office/officeart/2005/8/layout/balance1"/>
    <dgm:cxn modelId="{4C33A944-398C-434D-AFF6-BCA59EEAF101}" srcId="{312F35D9-05D4-4968-B804-2A9963C66410}" destId="{A42B441D-BE67-4F7B-8110-197C872F1A56}" srcOrd="0" destOrd="0" parTransId="{8D5C589C-195A-4FAB-BA62-2AACEED8C1F3}" sibTransId="{89E137E3-0BA0-4083-8365-23CC8B76BA33}"/>
    <dgm:cxn modelId="{B77D349A-98B1-4890-A37B-DEDBA7595E27}" type="presOf" srcId="{A42B441D-BE67-4F7B-8110-197C872F1A56}" destId="{95B3C73A-E700-4B67-B64B-72B3371E28E0}" srcOrd="0" destOrd="0" presId="urn:microsoft.com/office/officeart/2005/8/layout/balance1"/>
    <dgm:cxn modelId="{8C20ABD8-7198-4536-86ED-618DCE1A71F8}" srcId="{312F35D9-05D4-4968-B804-2A9963C66410}" destId="{F96BBC54-186C-47C5-8176-BE23CAE0CFC6}" srcOrd="1" destOrd="0" parTransId="{72372F00-DFCA-488E-BE25-F229A6BC90E0}" sibTransId="{3946C078-1FD4-404F-A4BC-5F2622A10F44}"/>
    <dgm:cxn modelId="{0FE44951-6ACA-4BFD-B948-78D71BA44098}" type="presOf" srcId="{312F35D9-05D4-4968-B804-2A9963C66410}" destId="{0DAFFB9D-6F78-4DF8-95D7-A37D06CB1713}" srcOrd="0" destOrd="0" presId="urn:microsoft.com/office/officeart/2005/8/layout/balance1"/>
    <dgm:cxn modelId="{FD942E29-51B8-41E2-AEE6-184295AB8DD4}" type="presParOf" srcId="{0DAFFB9D-6F78-4DF8-95D7-A37D06CB1713}" destId="{292BF29C-9289-49E4-977B-2251497E7743}" srcOrd="0" destOrd="0" presId="urn:microsoft.com/office/officeart/2005/8/layout/balance1"/>
    <dgm:cxn modelId="{6E396D87-56C7-443C-A79C-2CCA7D69885C}" type="presParOf" srcId="{0DAFFB9D-6F78-4DF8-95D7-A37D06CB1713}" destId="{0800CEF8-B032-42E2-8D88-8CF915AA0278}" srcOrd="1" destOrd="0" presId="urn:microsoft.com/office/officeart/2005/8/layout/balance1"/>
    <dgm:cxn modelId="{1DFA0799-F1DB-4566-AD37-0D673ABBB2E5}" type="presParOf" srcId="{0800CEF8-B032-42E2-8D88-8CF915AA0278}" destId="{95B3C73A-E700-4B67-B64B-72B3371E28E0}" srcOrd="0" destOrd="0" presId="urn:microsoft.com/office/officeart/2005/8/layout/balance1"/>
    <dgm:cxn modelId="{0F3B95B1-3215-4A87-B491-9D128532F8E1}" type="presParOf" srcId="{0800CEF8-B032-42E2-8D88-8CF915AA0278}" destId="{BC8B9FD7-62A5-430C-B497-0F2B8C9FC56C}" srcOrd="1" destOrd="0" presId="urn:microsoft.com/office/officeart/2005/8/layout/balance1"/>
    <dgm:cxn modelId="{A36B11F8-3F56-4C95-904D-8AEB6C0305A0}" type="presParOf" srcId="{0DAFFB9D-6F78-4DF8-95D7-A37D06CB1713}" destId="{0D4E7DE1-FECA-4E65-A8E1-AE6009DF1A01}" srcOrd="2" destOrd="0" presId="urn:microsoft.com/office/officeart/2005/8/layout/balance1"/>
    <dgm:cxn modelId="{10BADC00-F767-45AE-9254-83004769C0AF}" type="presParOf" srcId="{0D4E7DE1-FECA-4E65-A8E1-AE6009DF1A01}" destId="{6FC79644-6F06-4C9E-AE73-CB8ABACAB2F9}" srcOrd="0" destOrd="0" presId="urn:microsoft.com/office/officeart/2005/8/layout/balance1"/>
    <dgm:cxn modelId="{51705BCE-DC2C-4151-896C-2733F3E7A666}" type="presParOf" srcId="{0D4E7DE1-FECA-4E65-A8E1-AE6009DF1A01}" destId="{F7973481-0809-4064-9D89-A11C458C83DF}" srcOrd="1" destOrd="0" presId="urn:microsoft.com/office/officeart/2005/8/layout/balance1"/>
    <dgm:cxn modelId="{5FD13E1A-EDD6-4818-A508-79E77FE81527}" type="presParOf" srcId="{0D4E7DE1-FECA-4E65-A8E1-AE6009DF1A01}" destId="{62237226-A944-4E25-81AA-6E23BF594610}" srcOrd="2" destOrd="0" presId="urn:microsoft.com/office/officeart/2005/8/layout/balance1"/>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653E0A-2A26-4E0A-9B0E-2BA28051542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EF1DA496-26F7-40AB-B21B-3C96090937AC}">
      <dgm:prSet phldrT="[Text]" custT="1"/>
      <dgm:spPr/>
      <dgm:t>
        <a:bodyPr/>
        <a:lstStyle/>
        <a:p>
          <a:pPr algn="l"/>
          <a:r>
            <a:rPr lang="en-IN" sz="2000" b="1" dirty="0" smtClean="0"/>
            <a:t>ACCOUNT LINKAGE 3</a:t>
          </a:r>
          <a:r>
            <a:rPr lang="en-IN" sz="2000" b="1" baseline="30000" dirty="0" smtClean="0"/>
            <a:t>RD</a:t>
          </a:r>
          <a:r>
            <a:rPr lang="en-IN" sz="2000" b="1" dirty="0" smtClean="0"/>
            <a:t>-8</a:t>
          </a:r>
          <a:r>
            <a:rPr lang="en-IN" sz="2000" b="1" baseline="30000" dirty="0" smtClean="0"/>
            <a:t>TH</a:t>
          </a:r>
          <a:r>
            <a:rPr lang="en-IN" sz="2000" b="1" dirty="0" smtClean="0"/>
            <a:t> SEP, 2012</a:t>
          </a:r>
          <a:endParaRPr lang="en-IN" sz="2000" b="1" dirty="0"/>
        </a:p>
      </dgm:t>
    </dgm:pt>
    <dgm:pt modelId="{2C5B60E4-01EB-43ED-B811-45FA1B35FDE5}" type="parTrans" cxnId="{DF79A334-D28C-4970-922A-69A2614AA3AD}">
      <dgm:prSet/>
      <dgm:spPr/>
      <dgm:t>
        <a:bodyPr/>
        <a:lstStyle/>
        <a:p>
          <a:endParaRPr lang="en-IN"/>
        </a:p>
      </dgm:t>
    </dgm:pt>
    <dgm:pt modelId="{F24A770A-11C2-4818-8B8C-30C9AFA72C24}" type="sibTrans" cxnId="{DF79A334-D28C-4970-922A-69A2614AA3AD}">
      <dgm:prSet/>
      <dgm:spPr/>
      <dgm:t>
        <a:bodyPr/>
        <a:lstStyle/>
        <a:p>
          <a:endParaRPr lang="en-IN"/>
        </a:p>
      </dgm:t>
    </dgm:pt>
    <dgm:pt modelId="{CA217DE0-0E41-48AD-9180-9F880A2A010C}">
      <dgm:prSet phldrT="[Text]" custT="1"/>
      <dgm:spPr>
        <a:solidFill>
          <a:srgbClr val="FFFF00">
            <a:alpha val="90000"/>
          </a:srgbClr>
        </a:solidFill>
      </dgm:spPr>
      <dgm:t>
        <a:bodyPr/>
        <a:lstStyle/>
        <a:p>
          <a:r>
            <a:rPr lang="en-IN" sz="2400" b="1" dirty="0" smtClean="0"/>
            <a:t>AVERAGE TIME = 6 DAYS</a:t>
          </a:r>
          <a:endParaRPr lang="en-IN" sz="2400" b="1" dirty="0"/>
        </a:p>
      </dgm:t>
    </dgm:pt>
    <dgm:pt modelId="{7A96E104-3272-4E56-90E8-90D77256A237}" type="parTrans" cxnId="{0E050E96-7B84-4191-B49C-D33BCA782B72}">
      <dgm:prSet/>
      <dgm:spPr/>
      <dgm:t>
        <a:bodyPr/>
        <a:lstStyle/>
        <a:p>
          <a:endParaRPr lang="en-IN"/>
        </a:p>
      </dgm:t>
    </dgm:pt>
    <dgm:pt modelId="{9522F833-295A-4818-9632-0869AB220850}" type="sibTrans" cxnId="{0E050E96-7B84-4191-B49C-D33BCA782B72}">
      <dgm:prSet/>
      <dgm:spPr/>
      <dgm:t>
        <a:bodyPr/>
        <a:lstStyle/>
        <a:p>
          <a:endParaRPr lang="en-IN"/>
        </a:p>
      </dgm:t>
    </dgm:pt>
    <dgm:pt modelId="{AE6AB367-5B30-4E47-9237-763D09D74B3D}">
      <dgm:prSet phldrT="[Text]" custT="1"/>
      <dgm:spPr/>
      <dgm:t>
        <a:bodyPr/>
        <a:lstStyle/>
        <a:p>
          <a:r>
            <a:rPr lang="en-IN" sz="2000" b="1" dirty="0" smtClean="0"/>
            <a:t>ACCOUNT ACTIVATION</a:t>
          </a:r>
        </a:p>
        <a:p>
          <a:r>
            <a:rPr lang="en-IN" sz="2000" b="1" dirty="0" smtClean="0"/>
            <a:t>TIME</a:t>
          </a:r>
          <a:endParaRPr lang="en-IN" sz="2400" b="1" dirty="0"/>
        </a:p>
      </dgm:t>
    </dgm:pt>
    <dgm:pt modelId="{227393E7-8840-4681-A46C-D8B5E46D8035}" type="parTrans" cxnId="{9472D864-FB38-4B47-AB50-242445AA501A}">
      <dgm:prSet/>
      <dgm:spPr/>
      <dgm:t>
        <a:bodyPr/>
        <a:lstStyle/>
        <a:p>
          <a:endParaRPr lang="en-IN"/>
        </a:p>
      </dgm:t>
    </dgm:pt>
    <dgm:pt modelId="{D1370636-AD39-4BF0-9ADD-668AB7A68F3B}" type="sibTrans" cxnId="{9472D864-FB38-4B47-AB50-242445AA501A}">
      <dgm:prSet/>
      <dgm:spPr/>
      <dgm:t>
        <a:bodyPr/>
        <a:lstStyle/>
        <a:p>
          <a:endParaRPr lang="en-IN"/>
        </a:p>
      </dgm:t>
    </dgm:pt>
    <dgm:pt modelId="{EFEBD620-05AD-40A6-8CD0-E6B816D33EDE}">
      <dgm:prSet phldrT="[Text]" custT="1"/>
      <dgm:spPr>
        <a:solidFill>
          <a:srgbClr val="92D050">
            <a:alpha val="90000"/>
          </a:srgbClr>
        </a:solidFill>
      </dgm:spPr>
      <dgm:t>
        <a:bodyPr/>
        <a:lstStyle/>
        <a:p>
          <a:r>
            <a:rPr lang="en-IN" sz="2000" b="1" dirty="0" smtClean="0"/>
            <a:t>NORMAL TIME = 15 DAYS</a:t>
          </a:r>
          <a:endParaRPr lang="en-IN" sz="2000" b="1" dirty="0"/>
        </a:p>
      </dgm:t>
    </dgm:pt>
    <dgm:pt modelId="{0760FC7F-380C-44DF-A0BE-DA5C2420286A}" type="parTrans" cxnId="{8C6C79A4-B2DD-43E9-8193-1427369821C6}">
      <dgm:prSet/>
      <dgm:spPr/>
      <dgm:t>
        <a:bodyPr/>
        <a:lstStyle/>
        <a:p>
          <a:endParaRPr lang="en-IN"/>
        </a:p>
      </dgm:t>
    </dgm:pt>
    <dgm:pt modelId="{3EADF857-137A-4763-A6F0-8722823D953A}" type="sibTrans" cxnId="{8C6C79A4-B2DD-43E9-8193-1427369821C6}">
      <dgm:prSet/>
      <dgm:spPr/>
      <dgm:t>
        <a:bodyPr/>
        <a:lstStyle/>
        <a:p>
          <a:endParaRPr lang="en-IN"/>
        </a:p>
      </dgm:t>
    </dgm:pt>
    <dgm:pt modelId="{DE6F989E-E355-4266-9886-6B04083C7311}">
      <dgm:prSet/>
      <dgm:spPr>
        <a:solidFill>
          <a:srgbClr val="92D050">
            <a:alpha val="90000"/>
          </a:srgbClr>
        </a:solidFill>
      </dgm:spPr>
      <dgm:t>
        <a:bodyPr/>
        <a:lstStyle/>
        <a:p>
          <a:endParaRPr lang="en-IN" sz="3000" dirty="0"/>
        </a:p>
      </dgm:t>
    </dgm:pt>
    <dgm:pt modelId="{FEAB16DB-B676-46C6-8F68-4861A2EA7C66}" type="parTrans" cxnId="{ED3F4A92-A23D-411A-BBB8-1F7E6698AF78}">
      <dgm:prSet/>
      <dgm:spPr/>
      <dgm:t>
        <a:bodyPr/>
        <a:lstStyle/>
        <a:p>
          <a:endParaRPr lang="en-IN"/>
        </a:p>
      </dgm:t>
    </dgm:pt>
    <dgm:pt modelId="{A5803FFB-3DF1-41E1-AF78-A0B7FA49A2E9}" type="sibTrans" cxnId="{ED3F4A92-A23D-411A-BBB8-1F7E6698AF78}">
      <dgm:prSet/>
      <dgm:spPr/>
      <dgm:t>
        <a:bodyPr/>
        <a:lstStyle/>
        <a:p>
          <a:endParaRPr lang="en-IN"/>
        </a:p>
      </dgm:t>
    </dgm:pt>
    <dgm:pt modelId="{9B9F05B9-B856-4EDF-98C1-C617413380A1}">
      <dgm:prSet phldrT="[Text]" custT="1"/>
      <dgm:spPr>
        <a:solidFill>
          <a:srgbClr val="92D050">
            <a:alpha val="90000"/>
          </a:srgbClr>
        </a:solidFill>
      </dgm:spPr>
      <dgm:t>
        <a:bodyPr/>
        <a:lstStyle/>
        <a:p>
          <a:r>
            <a:rPr lang="en-IN" sz="2000" b="1" dirty="0" smtClean="0"/>
            <a:t>ACTUAL TIME  = 61 DAYS</a:t>
          </a:r>
          <a:endParaRPr lang="en-IN" sz="2000" b="1" dirty="0"/>
        </a:p>
      </dgm:t>
    </dgm:pt>
    <dgm:pt modelId="{0DCF88BA-A24D-4E36-91F7-4A1537CAB30E}" type="parTrans" cxnId="{D3CF2560-21F1-478A-8EB6-56965E68825F}">
      <dgm:prSet/>
      <dgm:spPr/>
      <dgm:t>
        <a:bodyPr/>
        <a:lstStyle/>
        <a:p>
          <a:endParaRPr lang="en-IN"/>
        </a:p>
      </dgm:t>
    </dgm:pt>
    <dgm:pt modelId="{4385991C-A664-4E97-84F0-AA1823720E6C}" type="sibTrans" cxnId="{D3CF2560-21F1-478A-8EB6-56965E68825F}">
      <dgm:prSet/>
      <dgm:spPr/>
      <dgm:t>
        <a:bodyPr/>
        <a:lstStyle/>
        <a:p>
          <a:endParaRPr lang="en-IN"/>
        </a:p>
      </dgm:t>
    </dgm:pt>
    <dgm:pt modelId="{9D5C5331-C320-4F1A-8BBB-3FC906F3715F}">
      <dgm:prSet custT="1"/>
      <dgm:spPr/>
      <dgm:t>
        <a:bodyPr/>
        <a:lstStyle/>
        <a:p>
          <a:r>
            <a:rPr lang="en-IN" sz="2400" b="1" dirty="0" smtClean="0"/>
            <a:t>FIRST DEPOSIT ON 59</a:t>
          </a:r>
          <a:r>
            <a:rPr lang="en-IN" sz="2400" b="1" baseline="30000" dirty="0" smtClean="0"/>
            <a:t>TH</a:t>
          </a:r>
          <a:r>
            <a:rPr lang="en-IN" sz="2400" b="1" dirty="0" smtClean="0"/>
            <a:t> DAY</a:t>
          </a:r>
          <a:endParaRPr lang="en-IN" sz="2400" b="1" dirty="0"/>
        </a:p>
      </dgm:t>
    </dgm:pt>
    <dgm:pt modelId="{D4EFA1A2-E021-48DE-B8E2-300C0ACB2891}" type="parTrans" cxnId="{F79F46F9-46C4-455F-BDB4-8F135940DB50}">
      <dgm:prSet/>
      <dgm:spPr/>
      <dgm:t>
        <a:bodyPr/>
        <a:lstStyle/>
        <a:p>
          <a:endParaRPr lang="en-IN"/>
        </a:p>
      </dgm:t>
    </dgm:pt>
    <dgm:pt modelId="{F51B92FC-25AB-449E-96B3-8E1A0E4C02DA}" type="sibTrans" cxnId="{F79F46F9-46C4-455F-BDB4-8F135940DB50}">
      <dgm:prSet/>
      <dgm:spPr/>
      <dgm:t>
        <a:bodyPr/>
        <a:lstStyle/>
        <a:p>
          <a:endParaRPr lang="en-IN"/>
        </a:p>
      </dgm:t>
    </dgm:pt>
    <dgm:pt modelId="{AB21C3F6-7FE6-47E2-A8F0-8672D770326C}">
      <dgm:prSet custT="1"/>
      <dgm:spPr>
        <a:solidFill>
          <a:srgbClr val="FFFF00">
            <a:alpha val="90000"/>
          </a:srgbClr>
        </a:solidFill>
      </dgm:spPr>
      <dgm:t>
        <a:bodyPr/>
        <a:lstStyle/>
        <a:p>
          <a:r>
            <a:rPr lang="en-IN" sz="2000" b="1" dirty="0" smtClean="0">
              <a:solidFill>
                <a:schemeClr val="tx1"/>
              </a:solidFill>
            </a:rPr>
            <a:t>FAILED TRANSACTION</a:t>
          </a:r>
          <a:endParaRPr lang="en-IN" sz="2400" b="1" dirty="0">
            <a:solidFill>
              <a:schemeClr val="tx1"/>
            </a:solidFill>
          </a:endParaRPr>
        </a:p>
      </dgm:t>
    </dgm:pt>
    <dgm:pt modelId="{67B211F2-3789-44E2-8BD1-1E624292034E}" type="parTrans" cxnId="{9DA1DCD4-FA4C-435E-9E9F-4715E72F8E85}">
      <dgm:prSet/>
      <dgm:spPr/>
      <dgm:t>
        <a:bodyPr/>
        <a:lstStyle/>
        <a:p>
          <a:endParaRPr lang="en-IN"/>
        </a:p>
      </dgm:t>
    </dgm:pt>
    <dgm:pt modelId="{81950573-837F-4D26-AF55-6DBF1C69F179}" type="sibTrans" cxnId="{9DA1DCD4-FA4C-435E-9E9F-4715E72F8E85}">
      <dgm:prSet/>
      <dgm:spPr/>
      <dgm:t>
        <a:bodyPr/>
        <a:lstStyle/>
        <a:p>
          <a:endParaRPr lang="en-IN"/>
        </a:p>
      </dgm:t>
    </dgm:pt>
    <dgm:pt modelId="{B3E2E56A-2157-4CB0-8F4C-2A658AE7AFB3}">
      <dgm:prSet custT="1"/>
      <dgm:spPr>
        <a:solidFill>
          <a:srgbClr val="FFFF00">
            <a:alpha val="90000"/>
          </a:srgbClr>
        </a:solidFill>
      </dgm:spPr>
      <dgm:t>
        <a:bodyPr/>
        <a:lstStyle/>
        <a:p>
          <a:r>
            <a:rPr lang="en-IN" sz="2000" b="1" dirty="0" smtClean="0">
              <a:solidFill>
                <a:schemeClr val="tx1"/>
              </a:solidFill>
            </a:rPr>
            <a:t>TECHNICAL GLITCH</a:t>
          </a:r>
          <a:endParaRPr lang="en-IN" sz="2000" b="1" dirty="0">
            <a:solidFill>
              <a:schemeClr val="tx1"/>
            </a:solidFill>
          </a:endParaRPr>
        </a:p>
      </dgm:t>
    </dgm:pt>
    <dgm:pt modelId="{A77B424E-1E90-4578-986A-EB15D57A9D3E}" type="parTrans" cxnId="{BBD95FC0-B463-4086-8B24-4549394CCD83}">
      <dgm:prSet/>
      <dgm:spPr/>
      <dgm:t>
        <a:bodyPr/>
        <a:lstStyle/>
        <a:p>
          <a:endParaRPr lang="en-IN"/>
        </a:p>
      </dgm:t>
    </dgm:pt>
    <dgm:pt modelId="{1CA0CC54-3263-40D8-AC5D-085BB178B541}" type="sibTrans" cxnId="{BBD95FC0-B463-4086-8B24-4549394CCD83}">
      <dgm:prSet/>
      <dgm:spPr/>
      <dgm:t>
        <a:bodyPr/>
        <a:lstStyle/>
        <a:p>
          <a:endParaRPr lang="en-IN"/>
        </a:p>
      </dgm:t>
    </dgm:pt>
    <dgm:pt modelId="{5AEB4BD9-B8CF-49B8-B761-B171AF57B8F8}" type="pres">
      <dgm:prSet presAssocID="{E5653E0A-2A26-4E0A-9B0E-2BA280515426}" presName="Name0" presStyleCnt="0">
        <dgm:presLayoutVars>
          <dgm:dir/>
          <dgm:animLvl val="lvl"/>
          <dgm:resizeHandles/>
        </dgm:presLayoutVars>
      </dgm:prSet>
      <dgm:spPr/>
      <dgm:t>
        <a:bodyPr/>
        <a:lstStyle/>
        <a:p>
          <a:endParaRPr lang="en-IN"/>
        </a:p>
      </dgm:t>
    </dgm:pt>
    <dgm:pt modelId="{59623590-2EBD-49C0-A01C-265A6CE2B8E5}" type="pres">
      <dgm:prSet presAssocID="{EF1DA496-26F7-40AB-B21B-3C96090937AC}" presName="linNode" presStyleCnt="0"/>
      <dgm:spPr/>
    </dgm:pt>
    <dgm:pt modelId="{A11A678F-54C3-410C-B84E-FB59C18053C2}" type="pres">
      <dgm:prSet presAssocID="{EF1DA496-26F7-40AB-B21B-3C96090937AC}" presName="parentShp" presStyleLbl="node1" presStyleIdx="0" presStyleCnt="3">
        <dgm:presLayoutVars>
          <dgm:bulletEnabled val="1"/>
        </dgm:presLayoutVars>
      </dgm:prSet>
      <dgm:spPr/>
      <dgm:t>
        <a:bodyPr/>
        <a:lstStyle/>
        <a:p>
          <a:endParaRPr lang="en-IN"/>
        </a:p>
      </dgm:t>
    </dgm:pt>
    <dgm:pt modelId="{20E4A83E-D195-4C34-A34E-227012CE1A2A}" type="pres">
      <dgm:prSet presAssocID="{EF1DA496-26F7-40AB-B21B-3C96090937AC}" presName="childShp" presStyleLbl="bgAccFollowNode1" presStyleIdx="0" presStyleCnt="3">
        <dgm:presLayoutVars>
          <dgm:bulletEnabled val="1"/>
        </dgm:presLayoutVars>
      </dgm:prSet>
      <dgm:spPr/>
      <dgm:t>
        <a:bodyPr/>
        <a:lstStyle/>
        <a:p>
          <a:endParaRPr lang="en-IN"/>
        </a:p>
      </dgm:t>
    </dgm:pt>
    <dgm:pt modelId="{72A5BC3B-D7D1-4AAD-A161-6FF43D60CD70}" type="pres">
      <dgm:prSet presAssocID="{F24A770A-11C2-4818-8B8C-30C9AFA72C24}" presName="spacing" presStyleCnt="0"/>
      <dgm:spPr/>
    </dgm:pt>
    <dgm:pt modelId="{317FF317-255B-4862-9460-C2B10B84B3C3}" type="pres">
      <dgm:prSet presAssocID="{AE6AB367-5B30-4E47-9237-763D09D74B3D}" presName="linNode" presStyleCnt="0"/>
      <dgm:spPr/>
    </dgm:pt>
    <dgm:pt modelId="{8D576116-40D3-4FA7-8C0C-EC3B12F45E41}" type="pres">
      <dgm:prSet presAssocID="{AE6AB367-5B30-4E47-9237-763D09D74B3D}" presName="parentShp" presStyleLbl="node1" presStyleIdx="1" presStyleCnt="3">
        <dgm:presLayoutVars>
          <dgm:bulletEnabled val="1"/>
        </dgm:presLayoutVars>
      </dgm:prSet>
      <dgm:spPr/>
      <dgm:t>
        <a:bodyPr/>
        <a:lstStyle/>
        <a:p>
          <a:endParaRPr lang="en-IN"/>
        </a:p>
      </dgm:t>
    </dgm:pt>
    <dgm:pt modelId="{E1928BD8-6E51-4920-92EF-AA839D70A42F}" type="pres">
      <dgm:prSet presAssocID="{AE6AB367-5B30-4E47-9237-763D09D74B3D}" presName="childShp" presStyleLbl="bgAccFollowNode1" presStyleIdx="1" presStyleCnt="3">
        <dgm:presLayoutVars>
          <dgm:bulletEnabled val="1"/>
        </dgm:presLayoutVars>
      </dgm:prSet>
      <dgm:spPr/>
      <dgm:t>
        <a:bodyPr/>
        <a:lstStyle/>
        <a:p>
          <a:endParaRPr lang="en-IN"/>
        </a:p>
      </dgm:t>
    </dgm:pt>
    <dgm:pt modelId="{C74EE9C9-7592-4505-82A3-9324B8718138}" type="pres">
      <dgm:prSet presAssocID="{D1370636-AD39-4BF0-9ADD-668AB7A68F3B}" presName="spacing" presStyleCnt="0"/>
      <dgm:spPr/>
    </dgm:pt>
    <dgm:pt modelId="{FD14F097-5468-4E26-884E-AB06A1614C09}" type="pres">
      <dgm:prSet presAssocID="{9D5C5331-C320-4F1A-8BBB-3FC906F3715F}" presName="linNode" presStyleCnt="0"/>
      <dgm:spPr/>
    </dgm:pt>
    <dgm:pt modelId="{E9CD457C-307A-406F-94C3-6181498B2B90}" type="pres">
      <dgm:prSet presAssocID="{9D5C5331-C320-4F1A-8BBB-3FC906F3715F}" presName="parentShp" presStyleLbl="node1" presStyleIdx="2" presStyleCnt="3">
        <dgm:presLayoutVars>
          <dgm:bulletEnabled val="1"/>
        </dgm:presLayoutVars>
      </dgm:prSet>
      <dgm:spPr/>
      <dgm:t>
        <a:bodyPr/>
        <a:lstStyle/>
        <a:p>
          <a:endParaRPr lang="en-IN"/>
        </a:p>
      </dgm:t>
    </dgm:pt>
    <dgm:pt modelId="{CE5ACD42-BB3B-4BCE-AD60-2E82362C5A45}" type="pres">
      <dgm:prSet presAssocID="{9D5C5331-C320-4F1A-8BBB-3FC906F3715F}" presName="childShp" presStyleLbl="bgAccFollowNode1" presStyleIdx="2" presStyleCnt="3">
        <dgm:presLayoutVars>
          <dgm:bulletEnabled val="1"/>
        </dgm:presLayoutVars>
      </dgm:prSet>
      <dgm:spPr/>
      <dgm:t>
        <a:bodyPr/>
        <a:lstStyle/>
        <a:p>
          <a:endParaRPr lang="en-IN"/>
        </a:p>
      </dgm:t>
    </dgm:pt>
  </dgm:ptLst>
  <dgm:cxnLst>
    <dgm:cxn modelId="{BBD95FC0-B463-4086-8B24-4549394CCD83}" srcId="{9D5C5331-C320-4F1A-8BBB-3FC906F3715F}" destId="{B3E2E56A-2157-4CB0-8F4C-2A658AE7AFB3}" srcOrd="1" destOrd="0" parTransId="{A77B424E-1E90-4578-986A-EB15D57A9D3E}" sibTransId="{1CA0CC54-3263-40D8-AC5D-085BB178B541}"/>
    <dgm:cxn modelId="{DF79A334-D28C-4970-922A-69A2614AA3AD}" srcId="{E5653E0A-2A26-4E0A-9B0E-2BA280515426}" destId="{EF1DA496-26F7-40AB-B21B-3C96090937AC}" srcOrd="0" destOrd="0" parTransId="{2C5B60E4-01EB-43ED-B811-45FA1B35FDE5}" sibTransId="{F24A770A-11C2-4818-8B8C-30C9AFA72C24}"/>
    <dgm:cxn modelId="{51B5A578-97B9-4771-8B11-D98540D597F0}" type="presOf" srcId="{AB21C3F6-7FE6-47E2-A8F0-8672D770326C}" destId="{CE5ACD42-BB3B-4BCE-AD60-2E82362C5A45}" srcOrd="0" destOrd="0" presId="urn:microsoft.com/office/officeart/2005/8/layout/vList6"/>
    <dgm:cxn modelId="{58D0B871-1A93-46B7-8553-32907B9A604E}" type="presOf" srcId="{B3E2E56A-2157-4CB0-8F4C-2A658AE7AFB3}" destId="{CE5ACD42-BB3B-4BCE-AD60-2E82362C5A45}" srcOrd="0" destOrd="1" presId="urn:microsoft.com/office/officeart/2005/8/layout/vList6"/>
    <dgm:cxn modelId="{0C0E3420-3D8E-4017-8ECD-C2DF77118860}" type="presOf" srcId="{EFEBD620-05AD-40A6-8CD0-E6B816D33EDE}" destId="{E1928BD8-6E51-4920-92EF-AA839D70A42F}" srcOrd="0" destOrd="0" presId="urn:microsoft.com/office/officeart/2005/8/layout/vList6"/>
    <dgm:cxn modelId="{F79F46F9-46C4-455F-BDB4-8F135940DB50}" srcId="{E5653E0A-2A26-4E0A-9B0E-2BA280515426}" destId="{9D5C5331-C320-4F1A-8BBB-3FC906F3715F}" srcOrd="2" destOrd="0" parTransId="{D4EFA1A2-E021-48DE-B8E2-300C0ACB2891}" sibTransId="{F51B92FC-25AB-449E-96B3-8E1A0E4C02DA}"/>
    <dgm:cxn modelId="{DE177156-E6BE-4A13-9F79-ECF174C4A9CB}" type="presOf" srcId="{9B9F05B9-B856-4EDF-98C1-C617413380A1}" destId="{E1928BD8-6E51-4920-92EF-AA839D70A42F}" srcOrd="0" destOrd="1" presId="urn:microsoft.com/office/officeart/2005/8/layout/vList6"/>
    <dgm:cxn modelId="{D5F2522A-E584-4821-A918-A501B085413F}" type="presOf" srcId="{E5653E0A-2A26-4E0A-9B0E-2BA280515426}" destId="{5AEB4BD9-B8CF-49B8-B761-B171AF57B8F8}" srcOrd="0" destOrd="0" presId="urn:microsoft.com/office/officeart/2005/8/layout/vList6"/>
    <dgm:cxn modelId="{5D961770-5E85-4263-A5AC-FFCEAFA1476E}" type="presOf" srcId="{EF1DA496-26F7-40AB-B21B-3C96090937AC}" destId="{A11A678F-54C3-410C-B84E-FB59C18053C2}" srcOrd="0" destOrd="0" presId="urn:microsoft.com/office/officeart/2005/8/layout/vList6"/>
    <dgm:cxn modelId="{96FCFDBE-B44A-4004-9821-076BD76D2CB9}" type="presOf" srcId="{AE6AB367-5B30-4E47-9237-763D09D74B3D}" destId="{8D576116-40D3-4FA7-8C0C-EC3B12F45E41}" srcOrd="0" destOrd="0" presId="urn:microsoft.com/office/officeart/2005/8/layout/vList6"/>
    <dgm:cxn modelId="{8C6C79A4-B2DD-43E9-8193-1427369821C6}" srcId="{AE6AB367-5B30-4E47-9237-763D09D74B3D}" destId="{EFEBD620-05AD-40A6-8CD0-E6B816D33EDE}" srcOrd="0" destOrd="0" parTransId="{0760FC7F-380C-44DF-A0BE-DA5C2420286A}" sibTransId="{3EADF857-137A-4763-A6F0-8722823D953A}"/>
    <dgm:cxn modelId="{B21A0871-2743-4973-A0E7-057ED15701A5}" type="presOf" srcId="{DE6F989E-E355-4266-9886-6B04083C7311}" destId="{E1928BD8-6E51-4920-92EF-AA839D70A42F}" srcOrd="0" destOrd="2" presId="urn:microsoft.com/office/officeart/2005/8/layout/vList6"/>
    <dgm:cxn modelId="{D3CF2560-21F1-478A-8EB6-56965E68825F}" srcId="{AE6AB367-5B30-4E47-9237-763D09D74B3D}" destId="{9B9F05B9-B856-4EDF-98C1-C617413380A1}" srcOrd="1" destOrd="0" parTransId="{0DCF88BA-A24D-4E36-91F7-4A1537CAB30E}" sibTransId="{4385991C-A664-4E97-84F0-AA1823720E6C}"/>
    <dgm:cxn modelId="{0E050E96-7B84-4191-B49C-D33BCA782B72}" srcId="{EF1DA496-26F7-40AB-B21B-3C96090937AC}" destId="{CA217DE0-0E41-48AD-9180-9F880A2A010C}" srcOrd="0" destOrd="0" parTransId="{7A96E104-3272-4E56-90E8-90D77256A237}" sibTransId="{9522F833-295A-4818-9632-0869AB220850}"/>
    <dgm:cxn modelId="{ED3F4A92-A23D-411A-BBB8-1F7E6698AF78}" srcId="{AE6AB367-5B30-4E47-9237-763D09D74B3D}" destId="{DE6F989E-E355-4266-9886-6B04083C7311}" srcOrd="2" destOrd="0" parTransId="{FEAB16DB-B676-46C6-8F68-4861A2EA7C66}" sibTransId="{A5803FFB-3DF1-41E1-AF78-A0B7FA49A2E9}"/>
    <dgm:cxn modelId="{9DA1DCD4-FA4C-435E-9E9F-4715E72F8E85}" srcId="{9D5C5331-C320-4F1A-8BBB-3FC906F3715F}" destId="{AB21C3F6-7FE6-47E2-A8F0-8672D770326C}" srcOrd="0" destOrd="0" parTransId="{67B211F2-3789-44E2-8BD1-1E624292034E}" sibTransId="{81950573-837F-4D26-AF55-6DBF1C69F179}"/>
    <dgm:cxn modelId="{75D149E9-FE1D-4822-A0BB-E61EF791B4E1}" type="presOf" srcId="{9D5C5331-C320-4F1A-8BBB-3FC906F3715F}" destId="{E9CD457C-307A-406F-94C3-6181498B2B90}" srcOrd="0" destOrd="0" presId="urn:microsoft.com/office/officeart/2005/8/layout/vList6"/>
    <dgm:cxn modelId="{9472D864-FB38-4B47-AB50-242445AA501A}" srcId="{E5653E0A-2A26-4E0A-9B0E-2BA280515426}" destId="{AE6AB367-5B30-4E47-9237-763D09D74B3D}" srcOrd="1" destOrd="0" parTransId="{227393E7-8840-4681-A46C-D8B5E46D8035}" sibTransId="{D1370636-AD39-4BF0-9ADD-668AB7A68F3B}"/>
    <dgm:cxn modelId="{D73FB185-A241-49FF-85B8-DCCB74535E13}" type="presOf" srcId="{CA217DE0-0E41-48AD-9180-9F880A2A010C}" destId="{20E4A83E-D195-4C34-A34E-227012CE1A2A}" srcOrd="0" destOrd="0" presId="urn:microsoft.com/office/officeart/2005/8/layout/vList6"/>
    <dgm:cxn modelId="{CBF0F7D4-7136-4C07-BDC1-8AAC146A1882}" type="presParOf" srcId="{5AEB4BD9-B8CF-49B8-B761-B171AF57B8F8}" destId="{59623590-2EBD-49C0-A01C-265A6CE2B8E5}" srcOrd="0" destOrd="0" presId="urn:microsoft.com/office/officeart/2005/8/layout/vList6"/>
    <dgm:cxn modelId="{0DF2C2F1-1231-41F8-89E6-6E9874816B94}" type="presParOf" srcId="{59623590-2EBD-49C0-A01C-265A6CE2B8E5}" destId="{A11A678F-54C3-410C-B84E-FB59C18053C2}" srcOrd="0" destOrd="0" presId="urn:microsoft.com/office/officeart/2005/8/layout/vList6"/>
    <dgm:cxn modelId="{8659D931-9A6A-446D-AACB-FF1CADAB8314}" type="presParOf" srcId="{59623590-2EBD-49C0-A01C-265A6CE2B8E5}" destId="{20E4A83E-D195-4C34-A34E-227012CE1A2A}" srcOrd="1" destOrd="0" presId="urn:microsoft.com/office/officeart/2005/8/layout/vList6"/>
    <dgm:cxn modelId="{94CDC482-BCAC-4CC0-9CDD-B4DCDBEB8F9C}" type="presParOf" srcId="{5AEB4BD9-B8CF-49B8-B761-B171AF57B8F8}" destId="{72A5BC3B-D7D1-4AAD-A161-6FF43D60CD70}" srcOrd="1" destOrd="0" presId="urn:microsoft.com/office/officeart/2005/8/layout/vList6"/>
    <dgm:cxn modelId="{EE60A089-1A16-485D-9E3A-87D687BAD5A3}" type="presParOf" srcId="{5AEB4BD9-B8CF-49B8-B761-B171AF57B8F8}" destId="{317FF317-255B-4862-9460-C2B10B84B3C3}" srcOrd="2" destOrd="0" presId="urn:microsoft.com/office/officeart/2005/8/layout/vList6"/>
    <dgm:cxn modelId="{DF3831DA-C9A1-4C95-8751-325BFC61EC3A}" type="presParOf" srcId="{317FF317-255B-4862-9460-C2B10B84B3C3}" destId="{8D576116-40D3-4FA7-8C0C-EC3B12F45E41}" srcOrd="0" destOrd="0" presId="urn:microsoft.com/office/officeart/2005/8/layout/vList6"/>
    <dgm:cxn modelId="{208D4ACF-2301-49D6-A411-CA4E66B3B879}" type="presParOf" srcId="{317FF317-255B-4862-9460-C2B10B84B3C3}" destId="{E1928BD8-6E51-4920-92EF-AA839D70A42F}" srcOrd="1" destOrd="0" presId="urn:microsoft.com/office/officeart/2005/8/layout/vList6"/>
    <dgm:cxn modelId="{D43AE1B5-6E5A-4615-BB12-0C5E7E35E384}" type="presParOf" srcId="{5AEB4BD9-B8CF-49B8-B761-B171AF57B8F8}" destId="{C74EE9C9-7592-4505-82A3-9324B8718138}" srcOrd="3" destOrd="0" presId="urn:microsoft.com/office/officeart/2005/8/layout/vList6"/>
    <dgm:cxn modelId="{B3D0A774-2D85-452E-9E28-74D0773A5875}" type="presParOf" srcId="{5AEB4BD9-B8CF-49B8-B761-B171AF57B8F8}" destId="{FD14F097-5468-4E26-884E-AB06A1614C09}" srcOrd="4" destOrd="0" presId="urn:microsoft.com/office/officeart/2005/8/layout/vList6"/>
    <dgm:cxn modelId="{166ABEA3-DEB1-4822-A596-0BE53D2D5804}" type="presParOf" srcId="{FD14F097-5468-4E26-884E-AB06A1614C09}" destId="{E9CD457C-307A-406F-94C3-6181498B2B90}" srcOrd="0" destOrd="0" presId="urn:microsoft.com/office/officeart/2005/8/layout/vList6"/>
    <dgm:cxn modelId="{C17906CC-A01C-4B90-9110-3FC4D3519F3E}" type="presParOf" srcId="{FD14F097-5468-4E26-884E-AB06A1614C09}" destId="{CE5ACD42-BB3B-4BCE-AD60-2E82362C5A45}" srcOrd="1" destOrd="0" presId="urn:microsoft.com/office/officeart/2005/8/layout/vList6"/>
  </dgm:cxnLst>
  <dgm:bg/>
  <dgm:whole/>
</dgm:dataModel>
</file>

<file path=ppt/diagrams/data7.xml><?xml version="1.0" encoding="utf-8"?>
<dgm:dataModel xmlns:dgm="http://schemas.openxmlformats.org/drawingml/2006/diagram" xmlns:a="http://schemas.openxmlformats.org/drawingml/2006/main">
  <dgm:ptLst>
    <dgm:pt modelId="{4568D20F-D087-4389-932C-CB589BE97565}" type="doc">
      <dgm:prSet loTypeId="urn:microsoft.com/office/officeart/2005/8/layout/arrow2" loCatId="process" qsTypeId="urn:microsoft.com/office/officeart/2005/8/quickstyle/3d2" qsCatId="3D" csTypeId="urn:microsoft.com/office/officeart/2005/8/colors/accent1_2" csCatId="accent1" phldr="1"/>
      <dgm:spPr/>
    </dgm:pt>
    <dgm:pt modelId="{278ED526-3AD0-4F97-BAEB-D4A9DC1613ED}">
      <dgm:prSet phldrT="[Text]" custT="1"/>
      <dgm:spPr/>
      <dgm:t>
        <a:bodyPr/>
        <a:lstStyle/>
        <a:p>
          <a:r>
            <a:rPr lang="en-IN" sz="2400" dirty="0" smtClean="0"/>
            <a:t>BASIC</a:t>
          </a:r>
        </a:p>
        <a:p>
          <a:r>
            <a:rPr lang="en-IN" sz="2400" dirty="0" smtClean="0"/>
            <a:t>SAVINGS A/C</a:t>
          </a:r>
        </a:p>
      </dgm:t>
    </dgm:pt>
    <dgm:pt modelId="{811D79CE-236E-478D-B99F-7ED357176F83}" type="parTrans" cxnId="{F933F2E6-38C2-46B7-BEBA-59339887B2B0}">
      <dgm:prSet/>
      <dgm:spPr/>
      <dgm:t>
        <a:bodyPr/>
        <a:lstStyle/>
        <a:p>
          <a:endParaRPr lang="en-IN"/>
        </a:p>
      </dgm:t>
    </dgm:pt>
    <dgm:pt modelId="{7D861750-976A-4F1A-BC0A-A6B2BD22CCCB}" type="sibTrans" cxnId="{F933F2E6-38C2-46B7-BEBA-59339887B2B0}">
      <dgm:prSet/>
      <dgm:spPr/>
      <dgm:t>
        <a:bodyPr/>
        <a:lstStyle/>
        <a:p>
          <a:endParaRPr lang="en-IN"/>
        </a:p>
      </dgm:t>
    </dgm:pt>
    <dgm:pt modelId="{EEEE7550-502D-46C8-A552-AC7C3D45BEAC}">
      <dgm:prSet phldrT="[Text]" custT="1"/>
      <dgm:spPr/>
      <dgm:t>
        <a:bodyPr/>
        <a:lstStyle/>
        <a:p>
          <a:r>
            <a:rPr lang="en-IN" sz="1800" dirty="0" smtClean="0"/>
            <a:t>- A/C OPENING &amp; ACTIVATION  SAME DAY</a:t>
          </a:r>
        </a:p>
        <a:p>
          <a:r>
            <a:rPr lang="en-IN" sz="1800" dirty="0" smtClean="0"/>
            <a:t>-  3 DEPOSIT SAME DAY</a:t>
          </a:r>
        </a:p>
        <a:p>
          <a:r>
            <a:rPr lang="en-IN" sz="1800" dirty="0" smtClean="0"/>
            <a:t>-  WEEK LATER ONE DEPOSIT.</a:t>
          </a:r>
        </a:p>
        <a:p>
          <a:r>
            <a:rPr lang="en-IN" sz="1800" dirty="0" smtClean="0"/>
            <a:t>PERIOD</a:t>
          </a:r>
        </a:p>
        <a:p>
          <a:endParaRPr lang="en-IN" sz="1800" dirty="0"/>
        </a:p>
      </dgm:t>
    </dgm:pt>
    <dgm:pt modelId="{970AA738-AE03-4E5B-A4EF-B2F95F996710}" type="parTrans" cxnId="{EB8D70FE-AFA8-48B2-9DB6-A30970240B4D}">
      <dgm:prSet/>
      <dgm:spPr/>
      <dgm:t>
        <a:bodyPr/>
        <a:lstStyle/>
        <a:p>
          <a:endParaRPr lang="en-IN"/>
        </a:p>
      </dgm:t>
    </dgm:pt>
    <dgm:pt modelId="{72297D91-55B1-4CBF-817A-000842C28D7B}" type="sibTrans" cxnId="{EB8D70FE-AFA8-48B2-9DB6-A30970240B4D}">
      <dgm:prSet/>
      <dgm:spPr/>
      <dgm:t>
        <a:bodyPr/>
        <a:lstStyle/>
        <a:p>
          <a:endParaRPr lang="en-IN"/>
        </a:p>
      </dgm:t>
    </dgm:pt>
    <dgm:pt modelId="{39B00DB1-37CE-4731-8F34-510645EF9ED1}">
      <dgm:prSet phldrT="[Text]" custT="1"/>
      <dgm:spPr/>
      <dgm:t>
        <a:bodyPr/>
        <a:lstStyle/>
        <a:p>
          <a:r>
            <a:rPr lang="en-IN" sz="2000" dirty="0" smtClean="0"/>
            <a:t>10 DAYS AFTER POST PURCHASE ANXIETY AND DITHERING TO DEPOSIT</a:t>
          </a:r>
          <a:endParaRPr lang="en-IN" sz="2000" dirty="0"/>
        </a:p>
      </dgm:t>
    </dgm:pt>
    <dgm:pt modelId="{715F399B-F76C-49E3-8C46-D11FC48EAA8C}" type="parTrans" cxnId="{A58B8513-1A82-478A-A3E6-7A0C17C05B0F}">
      <dgm:prSet/>
      <dgm:spPr/>
      <dgm:t>
        <a:bodyPr/>
        <a:lstStyle/>
        <a:p>
          <a:endParaRPr lang="en-IN"/>
        </a:p>
      </dgm:t>
    </dgm:pt>
    <dgm:pt modelId="{4C6FD379-7E8E-43FC-8ED3-5D47AB30E87F}" type="sibTrans" cxnId="{A58B8513-1A82-478A-A3E6-7A0C17C05B0F}">
      <dgm:prSet/>
      <dgm:spPr/>
      <dgm:t>
        <a:bodyPr/>
        <a:lstStyle/>
        <a:p>
          <a:endParaRPr lang="en-IN"/>
        </a:p>
      </dgm:t>
    </dgm:pt>
    <dgm:pt modelId="{6766AB21-2CFE-4702-B57D-6B8B3CB699C3}" type="pres">
      <dgm:prSet presAssocID="{4568D20F-D087-4389-932C-CB589BE97565}" presName="arrowDiagram" presStyleCnt="0">
        <dgm:presLayoutVars>
          <dgm:chMax val="5"/>
          <dgm:dir/>
          <dgm:resizeHandles val="exact"/>
        </dgm:presLayoutVars>
      </dgm:prSet>
      <dgm:spPr/>
    </dgm:pt>
    <dgm:pt modelId="{BC1ED8C6-ACDC-4DD7-8249-3507153A3F7B}" type="pres">
      <dgm:prSet presAssocID="{4568D20F-D087-4389-932C-CB589BE97565}" presName="arrow" presStyleLbl="bgShp" presStyleIdx="0" presStyleCnt="1"/>
      <dgm:spPr/>
    </dgm:pt>
    <dgm:pt modelId="{BE94F613-3947-4C5E-BF18-2732A38B8CD4}" type="pres">
      <dgm:prSet presAssocID="{4568D20F-D087-4389-932C-CB589BE97565}" presName="arrowDiagram3" presStyleCnt="0"/>
      <dgm:spPr/>
    </dgm:pt>
    <dgm:pt modelId="{64B0F871-009D-4F0C-826C-DED221F8E565}" type="pres">
      <dgm:prSet presAssocID="{278ED526-3AD0-4F97-BAEB-D4A9DC1613ED}" presName="bullet3a" presStyleLbl="node1" presStyleIdx="0" presStyleCnt="3"/>
      <dgm:spPr/>
    </dgm:pt>
    <dgm:pt modelId="{4F6BAA9E-578D-414A-840A-D00D8034B504}" type="pres">
      <dgm:prSet presAssocID="{278ED526-3AD0-4F97-BAEB-D4A9DC1613ED}" presName="textBox3a" presStyleLbl="revTx" presStyleIdx="0" presStyleCnt="3">
        <dgm:presLayoutVars>
          <dgm:bulletEnabled val="1"/>
        </dgm:presLayoutVars>
      </dgm:prSet>
      <dgm:spPr/>
      <dgm:t>
        <a:bodyPr/>
        <a:lstStyle/>
        <a:p>
          <a:endParaRPr lang="en-IN"/>
        </a:p>
      </dgm:t>
    </dgm:pt>
    <dgm:pt modelId="{756DAFA4-170C-4D7D-8AEB-88272AAE2BAB}" type="pres">
      <dgm:prSet presAssocID="{EEEE7550-502D-46C8-A552-AC7C3D45BEAC}" presName="bullet3b" presStyleLbl="node1" presStyleIdx="1" presStyleCnt="3"/>
      <dgm:spPr/>
    </dgm:pt>
    <dgm:pt modelId="{5D5ADE61-792C-47D8-9A4A-498E0FF36602}" type="pres">
      <dgm:prSet presAssocID="{EEEE7550-502D-46C8-A552-AC7C3D45BEAC}" presName="textBox3b" presStyleLbl="revTx" presStyleIdx="1" presStyleCnt="3">
        <dgm:presLayoutVars>
          <dgm:bulletEnabled val="1"/>
        </dgm:presLayoutVars>
      </dgm:prSet>
      <dgm:spPr/>
      <dgm:t>
        <a:bodyPr/>
        <a:lstStyle/>
        <a:p>
          <a:endParaRPr lang="en-IN"/>
        </a:p>
      </dgm:t>
    </dgm:pt>
    <dgm:pt modelId="{A8EC8677-278A-4D9A-A554-3A8ABDF1D468}" type="pres">
      <dgm:prSet presAssocID="{39B00DB1-37CE-4731-8F34-510645EF9ED1}" presName="bullet3c" presStyleLbl="node1" presStyleIdx="2" presStyleCnt="3"/>
      <dgm:spPr/>
    </dgm:pt>
    <dgm:pt modelId="{8A177FE4-D979-44D6-84D6-0E8E6A349ABB}" type="pres">
      <dgm:prSet presAssocID="{39B00DB1-37CE-4731-8F34-510645EF9ED1}" presName="textBox3c" presStyleLbl="revTx" presStyleIdx="2" presStyleCnt="3" custScaleY="117782">
        <dgm:presLayoutVars>
          <dgm:bulletEnabled val="1"/>
        </dgm:presLayoutVars>
      </dgm:prSet>
      <dgm:spPr/>
      <dgm:t>
        <a:bodyPr/>
        <a:lstStyle/>
        <a:p>
          <a:endParaRPr lang="en-IN"/>
        </a:p>
      </dgm:t>
    </dgm:pt>
  </dgm:ptLst>
  <dgm:cxnLst>
    <dgm:cxn modelId="{41321F75-934E-4B9E-9E2D-4EA93F289DAC}" type="presOf" srcId="{4568D20F-D087-4389-932C-CB589BE97565}" destId="{6766AB21-2CFE-4702-B57D-6B8B3CB699C3}" srcOrd="0" destOrd="0" presId="urn:microsoft.com/office/officeart/2005/8/layout/arrow2"/>
    <dgm:cxn modelId="{AA5DFFE6-A0B7-40D6-A11E-898B61E40D42}" type="presOf" srcId="{39B00DB1-37CE-4731-8F34-510645EF9ED1}" destId="{8A177FE4-D979-44D6-84D6-0E8E6A349ABB}" srcOrd="0" destOrd="0" presId="urn:microsoft.com/office/officeart/2005/8/layout/arrow2"/>
    <dgm:cxn modelId="{A58B8513-1A82-478A-A3E6-7A0C17C05B0F}" srcId="{4568D20F-D087-4389-932C-CB589BE97565}" destId="{39B00DB1-37CE-4731-8F34-510645EF9ED1}" srcOrd="2" destOrd="0" parTransId="{715F399B-F76C-49E3-8C46-D11FC48EAA8C}" sibTransId="{4C6FD379-7E8E-43FC-8ED3-5D47AB30E87F}"/>
    <dgm:cxn modelId="{DBD8054C-533E-4A32-AB66-CE49557AF6AD}" type="presOf" srcId="{EEEE7550-502D-46C8-A552-AC7C3D45BEAC}" destId="{5D5ADE61-792C-47D8-9A4A-498E0FF36602}" srcOrd="0" destOrd="0" presId="urn:microsoft.com/office/officeart/2005/8/layout/arrow2"/>
    <dgm:cxn modelId="{EB8D70FE-AFA8-48B2-9DB6-A30970240B4D}" srcId="{4568D20F-D087-4389-932C-CB589BE97565}" destId="{EEEE7550-502D-46C8-A552-AC7C3D45BEAC}" srcOrd="1" destOrd="0" parTransId="{970AA738-AE03-4E5B-A4EF-B2F95F996710}" sibTransId="{72297D91-55B1-4CBF-817A-000842C28D7B}"/>
    <dgm:cxn modelId="{ABBE9071-FDDE-45DD-B264-E374B4A4FBFF}" type="presOf" srcId="{278ED526-3AD0-4F97-BAEB-D4A9DC1613ED}" destId="{4F6BAA9E-578D-414A-840A-D00D8034B504}" srcOrd="0" destOrd="0" presId="urn:microsoft.com/office/officeart/2005/8/layout/arrow2"/>
    <dgm:cxn modelId="{F933F2E6-38C2-46B7-BEBA-59339887B2B0}" srcId="{4568D20F-D087-4389-932C-CB589BE97565}" destId="{278ED526-3AD0-4F97-BAEB-D4A9DC1613ED}" srcOrd="0" destOrd="0" parTransId="{811D79CE-236E-478D-B99F-7ED357176F83}" sibTransId="{7D861750-976A-4F1A-BC0A-A6B2BD22CCCB}"/>
    <dgm:cxn modelId="{06470C96-D95B-4EF6-B546-CDD9BA12497B}" type="presParOf" srcId="{6766AB21-2CFE-4702-B57D-6B8B3CB699C3}" destId="{BC1ED8C6-ACDC-4DD7-8249-3507153A3F7B}" srcOrd="0" destOrd="0" presId="urn:microsoft.com/office/officeart/2005/8/layout/arrow2"/>
    <dgm:cxn modelId="{A834B76F-B2C0-4DE7-9EA0-21E1383B3F03}" type="presParOf" srcId="{6766AB21-2CFE-4702-B57D-6B8B3CB699C3}" destId="{BE94F613-3947-4C5E-BF18-2732A38B8CD4}" srcOrd="1" destOrd="0" presId="urn:microsoft.com/office/officeart/2005/8/layout/arrow2"/>
    <dgm:cxn modelId="{E97BC31C-DC97-45AF-975F-2A80217C0B0C}" type="presParOf" srcId="{BE94F613-3947-4C5E-BF18-2732A38B8CD4}" destId="{64B0F871-009D-4F0C-826C-DED221F8E565}" srcOrd="0" destOrd="0" presId="urn:microsoft.com/office/officeart/2005/8/layout/arrow2"/>
    <dgm:cxn modelId="{53AB78F1-AC4F-4865-A716-3F3522A4C0B7}" type="presParOf" srcId="{BE94F613-3947-4C5E-BF18-2732A38B8CD4}" destId="{4F6BAA9E-578D-414A-840A-D00D8034B504}" srcOrd="1" destOrd="0" presId="urn:microsoft.com/office/officeart/2005/8/layout/arrow2"/>
    <dgm:cxn modelId="{9D9AAF5F-0870-456B-B7F2-E237706A6CFD}" type="presParOf" srcId="{BE94F613-3947-4C5E-BF18-2732A38B8CD4}" destId="{756DAFA4-170C-4D7D-8AEB-88272AAE2BAB}" srcOrd="2" destOrd="0" presId="urn:microsoft.com/office/officeart/2005/8/layout/arrow2"/>
    <dgm:cxn modelId="{E63F0472-8A07-412D-9977-2B1F37876A65}" type="presParOf" srcId="{BE94F613-3947-4C5E-BF18-2732A38B8CD4}" destId="{5D5ADE61-792C-47D8-9A4A-498E0FF36602}" srcOrd="3" destOrd="0" presId="urn:microsoft.com/office/officeart/2005/8/layout/arrow2"/>
    <dgm:cxn modelId="{3F03A2C3-E164-472D-B3DB-6261B2E16B7A}" type="presParOf" srcId="{BE94F613-3947-4C5E-BF18-2732A38B8CD4}" destId="{A8EC8677-278A-4D9A-A554-3A8ABDF1D468}" srcOrd="4" destOrd="0" presId="urn:microsoft.com/office/officeart/2005/8/layout/arrow2"/>
    <dgm:cxn modelId="{2DC6DCFA-CBED-4268-B7E4-E3030C2FBFDE}" type="presParOf" srcId="{BE94F613-3947-4C5E-BF18-2732A38B8CD4}" destId="{8A177FE4-D979-44D6-84D6-0E8E6A349ABB}" srcOrd="5" destOrd="0" presId="urn:microsoft.com/office/officeart/2005/8/layout/arrow2"/>
  </dgm:cxnLst>
  <dgm:bg/>
  <dgm:whole/>
</dgm:dataModel>
</file>

<file path=ppt/diagrams/data8.xml><?xml version="1.0" encoding="utf-8"?>
<dgm:dataModel xmlns:dgm="http://schemas.openxmlformats.org/drawingml/2006/diagram" xmlns:a="http://schemas.openxmlformats.org/drawingml/2006/main">
  <dgm:ptLst>
    <dgm:pt modelId="{26E7951B-6690-4CBA-BEF1-05B3A37BAFE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IN"/>
        </a:p>
      </dgm:t>
    </dgm:pt>
    <dgm:pt modelId="{8CECEEE9-F4D6-4DC4-939D-8B409B16129B}">
      <dgm:prSet phldrT="[Text]" custT="1"/>
      <dgm:spPr>
        <a:solidFill>
          <a:srgbClr val="FFFF00">
            <a:alpha val="90000"/>
          </a:srgbClr>
        </a:solidFill>
        <a:ln>
          <a:solidFill>
            <a:srgbClr val="FF0000">
              <a:alpha val="90000"/>
            </a:srgbClr>
          </a:solidFill>
        </a:ln>
      </dgm:spPr>
      <dgm:t>
        <a:bodyPr/>
        <a:lstStyle/>
        <a:p>
          <a:r>
            <a:rPr lang="en-IN" sz="1800" b="1" dirty="0" smtClean="0"/>
            <a:t>MOBILE BANKING</a:t>
          </a:r>
          <a:endParaRPr lang="en-IN" sz="1800" b="1" dirty="0"/>
        </a:p>
      </dgm:t>
    </dgm:pt>
    <dgm:pt modelId="{D08727C0-A9A6-4995-8C13-37F7829586B1}" type="parTrans" cxnId="{A40641F8-5AC2-43FE-BDF1-34BF4835E69F}">
      <dgm:prSet/>
      <dgm:spPr/>
      <dgm:t>
        <a:bodyPr/>
        <a:lstStyle/>
        <a:p>
          <a:endParaRPr lang="en-IN"/>
        </a:p>
      </dgm:t>
    </dgm:pt>
    <dgm:pt modelId="{7E48EC74-6EC5-4C15-B496-E6B239080C35}" type="sibTrans" cxnId="{A40641F8-5AC2-43FE-BDF1-34BF4835E69F}">
      <dgm:prSet/>
      <dgm:spPr/>
      <dgm:t>
        <a:bodyPr/>
        <a:lstStyle/>
        <a:p>
          <a:endParaRPr lang="en-IN"/>
        </a:p>
      </dgm:t>
    </dgm:pt>
    <dgm:pt modelId="{32703B71-E04D-4292-B587-1727AF22CA1D}">
      <dgm:prSet phldrT="[Text]" custT="1"/>
      <dgm:spPr>
        <a:solidFill>
          <a:srgbClr val="00B050"/>
        </a:solidFill>
      </dgm:spPr>
      <dgm:t>
        <a:bodyPr/>
        <a:lstStyle/>
        <a:p>
          <a:r>
            <a:rPr lang="en-IN" sz="1600" b="1" dirty="0" smtClean="0"/>
            <a:t>EKO COUNTER FAR</a:t>
          </a:r>
          <a:endParaRPr lang="en-IN" sz="1600" b="1" dirty="0"/>
        </a:p>
      </dgm:t>
    </dgm:pt>
    <dgm:pt modelId="{313FE84C-0A6F-4FD3-8E55-DC780169A4CC}" type="parTrans" cxnId="{79CF7F9F-E5B4-476F-8E15-597A43243F46}">
      <dgm:prSet/>
      <dgm:spPr/>
      <dgm:t>
        <a:bodyPr/>
        <a:lstStyle/>
        <a:p>
          <a:endParaRPr lang="en-IN"/>
        </a:p>
      </dgm:t>
    </dgm:pt>
    <dgm:pt modelId="{C41A3D86-2050-4D66-ADC4-ECD522A67ACC}" type="sibTrans" cxnId="{79CF7F9F-E5B4-476F-8E15-597A43243F46}">
      <dgm:prSet/>
      <dgm:spPr/>
      <dgm:t>
        <a:bodyPr/>
        <a:lstStyle/>
        <a:p>
          <a:endParaRPr lang="en-IN"/>
        </a:p>
      </dgm:t>
    </dgm:pt>
    <dgm:pt modelId="{81876309-2382-4D14-93C5-15757BAFA891}">
      <dgm:prSet phldrT="[Text]" custT="1"/>
      <dgm:spPr>
        <a:solidFill>
          <a:srgbClr val="002060"/>
        </a:solidFill>
      </dgm:spPr>
      <dgm:t>
        <a:bodyPr/>
        <a:lstStyle/>
        <a:p>
          <a:r>
            <a:rPr lang="en-IN" sz="1400" b="1" dirty="0" smtClean="0"/>
            <a:t>KNOWN BRAND, UNKNOWN SUB-AGENT</a:t>
          </a:r>
          <a:endParaRPr lang="en-IN" sz="1400" b="1" dirty="0"/>
        </a:p>
      </dgm:t>
    </dgm:pt>
    <dgm:pt modelId="{E010B6CB-D4A0-4AD0-8D06-A306E7962289}" type="parTrans" cxnId="{7624CCFC-A9FC-4972-B792-0C7579BA7DF1}">
      <dgm:prSet/>
      <dgm:spPr/>
      <dgm:t>
        <a:bodyPr/>
        <a:lstStyle/>
        <a:p>
          <a:endParaRPr lang="en-IN"/>
        </a:p>
      </dgm:t>
    </dgm:pt>
    <dgm:pt modelId="{52EE34F3-CC6E-4856-B60E-52A4E3D50B6E}" type="sibTrans" cxnId="{7624CCFC-A9FC-4972-B792-0C7579BA7DF1}">
      <dgm:prSet/>
      <dgm:spPr/>
      <dgm:t>
        <a:bodyPr/>
        <a:lstStyle/>
        <a:p>
          <a:endParaRPr lang="en-IN"/>
        </a:p>
      </dgm:t>
    </dgm:pt>
    <dgm:pt modelId="{158C2895-1127-45EB-804A-F23C55B7AA2D}">
      <dgm:prSet phldrT="[Text]" custT="1"/>
      <dgm:spPr>
        <a:solidFill>
          <a:srgbClr val="FFFF00">
            <a:alpha val="90000"/>
          </a:srgbClr>
        </a:solidFill>
        <a:ln>
          <a:solidFill>
            <a:srgbClr val="FF0000">
              <a:alpha val="90000"/>
            </a:srgbClr>
          </a:solidFill>
        </a:ln>
      </dgm:spPr>
      <dgm:t>
        <a:bodyPr/>
        <a:lstStyle/>
        <a:p>
          <a:pPr algn="l"/>
          <a:r>
            <a:rPr lang="en-IN" sz="1600" b="1" dirty="0" smtClean="0"/>
            <a:t>SAVING WITH ‘TEKEDAR’ OR WITH SELF</a:t>
          </a:r>
        </a:p>
      </dgm:t>
    </dgm:pt>
    <dgm:pt modelId="{9C1C9404-3EE0-4A6C-B110-41FC2790D4BC}" type="parTrans" cxnId="{1DCFC4FC-2185-4D44-B579-ADA63ADE841F}">
      <dgm:prSet/>
      <dgm:spPr/>
      <dgm:t>
        <a:bodyPr/>
        <a:lstStyle/>
        <a:p>
          <a:endParaRPr lang="en-IN"/>
        </a:p>
      </dgm:t>
    </dgm:pt>
    <dgm:pt modelId="{7153D167-8208-4875-A644-7238EEFEB8B6}" type="sibTrans" cxnId="{1DCFC4FC-2185-4D44-B579-ADA63ADE841F}">
      <dgm:prSet/>
      <dgm:spPr/>
      <dgm:t>
        <a:bodyPr/>
        <a:lstStyle/>
        <a:p>
          <a:endParaRPr lang="en-IN"/>
        </a:p>
      </dgm:t>
    </dgm:pt>
    <dgm:pt modelId="{DB78ACD6-0E29-4A5D-A6B5-AC4E8583FCC6}">
      <dgm:prSet phldrT="[Text]" custT="1"/>
      <dgm:spPr>
        <a:solidFill>
          <a:srgbClr val="FFC000"/>
        </a:solidFill>
      </dgm:spPr>
      <dgm:t>
        <a:bodyPr/>
        <a:lstStyle/>
        <a:p>
          <a:r>
            <a:rPr lang="en-IN" sz="2000" b="1" dirty="0" smtClean="0">
              <a:solidFill>
                <a:schemeClr val="tx1"/>
              </a:solidFill>
            </a:rPr>
            <a:t>NO CHARGES</a:t>
          </a:r>
          <a:endParaRPr lang="en-IN" sz="1800" b="1" dirty="0">
            <a:solidFill>
              <a:schemeClr val="tx1"/>
            </a:solidFill>
          </a:endParaRPr>
        </a:p>
      </dgm:t>
    </dgm:pt>
    <dgm:pt modelId="{91234CEC-5001-4B28-9F44-7B944929EF9B}" type="parTrans" cxnId="{D6962516-048D-43B9-BA67-FD4864B9B999}">
      <dgm:prSet/>
      <dgm:spPr/>
      <dgm:t>
        <a:bodyPr/>
        <a:lstStyle/>
        <a:p>
          <a:endParaRPr lang="en-IN"/>
        </a:p>
      </dgm:t>
    </dgm:pt>
    <dgm:pt modelId="{0A3B1BCC-3F26-463D-921A-70A7FA269663}" type="sibTrans" cxnId="{D6962516-048D-43B9-BA67-FD4864B9B999}">
      <dgm:prSet/>
      <dgm:spPr/>
      <dgm:t>
        <a:bodyPr/>
        <a:lstStyle/>
        <a:p>
          <a:endParaRPr lang="en-IN"/>
        </a:p>
      </dgm:t>
    </dgm:pt>
    <dgm:pt modelId="{110CEA28-0456-4434-9175-8033759229DE}">
      <dgm:prSet phldrT="[Text]" custT="1"/>
      <dgm:spPr>
        <a:solidFill>
          <a:srgbClr val="00B050"/>
        </a:solidFill>
      </dgm:spPr>
      <dgm:t>
        <a:bodyPr/>
        <a:lstStyle/>
        <a:p>
          <a:r>
            <a:rPr lang="en-IN" sz="1600" b="1" dirty="0" smtClean="0"/>
            <a:t>DOORSTEP</a:t>
          </a:r>
          <a:endParaRPr lang="en-IN" sz="1600" b="1" dirty="0"/>
        </a:p>
      </dgm:t>
    </dgm:pt>
    <dgm:pt modelId="{2B70EB77-B0AB-4828-9CDF-23E2227922E2}" type="parTrans" cxnId="{ACA03E74-9BD9-4D59-B7E1-A22F180E6659}">
      <dgm:prSet/>
      <dgm:spPr/>
      <dgm:t>
        <a:bodyPr/>
        <a:lstStyle/>
        <a:p>
          <a:endParaRPr lang="en-IN"/>
        </a:p>
      </dgm:t>
    </dgm:pt>
    <dgm:pt modelId="{63046A6C-98B2-49E2-992D-C63BF0982F31}" type="sibTrans" cxnId="{ACA03E74-9BD9-4D59-B7E1-A22F180E6659}">
      <dgm:prSet/>
      <dgm:spPr/>
      <dgm:t>
        <a:bodyPr/>
        <a:lstStyle/>
        <a:p>
          <a:endParaRPr lang="en-IN"/>
        </a:p>
      </dgm:t>
    </dgm:pt>
    <dgm:pt modelId="{A0862DD3-2770-4477-B10B-35B507E48E65}">
      <dgm:prSet phldrT="[Text]" custT="1"/>
      <dgm:spPr>
        <a:solidFill>
          <a:srgbClr val="002060"/>
        </a:solidFill>
      </dgm:spPr>
      <dgm:t>
        <a:bodyPr/>
        <a:lstStyle/>
        <a:p>
          <a:r>
            <a:rPr lang="en-IN" sz="1800" b="1" dirty="0" smtClean="0"/>
            <a:t>TIME TESTED</a:t>
          </a:r>
          <a:endParaRPr lang="en-IN" sz="1800" b="1" dirty="0"/>
        </a:p>
      </dgm:t>
    </dgm:pt>
    <dgm:pt modelId="{42E44BD8-3395-4C08-B14D-DE4CA180DB9A}" type="parTrans" cxnId="{4AE182A8-A42F-44C6-B215-721FD8157F3C}">
      <dgm:prSet/>
      <dgm:spPr/>
      <dgm:t>
        <a:bodyPr/>
        <a:lstStyle/>
        <a:p>
          <a:endParaRPr lang="en-IN"/>
        </a:p>
      </dgm:t>
    </dgm:pt>
    <dgm:pt modelId="{9B8F3022-CBF9-4727-8E14-1A34257D898E}" type="sibTrans" cxnId="{4AE182A8-A42F-44C6-B215-721FD8157F3C}">
      <dgm:prSet/>
      <dgm:spPr/>
      <dgm:t>
        <a:bodyPr/>
        <a:lstStyle/>
        <a:p>
          <a:endParaRPr lang="en-IN"/>
        </a:p>
      </dgm:t>
    </dgm:pt>
    <dgm:pt modelId="{9D3FBCF8-F55C-42E4-87A0-C3BBBC70D419}">
      <dgm:prSet custT="1"/>
      <dgm:spPr>
        <a:solidFill>
          <a:srgbClr val="FFC000"/>
        </a:solidFill>
      </dgm:spPr>
      <dgm:t>
        <a:bodyPr/>
        <a:lstStyle/>
        <a:p>
          <a:r>
            <a:rPr lang="en-IN" sz="1600" b="1" dirty="0" smtClean="0">
              <a:solidFill>
                <a:schemeClr val="tx1"/>
              </a:solidFill>
            </a:rPr>
            <a:t>TRANSACTION CHARGES</a:t>
          </a:r>
          <a:endParaRPr lang="en-IN" sz="1600" b="1" dirty="0">
            <a:solidFill>
              <a:schemeClr val="tx1"/>
            </a:solidFill>
          </a:endParaRPr>
        </a:p>
      </dgm:t>
    </dgm:pt>
    <dgm:pt modelId="{CAAD9957-35E1-466F-9879-657AFC24B8EF}" type="parTrans" cxnId="{6F32DB2C-9A74-4952-A710-F159116C4016}">
      <dgm:prSet/>
      <dgm:spPr/>
      <dgm:t>
        <a:bodyPr/>
        <a:lstStyle/>
        <a:p>
          <a:endParaRPr lang="en-IN"/>
        </a:p>
      </dgm:t>
    </dgm:pt>
    <dgm:pt modelId="{57EA7D87-CA89-4B70-887F-CC3CADDEB5D6}" type="sibTrans" cxnId="{6F32DB2C-9A74-4952-A710-F159116C4016}">
      <dgm:prSet/>
      <dgm:spPr/>
      <dgm:t>
        <a:bodyPr/>
        <a:lstStyle/>
        <a:p>
          <a:endParaRPr lang="en-IN"/>
        </a:p>
      </dgm:t>
    </dgm:pt>
    <dgm:pt modelId="{837853CB-FF01-4EB7-B0E8-8D1F5989C57D}" type="pres">
      <dgm:prSet presAssocID="{26E7951B-6690-4CBA-BEF1-05B3A37BAFEB}" presName="outerComposite" presStyleCnt="0">
        <dgm:presLayoutVars>
          <dgm:chMax val="2"/>
          <dgm:animLvl val="lvl"/>
          <dgm:resizeHandles val="exact"/>
        </dgm:presLayoutVars>
      </dgm:prSet>
      <dgm:spPr/>
      <dgm:t>
        <a:bodyPr/>
        <a:lstStyle/>
        <a:p>
          <a:endParaRPr lang="en-IN"/>
        </a:p>
      </dgm:t>
    </dgm:pt>
    <dgm:pt modelId="{FCD335A3-176E-4591-9B9B-4D8B3AA19C05}" type="pres">
      <dgm:prSet presAssocID="{26E7951B-6690-4CBA-BEF1-05B3A37BAFEB}" presName="dummyMaxCanvas" presStyleCnt="0"/>
      <dgm:spPr/>
    </dgm:pt>
    <dgm:pt modelId="{6567E378-F10A-4486-994F-1F70EAF3B294}" type="pres">
      <dgm:prSet presAssocID="{26E7951B-6690-4CBA-BEF1-05B3A37BAFEB}" presName="parentComposite" presStyleCnt="0"/>
      <dgm:spPr/>
    </dgm:pt>
    <dgm:pt modelId="{3E4BD738-CC42-4361-8E52-51C674272D9E}" type="pres">
      <dgm:prSet presAssocID="{26E7951B-6690-4CBA-BEF1-05B3A37BAFEB}" presName="parent1" presStyleLbl="alignAccFollowNode1" presStyleIdx="0" presStyleCnt="4" custScaleX="139583">
        <dgm:presLayoutVars>
          <dgm:chMax val="4"/>
        </dgm:presLayoutVars>
      </dgm:prSet>
      <dgm:spPr/>
      <dgm:t>
        <a:bodyPr/>
        <a:lstStyle/>
        <a:p>
          <a:endParaRPr lang="en-IN"/>
        </a:p>
      </dgm:t>
    </dgm:pt>
    <dgm:pt modelId="{952CE767-442C-4BFE-A924-7BA1BA6EFE67}" type="pres">
      <dgm:prSet presAssocID="{26E7951B-6690-4CBA-BEF1-05B3A37BAFEB}" presName="parent2" presStyleLbl="alignAccFollowNode1" presStyleIdx="1" presStyleCnt="4" custScaleX="136891">
        <dgm:presLayoutVars>
          <dgm:chMax val="4"/>
        </dgm:presLayoutVars>
      </dgm:prSet>
      <dgm:spPr/>
      <dgm:t>
        <a:bodyPr/>
        <a:lstStyle/>
        <a:p>
          <a:endParaRPr lang="en-IN"/>
        </a:p>
      </dgm:t>
    </dgm:pt>
    <dgm:pt modelId="{1180106D-A970-4FCB-AD34-A34D5FB129E5}" type="pres">
      <dgm:prSet presAssocID="{26E7951B-6690-4CBA-BEF1-05B3A37BAFEB}" presName="childrenComposite" presStyleCnt="0"/>
      <dgm:spPr/>
    </dgm:pt>
    <dgm:pt modelId="{0E06BF6F-2054-42E3-9642-3511AFD69FB4}" type="pres">
      <dgm:prSet presAssocID="{26E7951B-6690-4CBA-BEF1-05B3A37BAFEB}" presName="dummyMaxCanvas_ChildArea" presStyleCnt="0"/>
      <dgm:spPr/>
    </dgm:pt>
    <dgm:pt modelId="{F10AA13D-4727-4D27-940A-9B9F6CBAF5D4}" type="pres">
      <dgm:prSet presAssocID="{26E7951B-6690-4CBA-BEF1-05B3A37BAFEB}" presName="fulcrum" presStyleLbl="alignAccFollowNode1" presStyleIdx="2" presStyleCnt="4"/>
      <dgm:spPr>
        <a:solidFill>
          <a:schemeClr val="tx1">
            <a:alpha val="90000"/>
          </a:schemeClr>
        </a:solidFill>
      </dgm:spPr>
      <dgm:t>
        <a:bodyPr/>
        <a:lstStyle/>
        <a:p>
          <a:endParaRPr lang="en-IN"/>
        </a:p>
      </dgm:t>
    </dgm:pt>
    <dgm:pt modelId="{9A22E47D-29D6-4F95-8373-536E8280A36A}" type="pres">
      <dgm:prSet presAssocID="{26E7951B-6690-4CBA-BEF1-05B3A37BAFEB}" presName="balance_33" presStyleLbl="alignAccFollowNode1" presStyleIdx="3" presStyleCnt="4">
        <dgm:presLayoutVars>
          <dgm:bulletEnabled val="1"/>
        </dgm:presLayoutVars>
      </dgm:prSet>
      <dgm:spPr>
        <a:solidFill>
          <a:schemeClr val="tx1">
            <a:lumMod val="75000"/>
            <a:lumOff val="25000"/>
            <a:alpha val="90000"/>
          </a:schemeClr>
        </a:solidFill>
      </dgm:spPr>
      <dgm:t>
        <a:bodyPr/>
        <a:lstStyle/>
        <a:p>
          <a:endParaRPr lang="en-IN"/>
        </a:p>
      </dgm:t>
    </dgm:pt>
    <dgm:pt modelId="{8DB4AA4F-B0B8-478A-A03E-3824AD98AEC7}" type="pres">
      <dgm:prSet presAssocID="{26E7951B-6690-4CBA-BEF1-05B3A37BAFEB}" presName="right_33_1" presStyleLbl="node1" presStyleIdx="0" presStyleCnt="6">
        <dgm:presLayoutVars>
          <dgm:bulletEnabled val="1"/>
        </dgm:presLayoutVars>
      </dgm:prSet>
      <dgm:spPr/>
      <dgm:t>
        <a:bodyPr/>
        <a:lstStyle/>
        <a:p>
          <a:endParaRPr lang="en-IN"/>
        </a:p>
      </dgm:t>
    </dgm:pt>
    <dgm:pt modelId="{7FACD091-3489-4D86-B4D3-90F886092414}" type="pres">
      <dgm:prSet presAssocID="{26E7951B-6690-4CBA-BEF1-05B3A37BAFEB}" presName="right_33_2" presStyleLbl="node1" presStyleIdx="1" presStyleCnt="6">
        <dgm:presLayoutVars>
          <dgm:bulletEnabled val="1"/>
        </dgm:presLayoutVars>
      </dgm:prSet>
      <dgm:spPr/>
      <dgm:t>
        <a:bodyPr/>
        <a:lstStyle/>
        <a:p>
          <a:endParaRPr lang="en-IN"/>
        </a:p>
      </dgm:t>
    </dgm:pt>
    <dgm:pt modelId="{E5398D3F-5D95-4492-BAAA-81652A53123B}" type="pres">
      <dgm:prSet presAssocID="{26E7951B-6690-4CBA-BEF1-05B3A37BAFEB}" presName="right_33_3" presStyleLbl="node1" presStyleIdx="2" presStyleCnt="6">
        <dgm:presLayoutVars>
          <dgm:bulletEnabled val="1"/>
        </dgm:presLayoutVars>
      </dgm:prSet>
      <dgm:spPr/>
      <dgm:t>
        <a:bodyPr/>
        <a:lstStyle/>
        <a:p>
          <a:endParaRPr lang="en-IN"/>
        </a:p>
      </dgm:t>
    </dgm:pt>
    <dgm:pt modelId="{A53DEAAF-556B-46A5-9A83-030C9539E276}" type="pres">
      <dgm:prSet presAssocID="{26E7951B-6690-4CBA-BEF1-05B3A37BAFEB}" presName="left_33_1" presStyleLbl="node1" presStyleIdx="3" presStyleCnt="6">
        <dgm:presLayoutVars>
          <dgm:bulletEnabled val="1"/>
        </dgm:presLayoutVars>
      </dgm:prSet>
      <dgm:spPr/>
      <dgm:t>
        <a:bodyPr/>
        <a:lstStyle/>
        <a:p>
          <a:endParaRPr lang="en-IN"/>
        </a:p>
      </dgm:t>
    </dgm:pt>
    <dgm:pt modelId="{D913E839-92D0-402F-8716-05D1A8C20E73}" type="pres">
      <dgm:prSet presAssocID="{26E7951B-6690-4CBA-BEF1-05B3A37BAFEB}" presName="left_33_2" presStyleLbl="node1" presStyleIdx="4" presStyleCnt="6">
        <dgm:presLayoutVars>
          <dgm:bulletEnabled val="1"/>
        </dgm:presLayoutVars>
      </dgm:prSet>
      <dgm:spPr/>
      <dgm:t>
        <a:bodyPr/>
        <a:lstStyle/>
        <a:p>
          <a:endParaRPr lang="en-IN"/>
        </a:p>
      </dgm:t>
    </dgm:pt>
    <dgm:pt modelId="{5175ADCA-16C2-4634-A18A-6E8858D9255E}" type="pres">
      <dgm:prSet presAssocID="{26E7951B-6690-4CBA-BEF1-05B3A37BAFEB}" presName="left_33_3" presStyleLbl="node1" presStyleIdx="5" presStyleCnt="6">
        <dgm:presLayoutVars>
          <dgm:bulletEnabled val="1"/>
        </dgm:presLayoutVars>
      </dgm:prSet>
      <dgm:spPr/>
      <dgm:t>
        <a:bodyPr/>
        <a:lstStyle/>
        <a:p>
          <a:endParaRPr lang="en-IN"/>
        </a:p>
      </dgm:t>
    </dgm:pt>
  </dgm:ptLst>
  <dgm:cxnLst>
    <dgm:cxn modelId="{08CC2E2D-BF85-484B-83CF-AF515E6F906C}" type="presOf" srcId="{158C2895-1127-45EB-804A-F23C55B7AA2D}" destId="{952CE767-442C-4BFE-A924-7BA1BA6EFE67}" srcOrd="0" destOrd="0" presId="urn:microsoft.com/office/officeart/2005/8/layout/balance1"/>
    <dgm:cxn modelId="{C01D1E55-D795-4E55-8B8A-217B466F4D3B}" type="presOf" srcId="{A0862DD3-2770-4477-B10B-35B507E48E65}" destId="{E5398D3F-5D95-4492-BAAA-81652A53123B}" srcOrd="0" destOrd="0" presId="urn:microsoft.com/office/officeart/2005/8/layout/balance1"/>
    <dgm:cxn modelId="{6401A604-FE44-40A5-A7F1-6C17DB7358D4}" type="presOf" srcId="{8CECEEE9-F4D6-4DC4-939D-8B409B16129B}" destId="{3E4BD738-CC42-4361-8E52-51C674272D9E}" srcOrd="0" destOrd="0" presId="urn:microsoft.com/office/officeart/2005/8/layout/balance1"/>
    <dgm:cxn modelId="{1DCFC4FC-2185-4D44-B579-ADA63ADE841F}" srcId="{26E7951B-6690-4CBA-BEF1-05B3A37BAFEB}" destId="{158C2895-1127-45EB-804A-F23C55B7AA2D}" srcOrd="1" destOrd="0" parTransId="{9C1C9404-3EE0-4A6C-B110-41FC2790D4BC}" sibTransId="{7153D167-8208-4875-A644-7238EEFEB8B6}"/>
    <dgm:cxn modelId="{A27170A7-BD76-4BE9-B281-DF266DC391B6}" type="presOf" srcId="{81876309-2382-4D14-93C5-15757BAFA891}" destId="{5175ADCA-16C2-4634-A18A-6E8858D9255E}" srcOrd="0" destOrd="0" presId="urn:microsoft.com/office/officeart/2005/8/layout/balance1"/>
    <dgm:cxn modelId="{ACA03E74-9BD9-4D59-B7E1-A22F180E6659}" srcId="{158C2895-1127-45EB-804A-F23C55B7AA2D}" destId="{110CEA28-0456-4434-9175-8033759229DE}" srcOrd="1" destOrd="0" parTransId="{2B70EB77-B0AB-4828-9CDF-23E2227922E2}" sibTransId="{63046A6C-98B2-49E2-992D-C63BF0982F31}"/>
    <dgm:cxn modelId="{8DBF7FBC-A7C1-45CF-97E1-0368E150232F}" type="presOf" srcId="{110CEA28-0456-4434-9175-8033759229DE}" destId="{7FACD091-3489-4D86-B4D3-90F886092414}" srcOrd="0" destOrd="0" presId="urn:microsoft.com/office/officeart/2005/8/layout/balance1"/>
    <dgm:cxn modelId="{4AE182A8-A42F-44C6-B215-721FD8157F3C}" srcId="{158C2895-1127-45EB-804A-F23C55B7AA2D}" destId="{A0862DD3-2770-4477-B10B-35B507E48E65}" srcOrd="2" destOrd="0" parTransId="{42E44BD8-3395-4C08-B14D-DE4CA180DB9A}" sibTransId="{9B8F3022-CBF9-4727-8E14-1A34257D898E}"/>
    <dgm:cxn modelId="{A40641F8-5AC2-43FE-BDF1-34BF4835E69F}" srcId="{26E7951B-6690-4CBA-BEF1-05B3A37BAFEB}" destId="{8CECEEE9-F4D6-4DC4-939D-8B409B16129B}" srcOrd="0" destOrd="0" parTransId="{D08727C0-A9A6-4995-8C13-37F7829586B1}" sibTransId="{7E48EC74-6EC5-4C15-B496-E6B239080C35}"/>
    <dgm:cxn modelId="{D5796E13-6F80-4B57-A063-7C87119B1C12}" type="presOf" srcId="{32703B71-E04D-4292-B587-1727AF22CA1D}" destId="{D913E839-92D0-402F-8716-05D1A8C20E73}" srcOrd="0" destOrd="0" presId="urn:microsoft.com/office/officeart/2005/8/layout/balance1"/>
    <dgm:cxn modelId="{6F761E83-07CA-43E9-8079-89B446F56FEB}" type="presOf" srcId="{26E7951B-6690-4CBA-BEF1-05B3A37BAFEB}" destId="{837853CB-FF01-4EB7-B0E8-8D1F5989C57D}" srcOrd="0" destOrd="0" presId="urn:microsoft.com/office/officeart/2005/8/layout/balance1"/>
    <dgm:cxn modelId="{7624CCFC-A9FC-4972-B792-0C7579BA7DF1}" srcId="{8CECEEE9-F4D6-4DC4-939D-8B409B16129B}" destId="{81876309-2382-4D14-93C5-15757BAFA891}" srcOrd="2" destOrd="0" parTransId="{E010B6CB-D4A0-4AD0-8D06-A306E7962289}" sibTransId="{52EE34F3-CC6E-4856-B60E-52A4E3D50B6E}"/>
    <dgm:cxn modelId="{6F32DB2C-9A74-4952-A710-F159116C4016}" srcId="{8CECEEE9-F4D6-4DC4-939D-8B409B16129B}" destId="{9D3FBCF8-F55C-42E4-87A0-C3BBBC70D419}" srcOrd="0" destOrd="0" parTransId="{CAAD9957-35E1-466F-9879-657AFC24B8EF}" sibTransId="{57EA7D87-CA89-4B70-887F-CC3CADDEB5D6}"/>
    <dgm:cxn modelId="{9825723A-9CB6-47B2-9EAC-A1452FBCF7F4}" type="presOf" srcId="{DB78ACD6-0E29-4A5D-A6B5-AC4E8583FCC6}" destId="{8DB4AA4F-B0B8-478A-A03E-3824AD98AEC7}" srcOrd="0" destOrd="0" presId="urn:microsoft.com/office/officeart/2005/8/layout/balance1"/>
    <dgm:cxn modelId="{D6962516-048D-43B9-BA67-FD4864B9B999}" srcId="{158C2895-1127-45EB-804A-F23C55B7AA2D}" destId="{DB78ACD6-0E29-4A5D-A6B5-AC4E8583FCC6}" srcOrd="0" destOrd="0" parTransId="{91234CEC-5001-4B28-9F44-7B944929EF9B}" sibTransId="{0A3B1BCC-3F26-463D-921A-70A7FA269663}"/>
    <dgm:cxn modelId="{4F582D90-A749-49BA-AB61-034723496A8F}" type="presOf" srcId="{9D3FBCF8-F55C-42E4-87A0-C3BBBC70D419}" destId="{A53DEAAF-556B-46A5-9A83-030C9539E276}" srcOrd="0" destOrd="0" presId="urn:microsoft.com/office/officeart/2005/8/layout/balance1"/>
    <dgm:cxn modelId="{79CF7F9F-E5B4-476F-8E15-597A43243F46}" srcId="{8CECEEE9-F4D6-4DC4-939D-8B409B16129B}" destId="{32703B71-E04D-4292-B587-1727AF22CA1D}" srcOrd="1" destOrd="0" parTransId="{313FE84C-0A6F-4FD3-8E55-DC780169A4CC}" sibTransId="{C41A3D86-2050-4D66-ADC4-ECD522A67ACC}"/>
    <dgm:cxn modelId="{53D7CAF6-6E11-45E8-AAC4-BC0A0EECD497}" type="presParOf" srcId="{837853CB-FF01-4EB7-B0E8-8D1F5989C57D}" destId="{FCD335A3-176E-4591-9B9B-4D8B3AA19C05}" srcOrd="0" destOrd="0" presId="urn:microsoft.com/office/officeart/2005/8/layout/balance1"/>
    <dgm:cxn modelId="{58001F60-461B-47D6-872E-1D035095B76E}" type="presParOf" srcId="{837853CB-FF01-4EB7-B0E8-8D1F5989C57D}" destId="{6567E378-F10A-4486-994F-1F70EAF3B294}" srcOrd="1" destOrd="0" presId="urn:microsoft.com/office/officeart/2005/8/layout/balance1"/>
    <dgm:cxn modelId="{90D48749-E363-4A79-BEB0-4B072B833232}" type="presParOf" srcId="{6567E378-F10A-4486-994F-1F70EAF3B294}" destId="{3E4BD738-CC42-4361-8E52-51C674272D9E}" srcOrd="0" destOrd="0" presId="urn:microsoft.com/office/officeart/2005/8/layout/balance1"/>
    <dgm:cxn modelId="{1299F6E2-3F9F-4628-987A-B2E8841A8EDC}" type="presParOf" srcId="{6567E378-F10A-4486-994F-1F70EAF3B294}" destId="{952CE767-442C-4BFE-A924-7BA1BA6EFE67}" srcOrd="1" destOrd="0" presId="urn:microsoft.com/office/officeart/2005/8/layout/balance1"/>
    <dgm:cxn modelId="{584208D5-3835-41DB-9902-89598AFEE2B8}" type="presParOf" srcId="{837853CB-FF01-4EB7-B0E8-8D1F5989C57D}" destId="{1180106D-A970-4FCB-AD34-A34D5FB129E5}" srcOrd="2" destOrd="0" presId="urn:microsoft.com/office/officeart/2005/8/layout/balance1"/>
    <dgm:cxn modelId="{8F5B2741-369B-4332-9A8A-FD8292D2930D}" type="presParOf" srcId="{1180106D-A970-4FCB-AD34-A34D5FB129E5}" destId="{0E06BF6F-2054-42E3-9642-3511AFD69FB4}" srcOrd="0" destOrd="0" presId="urn:microsoft.com/office/officeart/2005/8/layout/balance1"/>
    <dgm:cxn modelId="{D72794F1-3522-4694-8D46-765E3D60AFE9}" type="presParOf" srcId="{1180106D-A970-4FCB-AD34-A34D5FB129E5}" destId="{F10AA13D-4727-4D27-940A-9B9F6CBAF5D4}" srcOrd="1" destOrd="0" presId="urn:microsoft.com/office/officeart/2005/8/layout/balance1"/>
    <dgm:cxn modelId="{3E5BC085-3D60-42DD-B978-CB1CE078C89D}" type="presParOf" srcId="{1180106D-A970-4FCB-AD34-A34D5FB129E5}" destId="{9A22E47D-29D6-4F95-8373-536E8280A36A}" srcOrd="2" destOrd="0" presId="urn:microsoft.com/office/officeart/2005/8/layout/balance1"/>
    <dgm:cxn modelId="{B15364A5-09E7-461A-9351-284A2EFF8652}" type="presParOf" srcId="{1180106D-A970-4FCB-AD34-A34D5FB129E5}" destId="{8DB4AA4F-B0B8-478A-A03E-3824AD98AEC7}" srcOrd="3" destOrd="0" presId="urn:microsoft.com/office/officeart/2005/8/layout/balance1"/>
    <dgm:cxn modelId="{0C2532BC-8D30-4C7C-9AE6-F3B766FEBAC3}" type="presParOf" srcId="{1180106D-A970-4FCB-AD34-A34D5FB129E5}" destId="{7FACD091-3489-4D86-B4D3-90F886092414}" srcOrd="4" destOrd="0" presId="urn:microsoft.com/office/officeart/2005/8/layout/balance1"/>
    <dgm:cxn modelId="{3B5FEC50-F007-4D7A-AF1B-C0F67EDCE580}" type="presParOf" srcId="{1180106D-A970-4FCB-AD34-A34D5FB129E5}" destId="{E5398D3F-5D95-4492-BAAA-81652A53123B}" srcOrd="5" destOrd="0" presId="urn:microsoft.com/office/officeart/2005/8/layout/balance1"/>
    <dgm:cxn modelId="{34E85616-E75B-4DC6-93E7-FFF12E235287}" type="presParOf" srcId="{1180106D-A970-4FCB-AD34-A34D5FB129E5}" destId="{A53DEAAF-556B-46A5-9A83-030C9539E276}" srcOrd="6" destOrd="0" presId="urn:microsoft.com/office/officeart/2005/8/layout/balance1"/>
    <dgm:cxn modelId="{0F4EF9D2-F4EC-4C84-828D-8EBED9DF2B54}" type="presParOf" srcId="{1180106D-A970-4FCB-AD34-A34D5FB129E5}" destId="{D913E839-92D0-402F-8716-05D1A8C20E73}" srcOrd="7" destOrd="0" presId="urn:microsoft.com/office/officeart/2005/8/layout/balance1"/>
    <dgm:cxn modelId="{57A821CA-0DF2-4914-AB5B-FB5438DA75E1}" type="presParOf" srcId="{1180106D-A970-4FCB-AD34-A34D5FB129E5}" destId="{5175ADCA-16C2-4634-A18A-6E8858D9255E}" srcOrd="8" destOrd="0" presId="urn:microsoft.com/office/officeart/2005/8/layout/balance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4781C4-83B2-4E37-AF19-4FEEEB6BEC95}" type="doc">
      <dgm:prSet loTypeId="urn:microsoft.com/office/officeart/2005/8/layout/bProcess2" loCatId="process" qsTypeId="urn:microsoft.com/office/officeart/2005/8/quickstyle/simple5" qsCatId="simple" csTypeId="urn:microsoft.com/office/officeart/2005/8/colors/accent1_2" csCatId="accent1" phldr="1"/>
      <dgm:spPr/>
      <dgm:t>
        <a:bodyPr/>
        <a:lstStyle/>
        <a:p>
          <a:endParaRPr lang="en-IN"/>
        </a:p>
      </dgm:t>
    </dgm:pt>
    <dgm:pt modelId="{134063E5-B613-4EBE-97B2-4C83700896E9}">
      <dgm:prSet phldrT="[Text]" custT="1"/>
      <dgm:spPr/>
      <dgm:t>
        <a:bodyPr/>
        <a:lstStyle/>
        <a:p>
          <a:r>
            <a:rPr lang="en-IN" sz="2400" b="1" dirty="0" smtClean="0"/>
            <a:t>Enrolment</a:t>
          </a:r>
          <a:endParaRPr lang="en-IN" sz="2400" b="1" dirty="0"/>
        </a:p>
      </dgm:t>
    </dgm:pt>
    <dgm:pt modelId="{0D2BA5FD-474B-40E5-82B2-9E38D972ED26}" type="parTrans" cxnId="{32D2A47B-35D1-4189-A39C-9D1953E4BCBA}">
      <dgm:prSet/>
      <dgm:spPr/>
      <dgm:t>
        <a:bodyPr/>
        <a:lstStyle/>
        <a:p>
          <a:endParaRPr lang="en-IN"/>
        </a:p>
      </dgm:t>
    </dgm:pt>
    <dgm:pt modelId="{96771CBD-A35B-4807-AC2F-7445DF0286EC}" type="sibTrans" cxnId="{32D2A47B-35D1-4189-A39C-9D1953E4BCBA}">
      <dgm:prSet/>
      <dgm:spPr>
        <a:solidFill>
          <a:srgbClr val="92D050"/>
        </a:solidFill>
      </dgm:spPr>
      <dgm:t>
        <a:bodyPr/>
        <a:lstStyle/>
        <a:p>
          <a:endParaRPr lang="en-IN"/>
        </a:p>
      </dgm:t>
    </dgm:pt>
    <dgm:pt modelId="{1EFFB64A-F74E-4378-820C-30E423A76890}">
      <dgm:prSet phldrT="[Text]" custT="1"/>
      <dgm:spPr/>
      <dgm:t>
        <a:bodyPr/>
        <a:lstStyle/>
        <a:p>
          <a:r>
            <a:rPr lang="en-IN" sz="2400" b="1" dirty="0" smtClean="0"/>
            <a:t>Introducer</a:t>
          </a:r>
          <a:endParaRPr lang="en-IN" sz="2400" b="1" dirty="0"/>
        </a:p>
      </dgm:t>
    </dgm:pt>
    <dgm:pt modelId="{81D51113-9286-4425-940B-D42885EB8A69}" type="parTrans" cxnId="{1FE05E00-F839-4717-A53D-CEAAD1CA9477}">
      <dgm:prSet/>
      <dgm:spPr/>
      <dgm:t>
        <a:bodyPr/>
        <a:lstStyle/>
        <a:p>
          <a:endParaRPr lang="en-IN"/>
        </a:p>
      </dgm:t>
    </dgm:pt>
    <dgm:pt modelId="{91BCC0E9-6039-4CE3-BE9A-751F59394AA6}" type="sibTrans" cxnId="{1FE05E00-F839-4717-A53D-CEAAD1CA9477}">
      <dgm:prSet/>
      <dgm:spPr>
        <a:solidFill>
          <a:srgbClr val="00B050"/>
        </a:solidFill>
      </dgm:spPr>
      <dgm:t>
        <a:bodyPr/>
        <a:lstStyle/>
        <a:p>
          <a:endParaRPr lang="en-IN"/>
        </a:p>
      </dgm:t>
    </dgm:pt>
    <dgm:pt modelId="{D3BBDD5A-FF66-4567-B2E6-75EF4F408B3A}">
      <dgm:prSet phldrT="[Text]" custT="1"/>
      <dgm:spPr/>
      <dgm:t>
        <a:bodyPr/>
        <a:lstStyle/>
        <a:p>
          <a:r>
            <a:rPr lang="en-IN" sz="1800" b="1" dirty="0" smtClean="0"/>
            <a:t>AADHAR</a:t>
          </a:r>
        </a:p>
        <a:p>
          <a:r>
            <a:rPr lang="en-IN" sz="1800" b="1" dirty="0" smtClean="0"/>
            <a:t>NUMBER</a:t>
          </a:r>
          <a:endParaRPr lang="en-IN" sz="1800" b="1" dirty="0"/>
        </a:p>
      </dgm:t>
    </dgm:pt>
    <dgm:pt modelId="{26AA93B9-4E62-4834-8AF3-87C1810526B9}" type="parTrans" cxnId="{E64C3F12-B4D2-4954-B3A0-A23CA68E90B9}">
      <dgm:prSet/>
      <dgm:spPr/>
      <dgm:t>
        <a:bodyPr/>
        <a:lstStyle/>
        <a:p>
          <a:endParaRPr lang="en-IN"/>
        </a:p>
      </dgm:t>
    </dgm:pt>
    <dgm:pt modelId="{464D972E-2286-4093-9CB1-56766C2744C1}" type="sibTrans" cxnId="{E64C3F12-B4D2-4954-B3A0-A23CA68E90B9}">
      <dgm:prSet/>
      <dgm:spPr>
        <a:solidFill>
          <a:srgbClr val="00B050"/>
        </a:solidFill>
      </dgm:spPr>
      <dgm:t>
        <a:bodyPr/>
        <a:lstStyle/>
        <a:p>
          <a:endParaRPr lang="en-IN"/>
        </a:p>
      </dgm:t>
    </dgm:pt>
    <dgm:pt modelId="{367E1121-B20C-4362-9DAA-2BBA9452230B}">
      <dgm:prSet phldrT="[Text]" custT="1"/>
      <dgm:spPr/>
      <dgm:t>
        <a:bodyPr/>
        <a:lstStyle/>
        <a:p>
          <a:r>
            <a:rPr lang="en-IN" sz="2000" b="1" dirty="0" smtClean="0"/>
            <a:t>MANI  enrolled ON 6</a:t>
          </a:r>
          <a:r>
            <a:rPr lang="en-IN" sz="2000" b="1" baseline="30000" dirty="0" smtClean="0"/>
            <a:t>TH</a:t>
          </a:r>
          <a:r>
            <a:rPr lang="en-IN" sz="2000" b="1" dirty="0" smtClean="0"/>
            <a:t> SEPT </a:t>
          </a:r>
          <a:endParaRPr lang="en-IN" sz="2000" b="1" dirty="0"/>
        </a:p>
      </dgm:t>
    </dgm:pt>
    <dgm:pt modelId="{C29B8224-EF94-4DC5-A582-A301959DF3C3}" type="parTrans" cxnId="{A156ABD7-C395-49C3-838C-739F9D52DFDD}">
      <dgm:prSet/>
      <dgm:spPr/>
      <dgm:t>
        <a:bodyPr/>
        <a:lstStyle/>
        <a:p>
          <a:endParaRPr lang="en-IN"/>
        </a:p>
      </dgm:t>
    </dgm:pt>
    <dgm:pt modelId="{4C21621B-3693-46B9-8FCB-946A4110598A}" type="sibTrans" cxnId="{A156ABD7-C395-49C3-838C-739F9D52DFDD}">
      <dgm:prSet/>
      <dgm:spPr>
        <a:solidFill>
          <a:srgbClr val="00B050"/>
        </a:solidFill>
      </dgm:spPr>
      <dgm:t>
        <a:bodyPr/>
        <a:lstStyle/>
        <a:p>
          <a:endParaRPr lang="en-IN"/>
        </a:p>
      </dgm:t>
    </dgm:pt>
    <dgm:pt modelId="{598A8978-75F4-495E-94F3-66EF88E19A4E}">
      <dgm:prSet phldrT="[Text]" custT="1"/>
      <dgm:spPr/>
      <dgm:t>
        <a:bodyPr/>
        <a:lstStyle/>
        <a:p>
          <a:r>
            <a:rPr lang="en-IN" sz="1600" b="1" smtClean="0"/>
            <a:t>PI -MANI’S </a:t>
          </a:r>
          <a:r>
            <a:rPr lang="en-IN" sz="1600" b="1" dirty="0" smtClean="0"/>
            <a:t>AADHAR #</a:t>
          </a:r>
        </a:p>
        <a:p>
          <a:r>
            <a:rPr lang="en-IN" sz="1600" b="1" dirty="0" smtClean="0"/>
            <a:t>15</a:t>
          </a:r>
          <a:r>
            <a:rPr lang="en-IN" sz="1600" b="1" baseline="30000" dirty="0" smtClean="0"/>
            <a:t>TH</a:t>
          </a:r>
          <a:r>
            <a:rPr lang="en-IN" sz="1600" b="1" dirty="0" smtClean="0"/>
            <a:t> OCTOBER 12</a:t>
          </a:r>
          <a:endParaRPr lang="en-IN" sz="1600" b="1" dirty="0"/>
        </a:p>
      </dgm:t>
    </dgm:pt>
    <dgm:pt modelId="{3EBB95B5-1591-4410-85E0-6332AFEC2BB5}" type="parTrans" cxnId="{2F704986-413E-4EC7-B11B-76609DCA6215}">
      <dgm:prSet/>
      <dgm:spPr/>
      <dgm:t>
        <a:bodyPr/>
        <a:lstStyle/>
        <a:p>
          <a:endParaRPr lang="en-IN"/>
        </a:p>
      </dgm:t>
    </dgm:pt>
    <dgm:pt modelId="{79904FF2-0A59-4349-B563-CBC2DFFC3849}" type="sibTrans" cxnId="{2F704986-413E-4EC7-B11B-76609DCA6215}">
      <dgm:prSet/>
      <dgm:spPr>
        <a:solidFill>
          <a:srgbClr val="00B050"/>
        </a:solidFill>
      </dgm:spPr>
      <dgm:t>
        <a:bodyPr/>
        <a:lstStyle/>
        <a:p>
          <a:endParaRPr lang="en-IN"/>
        </a:p>
      </dgm:t>
    </dgm:pt>
    <dgm:pt modelId="{6E9691B6-2ADA-46E2-863E-B415FC9538E9}">
      <dgm:prSet phldrT="[Text]" custT="1"/>
      <dgm:spPr>
        <a:blipFill rotWithShape="0">
          <a:blip xmlns:r="http://schemas.openxmlformats.org/officeDocument/2006/relationships" r:embed="rId1"/>
          <a:stretch>
            <a:fillRect/>
          </a:stretch>
        </a:blipFill>
      </dgm:spPr>
      <dgm:t>
        <a:bodyPr/>
        <a:lstStyle/>
        <a:p>
          <a:r>
            <a:rPr lang="en-IN" sz="2400" b="1" dirty="0" smtClean="0">
              <a:solidFill>
                <a:srgbClr val="FF0000"/>
              </a:solidFill>
            </a:rPr>
            <a:t>UID</a:t>
          </a:r>
          <a:endParaRPr lang="en-IN" sz="2400" b="1" dirty="0">
            <a:solidFill>
              <a:srgbClr val="FF0000"/>
            </a:solidFill>
          </a:endParaRPr>
        </a:p>
      </dgm:t>
    </dgm:pt>
    <dgm:pt modelId="{EFFE4B97-5D2F-455C-B2AA-5F4244DF0A84}" type="parTrans" cxnId="{A74F7921-8E64-4A26-B56B-8D2412E11ECA}">
      <dgm:prSet/>
      <dgm:spPr/>
      <dgm:t>
        <a:bodyPr/>
        <a:lstStyle/>
        <a:p>
          <a:endParaRPr lang="en-IN"/>
        </a:p>
      </dgm:t>
    </dgm:pt>
    <dgm:pt modelId="{30C2BF9F-03AA-4A70-9DCE-4F376F48F8B4}" type="sibTrans" cxnId="{A74F7921-8E64-4A26-B56B-8D2412E11ECA}">
      <dgm:prSet/>
      <dgm:spPr>
        <a:solidFill>
          <a:srgbClr val="00B050"/>
        </a:solidFill>
      </dgm:spPr>
      <dgm:t>
        <a:bodyPr/>
        <a:lstStyle/>
        <a:p>
          <a:endParaRPr lang="en-IN"/>
        </a:p>
      </dgm:t>
    </dgm:pt>
    <dgm:pt modelId="{0A3C5EB5-7167-4333-87E0-EFAE51C1D48C}">
      <dgm:prSet phldrT="[Text]" custT="1"/>
      <dgm:spPr/>
      <dgm:t>
        <a:bodyPr/>
        <a:lstStyle/>
        <a:p>
          <a:r>
            <a:rPr lang="en-IN" sz="1600" b="1" dirty="0" smtClean="0"/>
            <a:t>PAPER WORK </a:t>
          </a:r>
        </a:p>
        <a:p>
          <a:r>
            <a:rPr lang="en-IN" sz="1600" b="1" dirty="0" smtClean="0"/>
            <a:t>ON 26</a:t>
          </a:r>
          <a:r>
            <a:rPr lang="en-IN" sz="1600" b="1" baseline="30000" dirty="0" smtClean="0"/>
            <a:t>TH</a:t>
          </a:r>
          <a:r>
            <a:rPr lang="en-IN" sz="1600" b="1" dirty="0" smtClean="0"/>
            <a:t> OCT,12</a:t>
          </a:r>
          <a:endParaRPr lang="en-IN" sz="1600" b="1" dirty="0"/>
        </a:p>
      </dgm:t>
    </dgm:pt>
    <dgm:pt modelId="{E3E728D6-2C00-4CCB-9400-07AE1DCB3D3F}" type="parTrans" cxnId="{47B1F0FA-9EDB-45B8-8D23-4EBE2E64E079}">
      <dgm:prSet/>
      <dgm:spPr/>
      <dgm:t>
        <a:bodyPr/>
        <a:lstStyle/>
        <a:p>
          <a:endParaRPr lang="en-IN"/>
        </a:p>
      </dgm:t>
    </dgm:pt>
    <dgm:pt modelId="{9C16A832-9FF0-4131-9CAD-1482572ECDCB}" type="sibTrans" cxnId="{47B1F0FA-9EDB-45B8-8D23-4EBE2E64E079}">
      <dgm:prSet/>
      <dgm:spPr>
        <a:solidFill>
          <a:srgbClr val="00B050"/>
        </a:solidFill>
      </dgm:spPr>
      <dgm:t>
        <a:bodyPr/>
        <a:lstStyle/>
        <a:p>
          <a:endParaRPr lang="en-IN"/>
        </a:p>
      </dgm:t>
    </dgm:pt>
    <dgm:pt modelId="{4D06A80B-10EE-4D5E-B7D2-C5FBC1022786}">
      <dgm:prSet phldrT="[Text]"/>
      <dgm:spPr/>
      <dgm:t>
        <a:bodyPr/>
        <a:lstStyle/>
        <a:p>
          <a:r>
            <a:rPr lang="en-IN" b="1" dirty="0" smtClean="0"/>
            <a:t>CERTIFICATE FROM MANI’S INSTITUION</a:t>
          </a:r>
        </a:p>
        <a:p>
          <a:r>
            <a:rPr lang="en-IN" b="1" dirty="0" smtClean="0"/>
            <a:t>8</a:t>
          </a:r>
          <a:r>
            <a:rPr lang="en-IN" b="1" baseline="30000" dirty="0" smtClean="0"/>
            <a:t>TH</a:t>
          </a:r>
          <a:r>
            <a:rPr lang="en-IN" b="1" dirty="0" smtClean="0"/>
            <a:t> NOVEMBER 12</a:t>
          </a:r>
          <a:endParaRPr lang="en-IN" b="1" dirty="0"/>
        </a:p>
      </dgm:t>
    </dgm:pt>
    <dgm:pt modelId="{B3968254-FA94-4850-8BC4-24E8DE8D4987}" type="parTrans" cxnId="{025E9424-8F76-4253-A82E-B6BB0181DFD7}">
      <dgm:prSet/>
      <dgm:spPr/>
      <dgm:t>
        <a:bodyPr/>
        <a:lstStyle/>
        <a:p>
          <a:endParaRPr lang="en-IN"/>
        </a:p>
      </dgm:t>
    </dgm:pt>
    <dgm:pt modelId="{590AE97B-F7AF-4E79-A318-B9114A046454}" type="sibTrans" cxnId="{025E9424-8F76-4253-A82E-B6BB0181DFD7}">
      <dgm:prSet/>
      <dgm:spPr>
        <a:solidFill>
          <a:srgbClr val="00B050"/>
        </a:solidFill>
      </dgm:spPr>
      <dgm:t>
        <a:bodyPr/>
        <a:lstStyle/>
        <a:p>
          <a:endParaRPr lang="en-IN"/>
        </a:p>
      </dgm:t>
    </dgm:pt>
    <dgm:pt modelId="{AA038ABD-AED0-49C8-852B-FABDF86D4424}">
      <dgm:prSet phldrT="[Text]" custT="1"/>
      <dgm:spPr>
        <a:solidFill>
          <a:srgbClr val="FF0000"/>
        </a:solidFill>
      </dgm:spPr>
      <dgm:t>
        <a:bodyPr/>
        <a:lstStyle/>
        <a:p>
          <a:r>
            <a:rPr lang="en-IN" sz="2000" b="1" dirty="0" smtClean="0"/>
            <a:t>CERTIFICATE </a:t>
          </a:r>
        </a:p>
        <a:p>
          <a:r>
            <a:rPr lang="en-IN" sz="2000" b="1" dirty="0" smtClean="0"/>
            <a:t>SENT ON  9</a:t>
          </a:r>
          <a:r>
            <a:rPr lang="en-IN" sz="2000" b="1" baseline="30000" dirty="0" smtClean="0"/>
            <a:t>TH</a:t>
          </a:r>
          <a:r>
            <a:rPr lang="en-IN" sz="2000" b="1" dirty="0" smtClean="0"/>
            <a:t> NOVEMBER</a:t>
          </a:r>
        </a:p>
        <a:p>
          <a:r>
            <a:rPr lang="en-IN" sz="2000" b="1" dirty="0" smtClean="0"/>
            <a:t>STATUS YET TO BE  RECEIVED!</a:t>
          </a:r>
          <a:endParaRPr lang="en-IN" sz="2000" b="1" dirty="0"/>
        </a:p>
      </dgm:t>
    </dgm:pt>
    <dgm:pt modelId="{FD558396-EA19-4663-9FFF-3E11A4086010}" type="parTrans" cxnId="{7518070F-3BE5-438D-8F58-E362CF3005B9}">
      <dgm:prSet/>
      <dgm:spPr/>
      <dgm:t>
        <a:bodyPr/>
        <a:lstStyle/>
        <a:p>
          <a:endParaRPr lang="en-IN"/>
        </a:p>
      </dgm:t>
    </dgm:pt>
    <dgm:pt modelId="{A67786FA-4BB7-4DA5-AA0A-BE177029A399}" type="sibTrans" cxnId="{7518070F-3BE5-438D-8F58-E362CF3005B9}">
      <dgm:prSet/>
      <dgm:spPr/>
      <dgm:t>
        <a:bodyPr/>
        <a:lstStyle/>
        <a:p>
          <a:endParaRPr lang="en-IN"/>
        </a:p>
      </dgm:t>
    </dgm:pt>
    <dgm:pt modelId="{15B866BF-AC45-420C-BE93-AD9FE98A7D7D}" type="pres">
      <dgm:prSet presAssocID="{394781C4-83B2-4E37-AF19-4FEEEB6BEC95}" presName="diagram" presStyleCnt="0">
        <dgm:presLayoutVars>
          <dgm:dir/>
          <dgm:resizeHandles/>
        </dgm:presLayoutVars>
      </dgm:prSet>
      <dgm:spPr/>
      <dgm:t>
        <a:bodyPr/>
        <a:lstStyle/>
        <a:p>
          <a:endParaRPr lang="en-IN"/>
        </a:p>
      </dgm:t>
    </dgm:pt>
    <dgm:pt modelId="{26D9383C-C3F0-4189-AD44-11824488FF3A}" type="pres">
      <dgm:prSet presAssocID="{134063E5-B613-4EBE-97B2-4C83700896E9}" presName="firstNode" presStyleLbl="node1" presStyleIdx="0" presStyleCnt="9" custScaleX="194312">
        <dgm:presLayoutVars>
          <dgm:bulletEnabled val="1"/>
        </dgm:presLayoutVars>
      </dgm:prSet>
      <dgm:spPr/>
      <dgm:t>
        <a:bodyPr/>
        <a:lstStyle/>
        <a:p>
          <a:endParaRPr lang="en-IN"/>
        </a:p>
      </dgm:t>
    </dgm:pt>
    <dgm:pt modelId="{3E3699A6-50AC-41D2-874F-68E8EBAA6C2A}" type="pres">
      <dgm:prSet presAssocID="{96771CBD-A35B-4807-AC2F-7445DF0286EC}" presName="sibTrans" presStyleLbl="sibTrans2D1" presStyleIdx="0" presStyleCnt="8"/>
      <dgm:spPr/>
      <dgm:t>
        <a:bodyPr/>
        <a:lstStyle/>
        <a:p>
          <a:endParaRPr lang="en-IN"/>
        </a:p>
      </dgm:t>
    </dgm:pt>
    <dgm:pt modelId="{8C822209-806D-4140-B2D9-D09884A83BF9}" type="pres">
      <dgm:prSet presAssocID="{1EFFB64A-F74E-4378-820C-30E423A76890}" presName="middleNode" presStyleCnt="0"/>
      <dgm:spPr/>
    </dgm:pt>
    <dgm:pt modelId="{5972FA1E-ECFD-4F7F-BA62-89FA90A75414}" type="pres">
      <dgm:prSet presAssocID="{1EFFB64A-F74E-4378-820C-30E423A76890}" presName="padding" presStyleLbl="node1" presStyleIdx="0" presStyleCnt="9"/>
      <dgm:spPr/>
    </dgm:pt>
    <dgm:pt modelId="{DDB6A647-530B-4A75-A852-E9F2F34055BF}" type="pres">
      <dgm:prSet presAssocID="{1EFFB64A-F74E-4378-820C-30E423A76890}" presName="shape" presStyleLbl="node1" presStyleIdx="1" presStyleCnt="9" custScaleX="291323">
        <dgm:presLayoutVars>
          <dgm:bulletEnabled val="1"/>
        </dgm:presLayoutVars>
      </dgm:prSet>
      <dgm:spPr/>
      <dgm:t>
        <a:bodyPr/>
        <a:lstStyle/>
        <a:p>
          <a:endParaRPr lang="en-IN"/>
        </a:p>
      </dgm:t>
    </dgm:pt>
    <dgm:pt modelId="{49C66CF3-DA4F-4BDF-A12B-6DB1D7D9558D}" type="pres">
      <dgm:prSet presAssocID="{91BCC0E9-6039-4CE3-BE9A-751F59394AA6}" presName="sibTrans" presStyleLbl="sibTrans2D1" presStyleIdx="1" presStyleCnt="8"/>
      <dgm:spPr/>
      <dgm:t>
        <a:bodyPr/>
        <a:lstStyle/>
        <a:p>
          <a:endParaRPr lang="en-IN"/>
        </a:p>
      </dgm:t>
    </dgm:pt>
    <dgm:pt modelId="{0E956ED5-625B-461A-8B37-9A29C47B6EED}" type="pres">
      <dgm:prSet presAssocID="{D3BBDD5A-FF66-4567-B2E6-75EF4F408B3A}" presName="middleNode" presStyleCnt="0"/>
      <dgm:spPr/>
    </dgm:pt>
    <dgm:pt modelId="{D5C8035B-5CCF-45DB-B730-3DB3FBAE4F30}" type="pres">
      <dgm:prSet presAssocID="{D3BBDD5A-FF66-4567-B2E6-75EF4F408B3A}" presName="padding" presStyleLbl="node1" presStyleIdx="1" presStyleCnt="9"/>
      <dgm:spPr/>
    </dgm:pt>
    <dgm:pt modelId="{4D872045-CBF1-411B-BAC0-39EE9A7104AD}" type="pres">
      <dgm:prSet presAssocID="{D3BBDD5A-FF66-4567-B2E6-75EF4F408B3A}" presName="shape" presStyleLbl="node1" presStyleIdx="2" presStyleCnt="9" custScaleX="310825">
        <dgm:presLayoutVars>
          <dgm:bulletEnabled val="1"/>
        </dgm:presLayoutVars>
      </dgm:prSet>
      <dgm:spPr/>
      <dgm:t>
        <a:bodyPr/>
        <a:lstStyle/>
        <a:p>
          <a:endParaRPr lang="en-IN"/>
        </a:p>
      </dgm:t>
    </dgm:pt>
    <dgm:pt modelId="{A4A27A25-F786-4EB8-9534-81F8ED205E08}" type="pres">
      <dgm:prSet presAssocID="{464D972E-2286-4093-9CB1-56766C2744C1}" presName="sibTrans" presStyleLbl="sibTrans2D1" presStyleIdx="2" presStyleCnt="8"/>
      <dgm:spPr/>
      <dgm:t>
        <a:bodyPr/>
        <a:lstStyle/>
        <a:p>
          <a:endParaRPr lang="en-IN"/>
        </a:p>
      </dgm:t>
    </dgm:pt>
    <dgm:pt modelId="{39E0CC0A-BACA-441B-97C0-BF0A7A34504F}" type="pres">
      <dgm:prSet presAssocID="{367E1121-B20C-4362-9DAA-2BBA9452230B}" presName="middleNode" presStyleCnt="0"/>
      <dgm:spPr/>
    </dgm:pt>
    <dgm:pt modelId="{3FEBD080-E4F7-4BF3-81AB-948F5E38C057}" type="pres">
      <dgm:prSet presAssocID="{367E1121-B20C-4362-9DAA-2BBA9452230B}" presName="padding" presStyleLbl="node1" presStyleIdx="2" presStyleCnt="9"/>
      <dgm:spPr/>
    </dgm:pt>
    <dgm:pt modelId="{B1E9FA71-FFFE-442C-AB50-4FF31A33C52E}" type="pres">
      <dgm:prSet presAssocID="{367E1121-B20C-4362-9DAA-2BBA9452230B}" presName="shape" presStyleLbl="node1" presStyleIdx="3" presStyleCnt="9" custScaleX="248654">
        <dgm:presLayoutVars>
          <dgm:bulletEnabled val="1"/>
        </dgm:presLayoutVars>
      </dgm:prSet>
      <dgm:spPr/>
      <dgm:t>
        <a:bodyPr/>
        <a:lstStyle/>
        <a:p>
          <a:endParaRPr lang="en-IN"/>
        </a:p>
      </dgm:t>
    </dgm:pt>
    <dgm:pt modelId="{7F7D4ADA-2840-4CE1-841C-073B58970D40}" type="pres">
      <dgm:prSet presAssocID="{4C21621B-3693-46B9-8FCB-946A4110598A}" presName="sibTrans" presStyleLbl="sibTrans2D1" presStyleIdx="3" presStyleCnt="8"/>
      <dgm:spPr/>
      <dgm:t>
        <a:bodyPr/>
        <a:lstStyle/>
        <a:p>
          <a:endParaRPr lang="en-IN"/>
        </a:p>
      </dgm:t>
    </dgm:pt>
    <dgm:pt modelId="{2E593F44-0A93-4DF8-9C98-57F3DF81E7AA}" type="pres">
      <dgm:prSet presAssocID="{598A8978-75F4-495E-94F3-66EF88E19A4E}" presName="middleNode" presStyleCnt="0"/>
      <dgm:spPr/>
    </dgm:pt>
    <dgm:pt modelId="{42CD1344-63F5-414D-8C90-6DBF99B72B59}" type="pres">
      <dgm:prSet presAssocID="{598A8978-75F4-495E-94F3-66EF88E19A4E}" presName="padding" presStyleLbl="node1" presStyleIdx="3" presStyleCnt="9"/>
      <dgm:spPr/>
    </dgm:pt>
    <dgm:pt modelId="{5EA2C542-5D5B-4919-9200-2D0B6C0BABAE}" type="pres">
      <dgm:prSet presAssocID="{598A8978-75F4-495E-94F3-66EF88E19A4E}" presName="shape" presStyleLbl="node1" presStyleIdx="4" presStyleCnt="9" custScaleX="253779" custScaleY="139005">
        <dgm:presLayoutVars>
          <dgm:bulletEnabled val="1"/>
        </dgm:presLayoutVars>
      </dgm:prSet>
      <dgm:spPr/>
      <dgm:t>
        <a:bodyPr/>
        <a:lstStyle/>
        <a:p>
          <a:endParaRPr lang="en-IN"/>
        </a:p>
      </dgm:t>
    </dgm:pt>
    <dgm:pt modelId="{5A6865B2-1FB6-486A-8179-64554E5B1AB8}" type="pres">
      <dgm:prSet presAssocID="{79904FF2-0A59-4349-B563-CBC2DFFC3849}" presName="sibTrans" presStyleLbl="sibTrans2D1" presStyleIdx="4" presStyleCnt="8"/>
      <dgm:spPr/>
      <dgm:t>
        <a:bodyPr/>
        <a:lstStyle/>
        <a:p>
          <a:endParaRPr lang="en-IN"/>
        </a:p>
      </dgm:t>
    </dgm:pt>
    <dgm:pt modelId="{A792573F-DA46-4ECA-B95F-1A80FD0A0826}" type="pres">
      <dgm:prSet presAssocID="{6E9691B6-2ADA-46E2-863E-B415FC9538E9}" presName="middleNode" presStyleCnt="0"/>
      <dgm:spPr/>
    </dgm:pt>
    <dgm:pt modelId="{630865D3-8854-4F97-90FE-DFCC844313E9}" type="pres">
      <dgm:prSet presAssocID="{6E9691B6-2ADA-46E2-863E-B415FC9538E9}" presName="padding" presStyleLbl="node1" presStyleIdx="4" presStyleCnt="9"/>
      <dgm:spPr/>
    </dgm:pt>
    <dgm:pt modelId="{729E9ED6-CE9B-4260-BE07-89115600474E}" type="pres">
      <dgm:prSet presAssocID="{6E9691B6-2ADA-46E2-863E-B415FC9538E9}" presName="shape" presStyleLbl="node1" presStyleIdx="5" presStyleCnt="9" custScaleX="238125" custScaleY="222307">
        <dgm:presLayoutVars>
          <dgm:bulletEnabled val="1"/>
        </dgm:presLayoutVars>
      </dgm:prSet>
      <dgm:spPr/>
      <dgm:t>
        <a:bodyPr/>
        <a:lstStyle/>
        <a:p>
          <a:endParaRPr lang="en-IN"/>
        </a:p>
      </dgm:t>
    </dgm:pt>
    <dgm:pt modelId="{208745BF-A2CD-4C5A-A451-DAB04ADD7964}" type="pres">
      <dgm:prSet presAssocID="{30C2BF9F-03AA-4A70-9DCE-4F376F48F8B4}" presName="sibTrans" presStyleLbl="sibTrans2D1" presStyleIdx="5" presStyleCnt="8"/>
      <dgm:spPr/>
      <dgm:t>
        <a:bodyPr/>
        <a:lstStyle/>
        <a:p>
          <a:endParaRPr lang="en-IN"/>
        </a:p>
      </dgm:t>
    </dgm:pt>
    <dgm:pt modelId="{9CEB00B9-7229-4C0A-A38A-004F030691A0}" type="pres">
      <dgm:prSet presAssocID="{0A3C5EB5-7167-4333-87E0-EFAE51C1D48C}" presName="middleNode" presStyleCnt="0"/>
      <dgm:spPr/>
    </dgm:pt>
    <dgm:pt modelId="{F853E7DD-44EA-48D2-9CE1-84AA7D58F2C4}" type="pres">
      <dgm:prSet presAssocID="{0A3C5EB5-7167-4333-87E0-EFAE51C1D48C}" presName="padding" presStyleLbl="node1" presStyleIdx="5" presStyleCnt="9"/>
      <dgm:spPr/>
    </dgm:pt>
    <dgm:pt modelId="{05151195-034F-4D8A-8A15-D2B122DB0C20}" type="pres">
      <dgm:prSet presAssocID="{0A3C5EB5-7167-4333-87E0-EFAE51C1D48C}" presName="shape" presStyleLbl="node1" presStyleIdx="6" presStyleCnt="9" custScaleX="199769" custScaleY="144612">
        <dgm:presLayoutVars>
          <dgm:bulletEnabled val="1"/>
        </dgm:presLayoutVars>
      </dgm:prSet>
      <dgm:spPr/>
      <dgm:t>
        <a:bodyPr/>
        <a:lstStyle/>
        <a:p>
          <a:endParaRPr lang="en-IN"/>
        </a:p>
      </dgm:t>
    </dgm:pt>
    <dgm:pt modelId="{C83BF632-07D8-47AF-9FCC-9B22D7E428CE}" type="pres">
      <dgm:prSet presAssocID="{9C16A832-9FF0-4131-9CAD-1482572ECDCB}" presName="sibTrans" presStyleLbl="sibTrans2D1" presStyleIdx="6" presStyleCnt="8"/>
      <dgm:spPr/>
      <dgm:t>
        <a:bodyPr/>
        <a:lstStyle/>
        <a:p>
          <a:endParaRPr lang="en-IN"/>
        </a:p>
      </dgm:t>
    </dgm:pt>
    <dgm:pt modelId="{0DE1ECC2-9420-4B4D-80AF-4C903C642BDD}" type="pres">
      <dgm:prSet presAssocID="{4D06A80B-10EE-4D5E-B7D2-C5FBC1022786}" presName="middleNode" presStyleCnt="0"/>
      <dgm:spPr/>
    </dgm:pt>
    <dgm:pt modelId="{CF276D76-BF68-45B3-8293-EF2104FA9B54}" type="pres">
      <dgm:prSet presAssocID="{4D06A80B-10EE-4D5E-B7D2-C5FBC1022786}" presName="padding" presStyleLbl="node1" presStyleIdx="6" presStyleCnt="9"/>
      <dgm:spPr/>
    </dgm:pt>
    <dgm:pt modelId="{729D8839-9189-4194-97CA-014457422D9A}" type="pres">
      <dgm:prSet presAssocID="{4D06A80B-10EE-4D5E-B7D2-C5FBC1022786}" presName="shape" presStyleLbl="node1" presStyleIdx="7" presStyleCnt="9" custScaleX="256934" custScaleY="148782">
        <dgm:presLayoutVars>
          <dgm:bulletEnabled val="1"/>
        </dgm:presLayoutVars>
      </dgm:prSet>
      <dgm:spPr/>
      <dgm:t>
        <a:bodyPr/>
        <a:lstStyle/>
        <a:p>
          <a:endParaRPr lang="en-IN"/>
        </a:p>
      </dgm:t>
    </dgm:pt>
    <dgm:pt modelId="{4E265A31-2E2E-4EA5-A52C-A87E60B219C1}" type="pres">
      <dgm:prSet presAssocID="{590AE97B-F7AF-4E79-A318-B9114A046454}" presName="sibTrans" presStyleLbl="sibTrans2D1" presStyleIdx="7" presStyleCnt="8"/>
      <dgm:spPr/>
      <dgm:t>
        <a:bodyPr/>
        <a:lstStyle/>
        <a:p>
          <a:endParaRPr lang="en-IN"/>
        </a:p>
      </dgm:t>
    </dgm:pt>
    <dgm:pt modelId="{6D489657-4779-4B7E-B565-47882E2ED3FC}" type="pres">
      <dgm:prSet presAssocID="{AA038ABD-AED0-49C8-852B-FABDF86D4424}" presName="lastNode" presStyleLbl="node1" presStyleIdx="8" presStyleCnt="9" custScaleX="198833" custScaleY="147273">
        <dgm:presLayoutVars>
          <dgm:bulletEnabled val="1"/>
        </dgm:presLayoutVars>
      </dgm:prSet>
      <dgm:spPr/>
      <dgm:t>
        <a:bodyPr/>
        <a:lstStyle/>
        <a:p>
          <a:endParaRPr lang="en-IN"/>
        </a:p>
      </dgm:t>
    </dgm:pt>
  </dgm:ptLst>
  <dgm:cxnLst>
    <dgm:cxn modelId="{32D2A47B-35D1-4189-A39C-9D1953E4BCBA}" srcId="{394781C4-83B2-4E37-AF19-4FEEEB6BEC95}" destId="{134063E5-B613-4EBE-97B2-4C83700896E9}" srcOrd="0" destOrd="0" parTransId="{0D2BA5FD-474B-40E5-82B2-9E38D972ED26}" sibTransId="{96771CBD-A35B-4807-AC2F-7445DF0286EC}"/>
    <dgm:cxn modelId="{9953C0D4-F890-450B-858D-F19310AD09E8}" type="presOf" srcId="{0A3C5EB5-7167-4333-87E0-EFAE51C1D48C}" destId="{05151195-034F-4D8A-8A15-D2B122DB0C20}" srcOrd="0" destOrd="0" presId="urn:microsoft.com/office/officeart/2005/8/layout/bProcess2"/>
    <dgm:cxn modelId="{A156ABD7-C395-49C3-838C-739F9D52DFDD}" srcId="{394781C4-83B2-4E37-AF19-4FEEEB6BEC95}" destId="{367E1121-B20C-4362-9DAA-2BBA9452230B}" srcOrd="3" destOrd="0" parTransId="{C29B8224-EF94-4DC5-A582-A301959DF3C3}" sibTransId="{4C21621B-3693-46B9-8FCB-946A4110598A}"/>
    <dgm:cxn modelId="{3A519544-1FE4-487E-818A-8E4FDF0FB0ED}" type="presOf" srcId="{134063E5-B613-4EBE-97B2-4C83700896E9}" destId="{26D9383C-C3F0-4189-AD44-11824488FF3A}" srcOrd="0" destOrd="0" presId="urn:microsoft.com/office/officeart/2005/8/layout/bProcess2"/>
    <dgm:cxn modelId="{2F704986-413E-4EC7-B11B-76609DCA6215}" srcId="{394781C4-83B2-4E37-AF19-4FEEEB6BEC95}" destId="{598A8978-75F4-495E-94F3-66EF88E19A4E}" srcOrd="4" destOrd="0" parTransId="{3EBB95B5-1591-4410-85E0-6332AFEC2BB5}" sibTransId="{79904FF2-0A59-4349-B563-CBC2DFFC3849}"/>
    <dgm:cxn modelId="{A74F7921-8E64-4A26-B56B-8D2412E11ECA}" srcId="{394781C4-83B2-4E37-AF19-4FEEEB6BEC95}" destId="{6E9691B6-2ADA-46E2-863E-B415FC9538E9}" srcOrd="5" destOrd="0" parTransId="{EFFE4B97-5D2F-455C-B2AA-5F4244DF0A84}" sibTransId="{30C2BF9F-03AA-4A70-9DCE-4F376F48F8B4}"/>
    <dgm:cxn modelId="{025E9424-8F76-4253-A82E-B6BB0181DFD7}" srcId="{394781C4-83B2-4E37-AF19-4FEEEB6BEC95}" destId="{4D06A80B-10EE-4D5E-B7D2-C5FBC1022786}" srcOrd="7" destOrd="0" parTransId="{B3968254-FA94-4850-8BC4-24E8DE8D4987}" sibTransId="{590AE97B-F7AF-4E79-A318-B9114A046454}"/>
    <dgm:cxn modelId="{D5BEA532-D685-41F2-B4DF-FC4E54B23B0F}" type="presOf" srcId="{4D06A80B-10EE-4D5E-B7D2-C5FBC1022786}" destId="{729D8839-9189-4194-97CA-014457422D9A}" srcOrd="0" destOrd="0" presId="urn:microsoft.com/office/officeart/2005/8/layout/bProcess2"/>
    <dgm:cxn modelId="{7B8ACFD1-F156-4489-A0F6-7E07C1E904A8}" type="presOf" srcId="{79904FF2-0A59-4349-B563-CBC2DFFC3849}" destId="{5A6865B2-1FB6-486A-8179-64554E5B1AB8}" srcOrd="0" destOrd="0" presId="urn:microsoft.com/office/officeart/2005/8/layout/bProcess2"/>
    <dgm:cxn modelId="{3478C541-98E6-48A8-86BF-76BD9AFFBB0A}" type="presOf" srcId="{1EFFB64A-F74E-4378-820C-30E423A76890}" destId="{DDB6A647-530B-4A75-A852-E9F2F34055BF}" srcOrd="0" destOrd="0" presId="urn:microsoft.com/office/officeart/2005/8/layout/bProcess2"/>
    <dgm:cxn modelId="{01BAEF63-05AC-4CD7-BCA9-6E939BCAC81A}" type="presOf" srcId="{9C16A832-9FF0-4131-9CAD-1482572ECDCB}" destId="{C83BF632-07D8-47AF-9FCC-9B22D7E428CE}" srcOrd="0" destOrd="0" presId="urn:microsoft.com/office/officeart/2005/8/layout/bProcess2"/>
    <dgm:cxn modelId="{8370BC20-BF46-4E2F-861D-A4E467879994}" type="presOf" srcId="{30C2BF9F-03AA-4A70-9DCE-4F376F48F8B4}" destId="{208745BF-A2CD-4C5A-A451-DAB04ADD7964}" srcOrd="0" destOrd="0" presId="urn:microsoft.com/office/officeart/2005/8/layout/bProcess2"/>
    <dgm:cxn modelId="{E64C3F12-B4D2-4954-B3A0-A23CA68E90B9}" srcId="{394781C4-83B2-4E37-AF19-4FEEEB6BEC95}" destId="{D3BBDD5A-FF66-4567-B2E6-75EF4F408B3A}" srcOrd="2" destOrd="0" parTransId="{26AA93B9-4E62-4834-8AF3-87C1810526B9}" sibTransId="{464D972E-2286-4093-9CB1-56766C2744C1}"/>
    <dgm:cxn modelId="{8BF8B36E-6717-4388-B147-A96C89F10432}" type="presOf" srcId="{D3BBDD5A-FF66-4567-B2E6-75EF4F408B3A}" destId="{4D872045-CBF1-411B-BAC0-39EE9A7104AD}" srcOrd="0" destOrd="0" presId="urn:microsoft.com/office/officeart/2005/8/layout/bProcess2"/>
    <dgm:cxn modelId="{6E4CA4FB-0A1A-48B3-9818-FD8796A2EAEB}" type="presOf" srcId="{91BCC0E9-6039-4CE3-BE9A-751F59394AA6}" destId="{49C66CF3-DA4F-4BDF-A12B-6DB1D7D9558D}" srcOrd="0" destOrd="0" presId="urn:microsoft.com/office/officeart/2005/8/layout/bProcess2"/>
    <dgm:cxn modelId="{90258A4E-475B-4401-88CB-427BCD698927}" type="presOf" srcId="{394781C4-83B2-4E37-AF19-4FEEEB6BEC95}" destId="{15B866BF-AC45-420C-BE93-AD9FE98A7D7D}" srcOrd="0" destOrd="0" presId="urn:microsoft.com/office/officeart/2005/8/layout/bProcess2"/>
    <dgm:cxn modelId="{84FA477F-848B-431D-9FBF-288EF29CAB4B}" type="presOf" srcId="{96771CBD-A35B-4807-AC2F-7445DF0286EC}" destId="{3E3699A6-50AC-41D2-874F-68E8EBAA6C2A}" srcOrd="0" destOrd="0" presId="urn:microsoft.com/office/officeart/2005/8/layout/bProcess2"/>
    <dgm:cxn modelId="{DCBD8896-FF04-4A97-80FA-69CEC5659BD5}" type="presOf" srcId="{598A8978-75F4-495E-94F3-66EF88E19A4E}" destId="{5EA2C542-5D5B-4919-9200-2D0B6C0BABAE}" srcOrd="0" destOrd="0" presId="urn:microsoft.com/office/officeart/2005/8/layout/bProcess2"/>
    <dgm:cxn modelId="{5B29F1AA-DCC3-4FB0-AB8F-E2F4689708D2}" type="presOf" srcId="{AA038ABD-AED0-49C8-852B-FABDF86D4424}" destId="{6D489657-4779-4B7E-B565-47882E2ED3FC}" srcOrd="0" destOrd="0" presId="urn:microsoft.com/office/officeart/2005/8/layout/bProcess2"/>
    <dgm:cxn modelId="{7359652B-FB35-4BD9-B438-42EB8DCCE7DE}" type="presOf" srcId="{590AE97B-F7AF-4E79-A318-B9114A046454}" destId="{4E265A31-2E2E-4EA5-A52C-A87E60B219C1}" srcOrd="0" destOrd="0" presId="urn:microsoft.com/office/officeart/2005/8/layout/bProcess2"/>
    <dgm:cxn modelId="{C96A00DF-1727-47D1-B548-4CAA24E16C36}" type="presOf" srcId="{4C21621B-3693-46B9-8FCB-946A4110598A}" destId="{7F7D4ADA-2840-4CE1-841C-073B58970D40}" srcOrd="0" destOrd="0" presId="urn:microsoft.com/office/officeart/2005/8/layout/bProcess2"/>
    <dgm:cxn modelId="{47B1F0FA-9EDB-45B8-8D23-4EBE2E64E079}" srcId="{394781C4-83B2-4E37-AF19-4FEEEB6BEC95}" destId="{0A3C5EB5-7167-4333-87E0-EFAE51C1D48C}" srcOrd="6" destOrd="0" parTransId="{E3E728D6-2C00-4CCB-9400-07AE1DCB3D3F}" sibTransId="{9C16A832-9FF0-4131-9CAD-1482572ECDCB}"/>
    <dgm:cxn modelId="{245BCDE7-0650-4FC1-BC07-85368FC6ED27}" type="presOf" srcId="{464D972E-2286-4093-9CB1-56766C2744C1}" destId="{A4A27A25-F786-4EB8-9534-81F8ED205E08}" srcOrd="0" destOrd="0" presId="urn:microsoft.com/office/officeart/2005/8/layout/bProcess2"/>
    <dgm:cxn modelId="{7518070F-3BE5-438D-8F58-E362CF3005B9}" srcId="{394781C4-83B2-4E37-AF19-4FEEEB6BEC95}" destId="{AA038ABD-AED0-49C8-852B-FABDF86D4424}" srcOrd="8" destOrd="0" parTransId="{FD558396-EA19-4663-9FFF-3E11A4086010}" sibTransId="{A67786FA-4BB7-4DA5-AA0A-BE177029A399}"/>
    <dgm:cxn modelId="{D5C3636A-16D0-4B78-8036-D7508884E693}" type="presOf" srcId="{6E9691B6-2ADA-46E2-863E-B415FC9538E9}" destId="{729E9ED6-CE9B-4260-BE07-89115600474E}" srcOrd="0" destOrd="0" presId="urn:microsoft.com/office/officeart/2005/8/layout/bProcess2"/>
    <dgm:cxn modelId="{C1EBE9B8-4887-40B3-8194-1F1B4E4D4C01}" type="presOf" srcId="{367E1121-B20C-4362-9DAA-2BBA9452230B}" destId="{B1E9FA71-FFFE-442C-AB50-4FF31A33C52E}" srcOrd="0" destOrd="0" presId="urn:microsoft.com/office/officeart/2005/8/layout/bProcess2"/>
    <dgm:cxn modelId="{1FE05E00-F839-4717-A53D-CEAAD1CA9477}" srcId="{394781C4-83B2-4E37-AF19-4FEEEB6BEC95}" destId="{1EFFB64A-F74E-4378-820C-30E423A76890}" srcOrd="1" destOrd="0" parTransId="{81D51113-9286-4425-940B-D42885EB8A69}" sibTransId="{91BCC0E9-6039-4CE3-BE9A-751F59394AA6}"/>
    <dgm:cxn modelId="{D3F5F05C-6E22-4B5E-9FDF-71F64F35A1CB}" type="presParOf" srcId="{15B866BF-AC45-420C-BE93-AD9FE98A7D7D}" destId="{26D9383C-C3F0-4189-AD44-11824488FF3A}" srcOrd="0" destOrd="0" presId="urn:microsoft.com/office/officeart/2005/8/layout/bProcess2"/>
    <dgm:cxn modelId="{0229B223-515A-4891-8A92-63549238C12C}" type="presParOf" srcId="{15B866BF-AC45-420C-BE93-AD9FE98A7D7D}" destId="{3E3699A6-50AC-41D2-874F-68E8EBAA6C2A}" srcOrd="1" destOrd="0" presId="urn:microsoft.com/office/officeart/2005/8/layout/bProcess2"/>
    <dgm:cxn modelId="{F2C5C077-84AF-4BB9-AA2A-5A0BDC89536B}" type="presParOf" srcId="{15B866BF-AC45-420C-BE93-AD9FE98A7D7D}" destId="{8C822209-806D-4140-B2D9-D09884A83BF9}" srcOrd="2" destOrd="0" presId="urn:microsoft.com/office/officeart/2005/8/layout/bProcess2"/>
    <dgm:cxn modelId="{05FEF405-979F-446E-B63E-A295DF6D4DBA}" type="presParOf" srcId="{8C822209-806D-4140-B2D9-D09884A83BF9}" destId="{5972FA1E-ECFD-4F7F-BA62-89FA90A75414}" srcOrd="0" destOrd="0" presId="urn:microsoft.com/office/officeart/2005/8/layout/bProcess2"/>
    <dgm:cxn modelId="{75DA7975-7D7B-4B49-9E3C-852DE9CDF9E0}" type="presParOf" srcId="{8C822209-806D-4140-B2D9-D09884A83BF9}" destId="{DDB6A647-530B-4A75-A852-E9F2F34055BF}" srcOrd="1" destOrd="0" presId="urn:microsoft.com/office/officeart/2005/8/layout/bProcess2"/>
    <dgm:cxn modelId="{13595CCE-C361-4F52-9F0C-4368CAE4C3A5}" type="presParOf" srcId="{15B866BF-AC45-420C-BE93-AD9FE98A7D7D}" destId="{49C66CF3-DA4F-4BDF-A12B-6DB1D7D9558D}" srcOrd="3" destOrd="0" presId="urn:microsoft.com/office/officeart/2005/8/layout/bProcess2"/>
    <dgm:cxn modelId="{1D37513E-6C0F-4473-BC48-B7C2FD0C988A}" type="presParOf" srcId="{15B866BF-AC45-420C-BE93-AD9FE98A7D7D}" destId="{0E956ED5-625B-461A-8B37-9A29C47B6EED}" srcOrd="4" destOrd="0" presId="urn:microsoft.com/office/officeart/2005/8/layout/bProcess2"/>
    <dgm:cxn modelId="{736A3E1C-538C-4FF0-B7BC-017C585A1E1F}" type="presParOf" srcId="{0E956ED5-625B-461A-8B37-9A29C47B6EED}" destId="{D5C8035B-5CCF-45DB-B730-3DB3FBAE4F30}" srcOrd="0" destOrd="0" presId="urn:microsoft.com/office/officeart/2005/8/layout/bProcess2"/>
    <dgm:cxn modelId="{B1390DA6-3561-4723-81F1-4257EB31DE75}" type="presParOf" srcId="{0E956ED5-625B-461A-8B37-9A29C47B6EED}" destId="{4D872045-CBF1-411B-BAC0-39EE9A7104AD}" srcOrd="1" destOrd="0" presId="urn:microsoft.com/office/officeart/2005/8/layout/bProcess2"/>
    <dgm:cxn modelId="{E185B63F-01B6-4D24-99E0-23685F1C4557}" type="presParOf" srcId="{15B866BF-AC45-420C-BE93-AD9FE98A7D7D}" destId="{A4A27A25-F786-4EB8-9534-81F8ED205E08}" srcOrd="5" destOrd="0" presId="urn:microsoft.com/office/officeart/2005/8/layout/bProcess2"/>
    <dgm:cxn modelId="{44CD4AF5-4321-4BAB-AF5B-32483007BD7F}" type="presParOf" srcId="{15B866BF-AC45-420C-BE93-AD9FE98A7D7D}" destId="{39E0CC0A-BACA-441B-97C0-BF0A7A34504F}" srcOrd="6" destOrd="0" presId="urn:microsoft.com/office/officeart/2005/8/layout/bProcess2"/>
    <dgm:cxn modelId="{1D53D73C-7566-417C-BEB6-905E1F3E08E1}" type="presParOf" srcId="{39E0CC0A-BACA-441B-97C0-BF0A7A34504F}" destId="{3FEBD080-E4F7-4BF3-81AB-948F5E38C057}" srcOrd="0" destOrd="0" presId="urn:microsoft.com/office/officeart/2005/8/layout/bProcess2"/>
    <dgm:cxn modelId="{59ECAB41-B751-4C9C-9427-E445E7AC0A0A}" type="presParOf" srcId="{39E0CC0A-BACA-441B-97C0-BF0A7A34504F}" destId="{B1E9FA71-FFFE-442C-AB50-4FF31A33C52E}" srcOrd="1" destOrd="0" presId="urn:microsoft.com/office/officeart/2005/8/layout/bProcess2"/>
    <dgm:cxn modelId="{BA371988-81CA-477A-ADC6-D89499C0E197}" type="presParOf" srcId="{15B866BF-AC45-420C-BE93-AD9FE98A7D7D}" destId="{7F7D4ADA-2840-4CE1-841C-073B58970D40}" srcOrd="7" destOrd="0" presId="urn:microsoft.com/office/officeart/2005/8/layout/bProcess2"/>
    <dgm:cxn modelId="{B745E9E2-010D-40C9-BDF0-9733D789D311}" type="presParOf" srcId="{15B866BF-AC45-420C-BE93-AD9FE98A7D7D}" destId="{2E593F44-0A93-4DF8-9C98-57F3DF81E7AA}" srcOrd="8" destOrd="0" presId="urn:microsoft.com/office/officeart/2005/8/layout/bProcess2"/>
    <dgm:cxn modelId="{E7B2A18B-8CD5-46B6-AFC5-B6480A0023AC}" type="presParOf" srcId="{2E593F44-0A93-4DF8-9C98-57F3DF81E7AA}" destId="{42CD1344-63F5-414D-8C90-6DBF99B72B59}" srcOrd="0" destOrd="0" presId="urn:microsoft.com/office/officeart/2005/8/layout/bProcess2"/>
    <dgm:cxn modelId="{6A3F8288-3C98-4C73-B19C-26716FDEB836}" type="presParOf" srcId="{2E593F44-0A93-4DF8-9C98-57F3DF81E7AA}" destId="{5EA2C542-5D5B-4919-9200-2D0B6C0BABAE}" srcOrd="1" destOrd="0" presId="urn:microsoft.com/office/officeart/2005/8/layout/bProcess2"/>
    <dgm:cxn modelId="{14066465-C5C5-45E9-956C-C2906A6724D2}" type="presParOf" srcId="{15B866BF-AC45-420C-BE93-AD9FE98A7D7D}" destId="{5A6865B2-1FB6-486A-8179-64554E5B1AB8}" srcOrd="9" destOrd="0" presId="urn:microsoft.com/office/officeart/2005/8/layout/bProcess2"/>
    <dgm:cxn modelId="{80F0AAEC-A0BC-486B-ABF3-3084CE54A384}" type="presParOf" srcId="{15B866BF-AC45-420C-BE93-AD9FE98A7D7D}" destId="{A792573F-DA46-4ECA-B95F-1A80FD0A0826}" srcOrd="10" destOrd="0" presId="urn:microsoft.com/office/officeart/2005/8/layout/bProcess2"/>
    <dgm:cxn modelId="{66870E3C-68B3-4AC6-923F-A14E049238EA}" type="presParOf" srcId="{A792573F-DA46-4ECA-B95F-1A80FD0A0826}" destId="{630865D3-8854-4F97-90FE-DFCC844313E9}" srcOrd="0" destOrd="0" presId="urn:microsoft.com/office/officeart/2005/8/layout/bProcess2"/>
    <dgm:cxn modelId="{2BD53577-DDDE-4B1A-A2A1-3F3F8039A87B}" type="presParOf" srcId="{A792573F-DA46-4ECA-B95F-1A80FD0A0826}" destId="{729E9ED6-CE9B-4260-BE07-89115600474E}" srcOrd="1" destOrd="0" presId="urn:microsoft.com/office/officeart/2005/8/layout/bProcess2"/>
    <dgm:cxn modelId="{DCF0EB82-301C-4DA7-8E3E-A677C5B1465C}" type="presParOf" srcId="{15B866BF-AC45-420C-BE93-AD9FE98A7D7D}" destId="{208745BF-A2CD-4C5A-A451-DAB04ADD7964}" srcOrd="11" destOrd="0" presId="urn:microsoft.com/office/officeart/2005/8/layout/bProcess2"/>
    <dgm:cxn modelId="{54F7D903-6389-4A5B-9A07-215895998BA4}" type="presParOf" srcId="{15B866BF-AC45-420C-BE93-AD9FE98A7D7D}" destId="{9CEB00B9-7229-4C0A-A38A-004F030691A0}" srcOrd="12" destOrd="0" presId="urn:microsoft.com/office/officeart/2005/8/layout/bProcess2"/>
    <dgm:cxn modelId="{245C65F6-2E74-46C9-8E2F-0319F86FAD48}" type="presParOf" srcId="{9CEB00B9-7229-4C0A-A38A-004F030691A0}" destId="{F853E7DD-44EA-48D2-9CE1-84AA7D58F2C4}" srcOrd="0" destOrd="0" presId="urn:microsoft.com/office/officeart/2005/8/layout/bProcess2"/>
    <dgm:cxn modelId="{AB0EF144-9B1E-4D33-BB6C-B09044908A79}" type="presParOf" srcId="{9CEB00B9-7229-4C0A-A38A-004F030691A0}" destId="{05151195-034F-4D8A-8A15-D2B122DB0C20}" srcOrd="1" destOrd="0" presId="urn:microsoft.com/office/officeart/2005/8/layout/bProcess2"/>
    <dgm:cxn modelId="{C912CDA8-AA99-4350-A9DD-44522DB291FB}" type="presParOf" srcId="{15B866BF-AC45-420C-BE93-AD9FE98A7D7D}" destId="{C83BF632-07D8-47AF-9FCC-9B22D7E428CE}" srcOrd="13" destOrd="0" presId="urn:microsoft.com/office/officeart/2005/8/layout/bProcess2"/>
    <dgm:cxn modelId="{20576B89-3990-4BEC-A09D-9B6B2A82C830}" type="presParOf" srcId="{15B866BF-AC45-420C-BE93-AD9FE98A7D7D}" destId="{0DE1ECC2-9420-4B4D-80AF-4C903C642BDD}" srcOrd="14" destOrd="0" presId="urn:microsoft.com/office/officeart/2005/8/layout/bProcess2"/>
    <dgm:cxn modelId="{514AA432-9094-4781-872E-962474961D35}" type="presParOf" srcId="{0DE1ECC2-9420-4B4D-80AF-4C903C642BDD}" destId="{CF276D76-BF68-45B3-8293-EF2104FA9B54}" srcOrd="0" destOrd="0" presId="urn:microsoft.com/office/officeart/2005/8/layout/bProcess2"/>
    <dgm:cxn modelId="{4EC43649-7975-48F2-BF83-3E893A2C4ABD}" type="presParOf" srcId="{0DE1ECC2-9420-4B4D-80AF-4C903C642BDD}" destId="{729D8839-9189-4194-97CA-014457422D9A}" srcOrd="1" destOrd="0" presId="urn:microsoft.com/office/officeart/2005/8/layout/bProcess2"/>
    <dgm:cxn modelId="{2BC0D8D6-1487-4C9E-A517-33E76F72E8B0}" type="presParOf" srcId="{15B866BF-AC45-420C-BE93-AD9FE98A7D7D}" destId="{4E265A31-2E2E-4EA5-A52C-A87E60B219C1}" srcOrd="15" destOrd="0" presId="urn:microsoft.com/office/officeart/2005/8/layout/bProcess2"/>
    <dgm:cxn modelId="{2DA4E261-46B4-4BFA-9A2E-5316E643488B}" type="presParOf" srcId="{15B866BF-AC45-420C-BE93-AD9FE98A7D7D}" destId="{6D489657-4779-4B7E-B565-47882E2ED3FC}" srcOrd="16" destOrd="0" presId="urn:microsoft.com/office/officeart/2005/8/layout/b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D6B81-B6F7-465E-B4A5-1D8236C8FE21}">
      <dsp:nvSpPr>
        <dsp:cNvPr id="0" name=""/>
        <dsp:cNvSpPr/>
      </dsp:nvSpPr>
      <dsp:spPr>
        <a:xfrm>
          <a:off x="0" y="3911502"/>
          <a:ext cx="4041775" cy="85574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N" sz="1600" b="1" kern="1200" dirty="0" smtClean="0">
              <a:latin typeface="Calibri"/>
              <a:cs typeface="Calibri"/>
            </a:rPr>
            <a:t>~ 90 % HAVE NO ADDRESS PROOF in Delhi</a:t>
          </a:r>
          <a:endParaRPr lang="en-IN" sz="1600" b="1" kern="1200" dirty="0"/>
        </a:p>
      </dsp:txBody>
      <dsp:txXfrm>
        <a:off x="0" y="3911502"/>
        <a:ext cx="4041775" cy="462100"/>
      </dsp:txXfrm>
    </dsp:sp>
    <dsp:sp modelId="{E4EBB757-C736-4EEB-85B1-82A205BD9153}">
      <dsp:nvSpPr>
        <dsp:cNvPr id="0" name=""/>
        <dsp:cNvSpPr/>
      </dsp:nvSpPr>
      <dsp:spPr>
        <a:xfrm>
          <a:off x="0" y="4356487"/>
          <a:ext cx="2020887" cy="39364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kern="1200" dirty="0" smtClean="0"/>
            <a:t>49 – 53 % no ID at place of origin</a:t>
          </a:r>
          <a:endParaRPr lang="en-IN" sz="1800" kern="1200" dirty="0"/>
        </a:p>
      </dsp:txBody>
      <dsp:txXfrm>
        <a:off x="0" y="4356487"/>
        <a:ext cx="2020887" cy="393640"/>
      </dsp:txXfrm>
    </dsp:sp>
    <dsp:sp modelId="{15089AA7-A447-45C1-A9BB-5820F0FEBE3E}">
      <dsp:nvSpPr>
        <dsp:cNvPr id="0" name=""/>
        <dsp:cNvSpPr/>
      </dsp:nvSpPr>
      <dsp:spPr>
        <a:xfrm>
          <a:off x="2020887" y="4356487"/>
          <a:ext cx="2020887" cy="39364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kern="1200" dirty="0" smtClean="0">
              <a:latin typeface="Calibri"/>
              <a:cs typeface="Calibri"/>
            </a:rPr>
            <a:t>→ Barrier to </a:t>
          </a:r>
          <a:r>
            <a:rPr lang="en-IN" sz="1800" kern="1200" dirty="0" smtClean="0"/>
            <a:t>KYC Compliance </a:t>
          </a:r>
          <a:endParaRPr lang="en-IN" sz="1800" kern="1200" dirty="0"/>
        </a:p>
      </dsp:txBody>
      <dsp:txXfrm>
        <a:off x="2020887" y="4356487"/>
        <a:ext cx="2020887" cy="393640"/>
      </dsp:txXfrm>
    </dsp:sp>
    <dsp:sp modelId="{BCA8B414-970A-4BB9-BA13-1DE755B2EBED}">
      <dsp:nvSpPr>
        <dsp:cNvPr id="0" name=""/>
        <dsp:cNvSpPr/>
      </dsp:nvSpPr>
      <dsp:spPr>
        <a:xfrm rot="10800000">
          <a:off x="0" y="2608208"/>
          <a:ext cx="4041775" cy="1316129"/>
        </a:xfrm>
        <a:prstGeom prst="upArrowCallou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IN" sz="2000" kern="1200" dirty="0" smtClean="0"/>
            <a:t>66%  of pullers evinced interest in getting a bank account (Nandhi,2010)</a:t>
          </a:r>
          <a:endParaRPr lang="en-IN" sz="2000" kern="1200" dirty="0"/>
        </a:p>
      </dsp:txBody>
      <dsp:txXfrm rot="10800000">
        <a:off x="0" y="2608208"/>
        <a:ext cx="4041775" cy="855181"/>
      </dsp:txXfrm>
    </dsp:sp>
    <dsp:sp modelId="{2F85B038-E598-4890-8F4D-6E90AAC98114}">
      <dsp:nvSpPr>
        <dsp:cNvPr id="0" name=""/>
        <dsp:cNvSpPr/>
      </dsp:nvSpPr>
      <dsp:spPr>
        <a:xfrm rot="10800000">
          <a:off x="0" y="1304915"/>
          <a:ext cx="4041775" cy="1316129"/>
        </a:xfrm>
        <a:prstGeom prst="upArrowCallou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95% SAVE  INFORMALLY (</a:t>
          </a:r>
          <a:r>
            <a:rPr lang="en-IN" sz="1600" b="1" kern="1200" dirty="0" err="1" smtClean="0">
              <a:solidFill>
                <a:schemeClr val="tx1"/>
              </a:solidFill>
            </a:rPr>
            <a:t>Nandhi</a:t>
          </a:r>
          <a:r>
            <a:rPr lang="en-IN" sz="1600" b="1" kern="1200" dirty="0" smtClean="0">
              <a:solidFill>
                <a:schemeClr val="tx1"/>
              </a:solidFill>
            </a:rPr>
            <a:t>, 2010)</a:t>
          </a:r>
          <a:endParaRPr lang="en-IN" sz="1600" b="1" kern="1200" dirty="0">
            <a:solidFill>
              <a:schemeClr val="tx1"/>
            </a:solidFill>
          </a:endParaRPr>
        </a:p>
      </dsp:txBody>
      <dsp:txXfrm rot="-10800000">
        <a:off x="0" y="1304915"/>
        <a:ext cx="4041775" cy="461961"/>
      </dsp:txXfrm>
    </dsp:sp>
    <dsp:sp modelId="{921E5F0D-6929-48A2-BF16-CA3338DC17E3}">
      <dsp:nvSpPr>
        <dsp:cNvPr id="0" name=""/>
        <dsp:cNvSpPr/>
      </dsp:nvSpPr>
      <dsp:spPr>
        <a:xfrm>
          <a:off x="0" y="1766876"/>
          <a:ext cx="2020887" cy="39352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kern="1200" dirty="0" smtClean="0"/>
            <a:t>31% save with  money guard	</a:t>
          </a:r>
          <a:endParaRPr lang="en-IN" sz="1800" kern="1200" dirty="0"/>
        </a:p>
      </dsp:txBody>
      <dsp:txXfrm>
        <a:off x="0" y="1766876"/>
        <a:ext cx="2020887" cy="393522"/>
      </dsp:txXfrm>
    </dsp:sp>
    <dsp:sp modelId="{8DE020E5-4C7B-4FFD-AABC-DFB8D86093B2}">
      <dsp:nvSpPr>
        <dsp:cNvPr id="0" name=""/>
        <dsp:cNvSpPr/>
      </dsp:nvSpPr>
      <dsp:spPr>
        <a:xfrm>
          <a:off x="2020887" y="1766876"/>
          <a:ext cx="2020887" cy="39352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kern="1200" dirty="0" smtClean="0"/>
            <a:t>55 % save on person</a:t>
          </a:r>
          <a:endParaRPr lang="en-IN" sz="1800" kern="1200" dirty="0"/>
        </a:p>
      </dsp:txBody>
      <dsp:txXfrm>
        <a:off x="2020887" y="1766876"/>
        <a:ext cx="2020887" cy="393522"/>
      </dsp:txXfrm>
    </dsp:sp>
    <dsp:sp modelId="{0DF57EEF-ED50-4952-9765-E83627ED1841}">
      <dsp:nvSpPr>
        <dsp:cNvPr id="0" name=""/>
        <dsp:cNvSpPr/>
      </dsp:nvSpPr>
      <dsp:spPr>
        <a:xfrm rot="10800000">
          <a:off x="0" y="1621"/>
          <a:ext cx="4041775" cy="1316129"/>
        </a:xfrm>
        <a:prstGeom prst="upArrowCallou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IN" sz="1600" b="1" kern="1200" dirty="0" smtClean="0"/>
            <a:t>RICKSHAW PULLERS ARE HOMELESS MIGRANTS</a:t>
          </a:r>
          <a:endParaRPr lang="en-IN" sz="1600" b="1" kern="1200" dirty="0"/>
        </a:p>
      </dsp:txBody>
      <dsp:txXfrm rot="-10800000">
        <a:off x="0" y="1621"/>
        <a:ext cx="4041775" cy="461961"/>
      </dsp:txXfrm>
    </dsp:sp>
    <dsp:sp modelId="{FEE55F6C-4FD4-4EB2-993F-13CDD9D6F300}">
      <dsp:nvSpPr>
        <dsp:cNvPr id="0" name=""/>
        <dsp:cNvSpPr/>
      </dsp:nvSpPr>
      <dsp:spPr>
        <a:xfrm>
          <a:off x="0" y="463582"/>
          <a:ext cx="2020887" cy="393522"/>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kern="1200" dirty="0" smtClean="0"/>
            <a:t>Large marginalised group in Delhi</a:t>
          </a:r>
          <a:endParaRPr lang="en-IN" sz="1800" kern="1200" dirty="0"/>
        </a:p>
      </dsp:txBody>
      <dsp:txXfrm>
        <a:off x="0" y="463582"/>
        <a:ext cx="2020887" cy="393522"/>
      </dsp:txXfrm>
    </dsp:sp>
    <dsp:sp modelId="{09EE0B8F-9886-4115-9DC8-D4844D01C886}">
      <dsp:nvSpPr>
        <dsp:cNvPr id="0" name=""/>
        <dsp:cNvSpPr/>
      </dsp:nvSpPr>
      <dsp:spPr>
        <a:xfrm>
          <a:off x="2020887" y="463582"/>
          <a:ext cx="2020887" cy="39352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IN" sz="1800" kern="1200" dirty="0" smtClean="0"/>
            <a:t>Bankable but left out by banks </a:t>
          </a:r>
          <a:endParaRPr lang="en-IN" sz="1800" kern="1200" dirty="0"/>
        </a:p>
      </dsp:txBody>
      <dsp:txXfrm>
        <a:off x="2020887" y="463582"/>
        <a:ext cx="2020887" cy="3935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5FF52-5FAE-4C29-8D37-C4816BFECAB9}">
      <dsp:nvSpPr>
        <dsp:cNvPr id="0" name=""/>
        <dsp:cNvSpPr/>
      </dsp:nvSpPr>
      <dsp:spPr>
        <a:xfrm>
          <a:off x="0" y="1280636"/>
          <a:ext cx="4040188" cy="1707515"/>
        </a:xfrm>
        <a:prstGeom prst="notchedRightArrow">
          <a:avLst/>
        </a:prstGeom>
        <a:solidFill>
          <a:srgbClr val="00B0F0"/>
        </a:solidFill>
        <a:ln>
          <a:noFill/>
        </a:ln>
        <a:effectLst/>
      </dsp:spPr>
      <dsp:style>
        <a:lnRef idx="0">
          <a:scrgbClr r="0" g="0" b="0"/>
        </a:lnRef>
        <a:fillRef idx="1">
          <a:scrgbClr r="0" g="0" b="0"/>
        </a:fillRef>
        <a:effectRef idx="0">
          <a:scrgbClr r="0" g="0" b="0"/>
        </a:effectRef>
        <a:fontRef idx="minor"/>
      </dsp:style>
    </dsp:sp>
    <dsp:sp modelId="{9B54F22E-9D62-4A5F-86FB-9B98EB51BB8B}">
      <dsp:nvSpPr>
        <dsp:cNvPr id="0" name=""/>
        <dsp:cNvSpPr/>
      </dsp:nvSpPr>
      <dsp:spPr>
        <a:xfrm>
          <a:off x="1775" y="0"/>
          <a:ext cx="1171812" cy="170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n-IN" sz="2000" kern="1200" dirty="0" smtClean="0"/>
            <a:t>Context</a:t>
          </a:r>
          <a:endParaRPr lang="en-IN" sz="2000" kern="1200" dirty="0"/>
        </a:p>
      </dsp:txBody>
      <dsp:txXfrm>
        <a:off x="1775" y="0"/>
        <a:ext cx="1171812" cy="1707515"/>
      </dsp:txXfrm>
    </dsp:sp>
    <dsp:sp modelId="{0473B769-4D51-4A83-94CD-D323D4A6BB55}">
      <dsp:nvSpPr>
        <dsp:cNvPr id="0" name=""/>
        <dsp:cNvSpPr/>
      </dsp:nvSpPr>
      <dsp:spPr>
        <a:xfrm>
          <a:off x="374242" y="1920954"/>
          <a:ext cx="426878" cy="426878"/>
        </a:xfrm>
        <a:prstGeom prst="right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CDAA13-467A-4B15-A736-8EBD94129EF6}">
      <dsp:nvSpPr>
        <dsp:cNvPr id="0" name=""/>
        <dsp:cNvSpPr/>
      </dsp:nvSpPr>
      <dsp:spPr>
        <a:xfrm>
          <a:off x="1232178" y="2561272"/>
          <a:ext cx="1171812" cy="170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IN" sz="1800" kern="1200" dirty="0" smtClean="0"/>
            <a:t>Research Objective and Planned Strategy</a:t>
          </a:r>
          <a:endParaRPr lang="en-IN" sz="1800" kern="1200" dirty="0"/>
        </a:p>
      </dsp:txBody>
      <dsp:txXfrm>
        <a:off x="1232178" y="2561272"/>
        <a:ext cx="1171812" cy="1707515"/>
      </dsp:txXfrm>
    </dsp:sp>
    <dsp:sp modelId="{AD0443A3-9299-4E17-B5C2-D461D6B59343}">
      <dsp:nvSpPr>
        <dsp:cNvPr id="0" name=""/>
        <dsp:cNvSpPr/>
      </dsp:nvSpPr>
      <dsp:spPr>
        <a:xfrm>
          <a:off x="1604645" y="1920954"/>
          <a:ext cx="426878" cy="426878"/>
        </a:xfrm>
        <a:prstGeom prst="rightArrow">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B13248-0845-4E4B-8472-E8EFCCE551CE}">
      <dsp:nvSpPr>
        <dsp:cNvPr id="0" name=""/>
        <dsp:cNvSpPr/>
      </dsp:nvSpPr>
      <dsp:spPr>
        <a:xfrm>
          <a:off x="2462581" y="0"/>
          <a:ext cx="1171812" cy="170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IN" sz="1800" kern="1200" dirty="0" smtClean="0"/>
            <a:t>Ground Reality</a:t>
          </a:r>
          <a:endParaRPr lang="en-IN" sz="1800" kern="1200" dirty="0"/>
        </a:p>
      </dsp:txBody>
      <dsp:txXfrm>
        <a:off x="2462581" y="0"/>
        <a:ext cx="1171812" cy="1707515"/>
      </dsp:txXfrm>
    </dsp:sp>
    <dsp:sp modelId="{6EBB93D3-E3A8-4454-BB52-C0E86CEA4956}">
      <dsp:nvSpPr>
        <dsp:cNvPr id="0" name=""/>
        <dsp:cNvSpPr/>
      </dsp:nvSpPr>
      <dsp:spPr>
        <a:xfrm>
          <a:off x="2835048" y="1920954"/>
          <a:ext cx="426878" cy="426878"/>
        </a:xfrm>
        <a:prstGeom prst="right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239-E805-4D84-A032-43F8DE7EA954}">
      <dsp:nvSpPr>
        <dsp:cNvPr id="0" name=""/>
        <dsp:cNvSpPr/>
      </dsp:nvSpPr>
      <dsp:spPr>
        <a:xfrm rot="5400000">
          <a:off x="-155161" y="156762"/>
          <a:ext cx="1034412" cy="7240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IN" sz="2000" kern="1200" dirty="0"/>
        </a:p>
      </dsp:txBody>
      <dsp:txXfrm rot="-5400000">
        <a:off x="1" y="363644"/>
        <a:ext cx="724088" cy="310324"/>
      </dsp:txXfrm>
    </dsp:sp>
    <dsp:sp modelId="{04486143-4565-4B07-B139-13BFE87515D6}">
      <dsp:nvSpPr>
        <dsp:cNvPr id="0" name=""/>
        <dsp:cNvSpPr/>
      </dsp:nvSpPr>
      <dsp:spPr>
        <a:xfrm rot="5400000">
          <a:off x="1778786" y="-1053097"/>
          <a:ext cx="672368" cy="27817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N" sz="2400" kern="1200" dirty="0" smtClean="0"/>
            <a:t>Social Mobilisation</a:t>
          </a:r>
          <a:endParaRPr lang="en-IN" sz="2400" kern="1200" dirty="0"/>
        </a:p>
      </dsp:txBody>
      <dsp:txXfrm rot="-5400000">
        <a:off x="724088" y="34423"/>
        <a:ext cx="2748942" cy="606724"/>
      </dsp:txXfrm>
    </dsp:sp>
    <dsp:sp modelId="{FC291E94-D5CA-45A8-BAE3-23EF6EB5F152}">
      <dsp:nvSpPr>
        <dsp:cNvPr id="0" name=""/>
        <dsp:cNvSpPr/>
      </dsp:nvSpPr>
      <dsp:spPr>
        <a:xfrm rot="5400000">
          <a:off x="-155161" y="985587"/>
          <a:ext cx="1034412" cy="7240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IN" sz="2000" kern="1200" dirty="0"/>
        </a:p>
      </dsp:txBody>
      <dsp:txXfrm rot="-5400000">
        <a:off x="1" y="1192469"/>
        <a:ext cx="724088" cy="310324"/>
      </dsp:txXfrm>
    </dsp:sp>
    <dsp:sp modelId="{0EF37E18-BC77-4FB8-916D-B0A7DCDE321C}">
      <dsp:nvSpPr>
        <dsp:cNvPr id="0" name=""/>
        <dsp:cNvSpPr/>
      </dsp:nvSpPr>
      <dsp:spPr>
        <a:xfrm rot="5400000">
          <a:off x="1778786" y="-224272"/>
          <a:ext cx="672368" cy="27817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smtClean="0"/>
            <a:t>Obtaining the UID AADHAR card</a:t>
          </a:r>
          <a:endParaRPr lang="en-IN" sz="2000" kern="1200" dirty="0"/>
        </a:p>
      </dsp:txBody>
      <dsp:txXfrm rot="-5400000">
        <a:off x="724088" y="863248"/>
        <a:ext cx="2748942" cy="606724"/>
      </dsp:txXfrm>
    </dsp:sp>
    <dsp:sp modelId="{CB5BE59F-A32C-436A-9484-1EB1850104BB}">
      <dsp:nvSpPr>
        <dsp:cNvPr id="0" name=""/>
        <dsp:cNvSpPr/>
      </dsp:nvSpPr>
      <dsp:spPr>
        <a:xfrm rot="5400000">
          <a:off x="-155161" y="1814411"/>
          <a:ext cx="1034412" cy="72408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IN" sz="2000" kern="1200" dirty="0"/>
        </a:p>
      </dsp:txBody>
      <dsp:txXfrm rot="-5400000">
        <a:off x="1" y="2021293"/>
        <a:ext cx="724088" cy="310324"/>
      </dsp:txXfrm>
    </dsp:sp>
    <dsp:sp modelId="{9919F19C-C447-4AC1-B492-13E42B7D1D47}">
      <dsp:nvSpPr>
        <dsp:cNvPr id="0" name=""/>
        <dsp:cNvSpPr/>
      </dsp:nvSpPr>
      <dsp:spPr>
        <a:xfrm rot="5400000">
          <a:off x="1778786" y="604551"/>
          <a:ext cx="672368" cy="27817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smtClean="0"/>
            <a:t>Linking with Mobile Banking Account</a:t>
          </a:r>
          <a:endParaRPr lang="en-IN" sz="2000" kern="1200" dirty="0"/>
        </a:p>
      </dsp:txBody>
      <dsp:txXfrm rot="-5400000">
        <a:off x="724088" y="1692071"/>
        <a:ext cx="2748942" cy="606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3F7BF-8AC2-4321-A645-564B9DD7F10B}">
      <dsp:nvSpPr>
        <dsp:cNvPr id="0" name=""/>
        <dsp:cNvSpPr/>
      </dsp:nvSpPr>
      <dsp:spPr>
        <a:xfrm>
          <a:off x="3680200" y="2963248"/>
          <a:ext cx="2152712" cy="1394469"/>
        </a:xfrm>
        <a:prstGeom prst="roundRect">
          <a:avLst>
            <a:gd name="adj" fmla="val 10000"/>
          </a:avLst>
        </a:prstGeom>
        <a:solidFill>
          <a:srgbClr val="FFFF00"/>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IN" sz="1400" b="1" kern="1200" dirty="0" smtClean="0"/>
            <a:t>Show us Proof of getting Bank accounts and UID cards!!!</a:t>
          </a:r>
          <a:endParaRPr lang="en-IN" sz="1400" b="1" kern="1200" dirty="0"/>
        </a:p>
      </dsp:txBody>
      <dsp:txXfrm>
        <a:off x="4356645" y="3342497"/>
        <a:ext cx="1445634" cy="984588"/>
      </dsp:txXfrm>
    </dsp:sp>
    <dsp:sp modelId="{6DAF308A-FEED-4CAC-AF76-9248689DB5E3}">
      <dsp:nvSpPr>
        <dsp:cNvPr id="0" name=""/>
        <dsp:cNvSpPr/>
      </dsp:nvSpPr>
      <dsp:spPr>
        <a:xfrm>
          <a:off x="167879" y="2963248"/>
          <a:ext cx="2152712" cy="1394469"/>
        </a:xfrm>
        <a:prstGeom prst="roundRect">
          <a:avLst>
            <a:gd name="adj" fmla="val 10000"/>
          </a:avLst>
        </a:prstGeom>
        <a:solidFill>
          <a:srgbClr val="FFFF00"/>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171450" lvl="1" indent="-171450" algn="l" defTabSz="844550">
            <a:lnSpc>
              <a:spcPct val="90000"/>
            </a:lnSpc>
            <a:spcBef>
              <a:spcPct val="0"/>
            </a:spcBef>
            <a:spcAft>
              <a:spcPct val="15000"/>
            </a:spcAft>
            <a:buChar char="••"/>
          </a:pPr>
          <a:r>
            <a:rPr lang="en-IN" sz="1900" b="1" kern="1200" dirty="0" smtClean="0"/>
            <a:t>Any</a:t>
          </a:r>
          <a:endParaRPr lang="en-IN" sz="1900" b="1" kern="1200" dirty="0"/>
        </a:p>
        <a:p>
          <a:pPr marL="171450" lvl="1" indent="-171450" algn="l" defTabSz="844550">
            <a:lnSpc>
              <a:spcPct val="90000"/>
            </a:lnSpc>
            <a:spcBef>
              <a:spcPct val="0"/>
            </a:spcBef>
            <a:spcAft>
              <a:spcPct val="15000"/>
            </a:spcAft>
            <a:buChar char="••"/>
          </a:pPr>
          <a:r>
            <a:rPr lang="en-IN" sz="1900" b="1" kern="1200" dirty="0" smtClean="0"/>
            <a:t>Expenses?</a:t>
          </a:r>
          <a:endParaRPr lang="en-IN" sz="1900" b="1" kern="1200" dirty="0"/>
        </a:p>
      </dsp:txBody>
      <dsp:txXfrm>
        <a:off x="198511" y="3342497"/>
        <a:ext cx="1445634" cy="984588"/>
      </dsp:txXfrm>
    </dsp:sp>
    <dsp:sp modelId="{D1DFF1B0-EAC6-451C-A32A-B952FD0B22E6}">
      <dsp:nvSpPr>
        <dsp:cNvPr id="0" name=""/>
        <dsp:cNvSpPr/>
      </dsp:nvSpPr>
      <dsp:spPr>
        <a:xfrm>
          <a:off x="3680200" y="0"/>
          <a:ext cx="2152712" cy="1394469"/>
        </a:xfrm>
        <a:prstGeom prst="roundRect">
          <a:avLst>
            <a:gd name="adj" fmla="val 10000"/>
          </a:avLst>
        </a:prstGeom>
        <a:solidFill>
          <a:srgbClr val="FFFF00"/>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IN" sz="1600" b="1" kern="1200" dirty="0"/>
        </a:p>
        <a:p>
          <a:pPr marL="171450" lvl="1" indent="-171450" algn="l" defTabSz="711200">
            <a:lnSpc>
              <a:spcPct val="90000"/>
            </a:lnSpc>
            <a:spcBef>
              <a:spcPct val="0"/>
            </a:spcBef>
            <a:spcAft>
              <a:spcPct val="15000"/>
            </a:spcAft>
            <a:buChar char="••"/>
          </a:pPr>
          <a:r>
            <a:rPr lang="en-IN" sz="1600" b="1" kern="1200" dirty="0" smtClean="0"/>
            <a:t>Prior Empty Promises</a:t>
          </a:r>
          <a:endParaRPr lang="en-IN" sz="1600" b="1" kern="1200" dirty="0"/>
        </a:p>
      </dsp:txBody>
      <dsp:txXfrm>
        <a:off x="4356645" y="30632"/>
        <a:ext cx="1445634" cy="984588"/>
      </dsp:txXfrm>
    </dsp:sp>
    <dsp:sp modelId="{87D43161-4400-4191-AA01-CBE3FC9491FE}">
      <dsp:nvSpPr>
        <dsp:cNvPr id="0" name=""/>
        <dsp:cNvSpPr/>
      </dsp:nvSpPr>
      <dsp:spPr>
        <a:xfrm>
          <a:off x="167879" y="0"/>
          <a:ext cx="2152712" cy="1394469"/>
        </a:xfrm>
        <a:prstGeom prst="roundRect">
          <a:avLst>
            <a:gd name="adj" fmla="val 10000"/>
          </a:avLst>
        </a:prstGeom>
        <a:solidFill>
          <a:srgbClr val="FFFF00"/>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IN" sz="1600" b="1" kern="1200" dirty="0"/>
        </a:p>
        <a:p>
          <a:pPr marL="171450" lvl="1" indent="-171450" algn="l" defTabSz="711200">
            <a:lnSpc>
              <a:spcPct val="90000"/>
            </a:lnSpc>
            <a:spcBef>
              <a:spcPct val="0"/>
            </a:spcBef>
            <a:spcAft>
              <a:spcPct val="15000"/>
            </a:spcAft>
            <a:buChar char="••"/>
          </a:pPr>
          <a:r>
            <a:rPr lang="en-IN" sz="1600" b="1" kern="1200" dirty="0" smtClean="0"/>
            <a:t>Work Time is precious, Time = Money</a:t>
          </a:r>
          <a:endParaRPr lang="en-IN" sz="1600" b="1" kern="1200" dirty="0"/>
        </a:p>
      </dsp:txBody>
      <dsp:txXfrm>
        <a:off x="198511" y="30632"/>
        <a:ext cx="1445634" cy="984588"/>
      </dsp:txXfrm>
    </dsp:sp>
    <dsp:sp modelId="{71569926-FC80-4281-87A7-F249577D86B8}">
      <dsp:nvSpPr>
        <dsp:cNvPr id="0" name=""/>
        <dsp:cNvSpPr/>
      </dsp:nvSpPr>
      <dsp:spPr>
        <a:xfrm>
          <a:off x="1069926" y="248389"/>
          <a:ext cx="1886891" cy="1886891"/>
        </a:xfrm>
        <a:prstGeom prst="pieWedge">
          <a:avLst/>
        </a:prstGeom>
        <a:solidFill>
          <a:srgbClr val="92D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IN" sz="1800" b="1" kern="1200" dirty="0" smtClean="0"/>
            <a:t>Cynicism</a:t>
          </a:r>
          <a:endParaRPr lang="en-IN" sz="1800" b="1" kern="1200" dirty="0"/>
        </a:p>
      </dsp:txBody>
      <dsp:txXfrm>
        <a:off x="1622584" y="801047"/>
        <a:ext cx="1334233" cy="1334233"/>
      </dsp:txXfrm>
    </dsp:sp>
    <dsp:sp modelId="{5FFDC583-04B0-47F7-A125-A2D7BE8A4CB2}">
      <dsp:nvSpPr>
        <dsp:cNvPr id="0" name=""/>
        <dsp:cNvSpPr/>
      </dsp:nvSpPr>
      <dsp:spPr>
        <a:xfrm rot="5400000">
          <a:off x="3043973" y="248389"/>
          <a:ext cx="1886891" cy="1886891"/>
        </a:xfrm>
        <a:prstGeom prst="pieWedge">
          <a:avLst/>
        </a:prstGeom>
        <a:solidFill>
          <a:srgbClr val="00B0F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IN" sz="1700" b="1" kern="1200" dirty="0" smtClean="0"/>
            <a:t>Disbelief</a:t>
          </a:r>
          <a:endParaRPr lang="en-IN" sz="1700" b="1" kern="1200" dirty="0"/>
        </a:p>
      </dsp:txBody>
      <dsp:txXfrm rot="-5400000">
        <a:off x="3043973" y="801047"/>
        <a:ext cx="1334233" cy="1334233"/>
      </dsp:txXfrm>
    </dsp:sp>
    <dsp:sp modelId="{190BC3A1-5684-40D8-A3A3-2F7F82E598C6}">
      <dsp:nvSpPr>
        <dsp:cNvPr id="0" name=""/>
        <dsp:cNvSpPr/>
      </dsp:nvSpPr>
      <dsp:spPr>
        <a:xfrm rot="10800000">
          <a:off x="3043973" y="2222436"/>
          <a:ext cx="1886891" cy="1886891"/>
        </a:xfrm>
        <a:prstGeom prst="pieWedge">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IN" sz="1700" b="1" kern="1200" dirty="0" smtClean="0"/>
            <a:t>Lack of Enthusiasm</a:t>
          </a:r>
          <a:endParaRPr lang="en-IN" sz="1700" b="1" kern="1200" dirty="0"/>
        </a:p>
      </dsp:txBody>
      <dsp:txXfrm rot="10800000">
        <a:off x="3043973" y="2222436"/>
        <a:ext cx="1334233" cy="1334233"/>
      </dsp:txXfrm>
    </dsp:sp>
    <dsp:sp modelId="{0C2015AA-E5BC-4C64-BCAF-26E6AD4711EC}">
      <dsp:nvSpPr>
        <dsp:cNvPr id="0" name=""/>
        <dsp:cNvSpPr/>
      </dsp:nvSpPr>
      <dsp:spPr>
        <a:xfrm rot="16200000">
          <a:off x="1069926" y="2222436"/>
          <a:ext cx="1886891" cy="1886891"/>
        </a:xfrm>
        <a:prstGeom prst="pieWedge">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IN" sz="1700" b="1" kern="1200" dirty="0" smtClean="0"/>
            <a:t>Distrust</a:t>
          </a:r>
          <a:endParaRPr lang="en-IN" sz="1700" b="1" kern="1200" dirty="0"/>
        </a:p>
      </dsp:txBody>
      <dsp:txXfrm rot="5400000">
        <a:off x="1622584" y="2222436"/>
        <a:ext cx="1334233" cy="1334233"/>
      </dsp:txXfrm>
    </dsp:sp>
    <dsp:sp modelId="{7015752C-DB3D-4C10-B0F2-043E569D18A6}">
      <dsp:nvSpPr>
        <dsp:cNvPr id="0" name=""/>
        <dsp:cNvSpPr/>
      </dsp:nvSpPr>
      <dsp:spPr>
        <a:xfrm>
          <a:off x="2674656" y="1786664"/>
          <a:ext cx="651478" cy="566503"/>
        </a:xfrm>
        <a:prstGeom prst="circularArrow">
          <a:avLst/>
        </a:prstGeom>
        <a:solidFill>
          <a:schemeClr val="accent1">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F277263A-60AF-4D7E-B1B8-C40523CDCAAF}">
      <dsp:nvSpPr>
        <dsp:cNvPr id="0" name=""/>
        <dsp:cNvSpPr/>
      </dsp:nvSpPr>
      <dsp:spPr>
        <a:xfrm rot="10800000">
          <a:off x="2674656" y="2004550"/>
          <a:ext cx="651478" cy="566503"/>
        </a:xfrm>
        <a:prstGeom prst="circularArrow">
          <a:avLst/>
        </a:prstGeom>
        <a:solidFill>
          <a:schemeClr val="accent1">
            <a:tint val="6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3C73A-E700-4B67-B64B-72B3371E28E0}">
      <dsp:nvSpPr>
        <dsp:cNvPr id="0" name=""/>
        <dsp:cNvSpPr/>
      </dsp:nvSpPr>
      <dsp:spPr>
        <a:xfrm>
          <a:off x="574449" y="75431"/>
          <a:ext cx="3114574" cy="2425385"/>
        </a:xfrm>
        <a:prstGeom prst="roundRect">
          <a:avLst>
            <a:gd name="adj" fmla="val 10000"/>
          </a:avLst>
        </a:prstGeom>
        <a:solidFill>
          <a:srgbClr val="FFC000">
            <a:alpha val="90000"/>
          </a:srgb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C00000"/>
              </a:solidFill>
            </a:rPr>
            <a:t>Willingness to be Banked !!!</a:t>
          </a:r>
          <a:endParaRPr lang="en-IN" sz="3200" b="1" kern="1200" dirty="0">
            <a:solidFill>
              <a:srgbClr val="C00000"/>
            </a:solidFill>
          </a:endParaRPr>
        </a:p>
      </dsp:txBody>
      <dsp:txXfrm>
        <a:off x="645486" y="146468"/>
        <a:ext cx="2972500" cy="2283311"/>
      </dsp:txXfrm>
    </dsp:sp>
    <dsp:sp modelId="{BC8B9FD7-62A5-430C-B497-0F2B8C9FC56C}">
      <dsp:nvSpPr>
        <dsp:cNvPr id="0" name=""/>
        <dsp:cNvSpPr/>
      </dsp:nvSpPr>
      <dsp:spPr>
        <a:xfrm>
          <a:off x="5719417" y="51190"/>
          <a:ext cx="3057177" cy="2387064"/>
        </a:xfrm>
        <a:prstGeom prst="roundRect">
          <a:avLst>
            <a:gd name="adj" fmla="val 10000"/>
          </a:avLst>
        </a:prstGeom>
        <a:solidFill>
          <a:srgbClr val="F69D1A">
            <a:alpha val="89804"/>
          </a:srgbClr>
        </a:solidFill>
        <a:ln w="25400" cap="flat" cmpd="sng" algn="ctr">
          <a:solidFill>
            <a:srgbClr val="F69D1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en-US" sz="3100" b="1" kern="1200" dirty="0" smtClean="0">
              <a:solidFill>
                <a:srgbClr val="C00000"/>
              </a:solidFill>
            </a:rPr>
            <a:t>Demonstration of Opening Bank Accounts </a:t>
          </a:r>
          <a:endParaRPr lang="en-IN" sz="3100" b="1" kern="1200" dirty="0">
            <a:solidFill>
              <a:srgbClr val="C00000"/>
            </a:solidFill>
          </a:endParaRPr>
        </a:p>
      </dsp:txBody>
      <dsp:txXfrm>
        <a:off x="5789332" y="121105"/>
        <a:ext cx="2917347" cy="2247234"/>
      </dsp:txXfrm>
    </dsp:sp>
    <dsp:sp modelId="{F7973481-0809-4064-9D89-A11C458C83DF}">
      <dsp:nvSpPr>
        <dsp:cNvPr id="0" name=""/>
        <dsp:cNvSpPr/>
      </dsp:nvSpPr>
      <dsp:spPr>
        <a:xfrm>
          <a:off x="4093313" y="5712339"/>
          <a:ext cx="957373" cy="957373"/>
        </a:xfrm>
        <a:prstGeom prst="triangle">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62237226-A944-4E25-81AA-6E23BF594610}">
      <dsp:nvSpPr>
        <dsp:cNvPr id="0" name=""/>
        <dsp:cNvSpPr/>
      </dsp:nvSpPr>
      <dsp:spPr>
        <a:xfrm rot="735513">
          <a:off x="1699878" y="5311519"/>
          <a:ext cx="5744242" cy="388055"/>
        </a:xfrm>
        <a:prstGeom prst="rect">
          <a:avLst/>
        </a:prstGeom>
        <a:solidFill>
          <a:schemeClr val="tx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0EF0E-F3B0-4286-A46D-A6D633508C38}">
      <dsp:nvSpPr>
        <dsp:cNvPr id="0" name=""/>
        <dsp:cNvSpPr/>
      </dsp:nvSpPr>
      <dsp:spPr>
        <a:xfrm>
          <a:off x="514" y="0"/>
          <a:ext cx="1336701" cy="4500562"/>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IN" sz="1600" kern="1200" dirty="0" smtClean="0">
              <a:solidFill>
                <a:schemeClr val="tx1"/>
              </a:solidFill>
            </a:rPr>
            <a:t>1) 6 pullers linked with SBI-EKO MOBILE BANKING</a:t>
          </a:r>
          <a:endParaRPr lang="en-IN" sz="1600" kern="1200" dirty="0">
            <a:solidFill>
              <a:schemeClr val="tx1"/>
            </a:solidFill>
          </a:endParaRPr>
        </a:p>
      </dsp:txBody>
      <dsp:txXfrm>
        <a:off x="514" y="0"/>
        <a:ext cx="1336701" cy="1350168"/>
      </dsp:txXfrm>
    </dsp:sp>
    <dsp:sp modelId="{67948EF2-C285-4457-978B-FD4F80CBDAD8}">
      <dsp:nvSpPr>
        <dsp:cNvPr id="0" name=""/>
        <dsp:cNvSpPr/>
      </dsp:nvSpPr>
      <dsp:spPr>
        <a:xfrm>
          <a:off x="51875" y="1351487"/>
          <a:ext cx="1233978" cy="1356980"/>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IN" sz="1600" kern="1200" dirty="0" smtClean="0">
              <a:solidFill>
                <a:schemeClr val="tx1"/>
              </a:solidFill>
            </a:rPr>
            <a:t>2) Average Time for  mobilising (6 Days) and linking (5 days)</a:t>
          </a:r>
          <a:endParaRPr lang="en-IN" sz="1600" kern="1200" dirty="0">
            <a:solidFill>
              <a:schemeClr val="tx1"/>
            </a:solidFill>
          </a:endParaRPr>
        </a:p>
      </dsp:txBody>
      <dsp:txXfrm>
        <a:off x="88017" y="1387629"/>
        <a:ext cx="1161694" cy="1284696"/>
      </dsp:txXfrm>
    </dsp:sp>
    <dsp:sp modelId="{C5AB43CA-A9D0-489B-8EC6-DBAF677A15AB}">
      <dsp:nvSpPr>
        <dsp:cNvPr id="0" name=""/>
        <dsp:cNvSpPr/>
      </dsp:nvSpPr>
      <dsp:spPr>
        <a:xfrm>
          <a:off x="0" y="3000386"/>
          <a:ext cx="1216644" cy="13569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rPr>
            <a:t>3) CUSTOMER CREATION Dates-3</a:t>
          </a:r>
          <a:r>
            <a:rPr lang="en-IN" sz="1600" kern="1200" baseline="30000" dirty="0" smtClean="0">
              <a:solidFill>
                <a:schemeClr val="tx1"/>
              </a:solidFill>
            </a:rPr>
            <a:t>rd</a:t>
          </a:r>
          <a:r>
            <a:rPr lang="en-IN" sz="1600" kern="1200" dirty="0" smtClean="0">
              <a:solidFill>
                <a:schemeClr val="tx1"/>
              </a:solidFill>
            </a:rPr>
            <a:t> -5</a:t>
          </a:r>
          <a:r>
            <a:rPr lang="en-IN" sz="1600" kern="1200" baseline="30000" dirty="0" smtClean="0">
              <a:solidFill>
                <a:schemeClr val="tx1"/>
              </a:solidFill>
            </a:rPr>
            <a:t>th</a:t>
          </a:r>
          <a:r>
            <a:rPr lang="en-IN" sz="1600" kern="1200" dirty="0" smtClean="0">
              <a:solidFill>
                <a:schemeClr val="tx1"/>
              </a:solidFill>
            </a:rPr>
            <a:t> Sept 12</a:t>
          </a:r>
          <a:endParaRPr lang="en-IN" sz="1600" kern="1200" dirty="0">
            <a:solidFill>
              <a:schemeClr val="tx1"/>
            </a:solidFill>
          </a:endParaRPr>
        </a:p>
      </dsp:txBody>
      <dsp:txXfrm>
        <a:off x="35634" y="3036020"/>
        <a:ext cx="1145376" cy="1285712"/>
      </dsp:txXfrm>
    </dsp:sp>
    <dsp:sp modelId="{F57586C6-191F-4416-B019-1C46D7DF812F}">
      <dsp:nvSpPr>
        <dsp:cNvPr id="0" name=""/>
        <dsp:cNvSpPr/>
      </dsp:nvSpPr>
      <dsp:spPr>
        <a:xfrm>
          <a:off x="1437468" y="0"/>
          <a:ext cx="1336701" cy="4500562"/>
        </a:xfrm>
        <a:prstGeom prst="rect">
          <a:avLst/>
        </a:prstGeom>
        <a:solidFill>
          <a:schemeClr val="tx2">
            <a:lumMod val="20000"/>
            <a:lumOff val="8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solidFill>
                <a:schemeClr val="tx1"/>
              </a:solidFill>
            </a:rPr>
            <a:t>Normal Time for Account Activation = 15 days</a:t>
          </a:r>
          <a:endParaRPr lang="en-IN" sz="1600" kern="1200" dirty="0">
            <a:solidFill>
              <a:schemeClr val="tx1"/>
            </a:solidFill>
          </a:endParaRPr>
        </a:p>
      </dsp:txBody>
      <dsp:txXfrm>
        <a:off x="1437468" y="0"/>
        <a:ext cx="1336701" cy="1350168"/>
      </dsp:txXfrm>
    </dsp:sp>
    <dsp:sp modelId="{B8C45A0D-E464-46F2-B526-9402FE3035EE}">
      <dsp:nvSpPr>
        <dsp:cNvPr id="0" name=""/>
        <dsp:cNvSpPr/>
      </dsp:nvSpPr>
      <dsp:spPr>
        <a:xfrm>
          <a:off x="1571138" y="1350168"/>
          <a:ext cx="1069361" cy="2925365"/>
        </a:xfrm>
        <a:prstGeom prst="roundRect">
          <a:avLst>
            <a:gd name="adj" fmla="val 10000"/>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just" defTabSz="889000">
            <a:lnSpc>
              <a:spcPct val="90000"/>
            </a:lnSpc>
            <a:spcBef>
              <a:spcPct val="0"/>
            </a:spcBef>
            <a:spcAft>
              <a:spcPct val="35000"/>
            </a:spcAft>
          </a:pPr>
          <a:r>
            <a:rPr lang="en-IN" sz="2000" kern="1200" dirty="0" smtClean="0">
              <a:solidFill>
                <a:schemeClr val="tx1"/>
              </a:solidFill>
            </a:rPr>
            <a:t>Actual Time taken for Account Activation =</a:t>
          </a:r>
        </a:p>
        <a:p>
          <a:pPr lvl="0" algn="just" defTabSz="889000">
            <a:lnSpc>
              <a:spcPct val="90000"/>
            </a:lnSpc>
            <a:spcBef>
              <a:spcPct val="0"/>
            </a:spcBef>
            <a:spcAft>
              <a:spcPct val="35000"/>
            </a:spcAft>
          </a:pPr>
          <a:r>
            <a:rPr lang="en-IN" sz="2000" kern="1200" dirty="0" smtClean="0">
              <a:solidFill>
                <a:schemeClr val="tx1"/>
              </a:solidFill>
            </a:rPr>
            <a:t> 61 days</a:t>
          </a:r>
          <a:endParaRPr lang="en-IN" sz="2000" kern="1200" dirty="0">
            <a:solidFill>
              <a:schemeClr val="tx1"/>
            </a:solidFill>
          </a:endParaRPr>
        </a:p>
      </dsp:txBody>
      <dsp:txXfrm>
        <a:off x="1602459" y="1381489"/>
        <a:ext cx="1006719" cy="2862723"/>
      </dsp:txXfrm>
    </dsp:sp>
    <dsp:sp modelId="{A2FB6B95-C603-4686-9B05-9299FD9963E4}">
      <dsp:nvSpPr>
        <dsp:cNvPr id="0" name=""/>
        <dsp:cNvSpPr/>
      </dsp:nvSpPr>
      <dsp:spPr>
        <a:xfrm>
          <a:off x="2874422" y="0"/>
          <a:ext cx="1336701" cy="4500562"/>
        </a:xfrm>
        <a:prstGeom prst="roundRect">
          <a:avLst>
            <a:gd name="adj" fmla="val 10000"/>
          </a:avLst>
        </a:prstGeom>
        <a:solidFill>
          <a:srgbClr val="FFFF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1</a:t>
          </a:r>
          <a:r>
            <a:rPr lang="en-IN" sz="1600" b="1" kern="1200" baseline="30000" dirty="0" smtClean="0">
              <a:solidFill>
                <a:schemeClr val="tx1"/>
              </a:solidFill>
            </a:rPr>
            <a:t>st</a:t>
          </a:r>
          <a:r>
            <a:rPr lang="en-IN" sz="1600" b="1" kern="1200" dirty="0" smtClean="0">
              <a:solidFill>
                <a:schemeClr val="tx1"/>
              </a:solidFill>
            </a:rPr>
            <a:t> Puller went to deposit on 2</a:t>
          </a:r>
          <a:r>
            <a:rPr lang="en-IN" sz="1600" b="1" kern="1200" baseline="30000" dirty="0" smtClean="0">
              <a:solidFill>
                <a:schemeClr val="tx1"/>
              </a:solidFill>
            </a:rPr>
            <a:t>nd</a:t>
          </a:r>
          <a:r>
            <a:rPr lang="en-IN" sz="1600" b="1" kern="1200" dirty="0" smtClean="0">
              <a:solidFill>
                <a:schemeClr val="tx1"/>
              </a:solidFill>
            </a:rPr>
            <a:t> Nov, 59</a:t>
          </a:r>
          <a:r>
            <a:rPr lang="en-IN" sz="1600" b="1" kern="1200" baseline="30000" dirty="0" smtClean="0">
              <a:solidFill>
                <a:schemeClr val="tx1"/>
              </a:solidFill>
            </a:rPr>
            <a:t>th</a:t>
          </a:r>
          <a:r>
            <a:rPr lang="en-IN" sz="1600" b="1" kern="1200" dirty="0" smtClean="0">
              <a:solidFill>
                <a:schemeClr val="tx1"/>
              </a:solidFill>
            </a:rPr>
            <a:t> day but Failed transaction</a:t>
          </a:r>
          <a:endParaRPr lang="en-IN" sz="1600" b="1" kern="1200" dirty="0">
            <a:solidFill>
              <a:schemeClr val="tx1"/>
            </a:solidFill>
          </a:endParaRPr>
        </a:p>
      </dsp:txBody>
      <dsp:txXfrm>
        <a:off x="2874422" y="0"/>
        <a:ext cx="1336701" cy="1350168"/>
      </dsp:txXfrm>
    </dsp:sp>
    <dsp:sp modelId="{B89E5480-47E6-42E9-A2CF-788560B6D003}">
      <dsp:nvSpPr>
        <dsp:cNvPr id="0" name=""/>
        <dsp:cNvSpPr/>
      </dsp:nvSpPr>
      <dsp:spPr>
        <a:xfrm>
          <a:off x="3008092" y="1351487"/>
          <a:ext cx="1069361" cy="13569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IN" sz="1800" kern="1200" dirty="0" smtClean="0">
              <a:solidFill>
                <a:srgbClr val="002060"/>
              </a:solidFill>
            </a:rPr>
            <a:t>Reason = Technical Glitch</a:t>
          </a:r>
          <a:endParaRPr lang="en-IN" sz="1800" kern="1200" dirty="0">
            <a:solidFill>
              <a:srgbClr val="002060"/>
            </a:solidFill>
          </a:endParaRPr>
        </a:p>
      </dsp:txBody>
      <dsp:txXfrm>
        <a:off x="3039413" y="1382808"/>
        <a:ext cx="1006719" cy="1294338"/>
      </dsp:txXfrm>
    </dsp:sp>
    <dsp:sp modelId="{7D42F91E-6E2A-4B0A-9F20-C7226AC0DCBE}">
      <dsp:nvSpPr>
        <dsp:cNvPr id="0" name=""/>
        <dsp:cNvSpPr/>
      </dsp:nvSpPr>
      <dsp:spPr>
        <a:xfrm>
          <a:off x="3008092" y="2917234"/>
          <a:ext cx="1069361" cy="135698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IN" sz="1600" kern="1200" dirty="0" smtClean="0">
              <a:solidFill>
                <a:srgbClr val="002060"/>
              </a:solidFill>
            </a:rPr>
            <a:t>Account synchronisation with SBI’s CBS Platform on 4</a:t>
          </a:r>
          <a:r>
            <a:rPr lang="en-IN" sz="1600" kern="1200" baseline="30000" dirty="0" smtClean="0">
              <a:solidFill>
                <a:srgbClr val="002060"/>
              </a:solidFill>
            </a:rPr>
            <a:t>th</a:t>
          </a:r>
          <a:r>
            <a:rPr lang="en-IN" sz="1600" kern="1200" dirty="0" smtClean="0">
              <a:solidFill>
                <a:srgbClr val="002060"/>
              </a:solidFill>
            </a:rPr>
            <a:t> Nov,12</a:t>
          </a:r>
          <a:endParaRPr lang="en-IN" sz="1600" kern="1200" dirty="0">
            <a:solidFill>
              <a:srgbClr val="002060"/>
            </a:solidFill>
          </a:endParaRPr>
        </a:p>
      </dsp:txBody>
      <dsp:txXfrm>
        <a:off x="3039413" y="2948555"/>
        <a:ext cx="1006719" cy="1294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13776-6B6D-44A7-A1EC-78C08C36CAD8}">
      <dsp:nvSpPr>
        <dsp:cNvPr id="0" name=""/>
        <dsp:cNvSpPr/>
      </dsp:nvSpPr>
      <dsp:spPr>
        <a:xfrm>
          <a:off x="511" y="0"/>
          <a:ext cx="1328639" cy="47149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IN" sz="1800" kern="1200" dirty="0" smtClean="0"/>
            <a:t>Mobile savings account of ICICI-EKO with Non-KYC norms</a:t>
          </a:r>
          <a:endParaRPr lang="en-IN" sz="1800" kern="1200" dirty="0"/>
        </a:p>
      </dsp:txBody>
      <dsp:txXfrm>
        <a:off x="511" y="0"/>
        <a:ext cx="1328639" cy="1414472"/>
      </dsp:txXfrm>
    </dsp:sp>
    <dsp:sp modelId="{94FA4343-3EA9-4C95-801D-D1B56ED67D66}">
      <dsp:nvSpPr>
        <dsp:cNvPr id="0" name=""/>
        <dsp:cNvSpPr/>
      </dsp:nvSpPr>
      <dsp:spPr>
        <a:xfrm>
          <a:off x="26929" y="1416440"/>
          <a:ext cx="1275802" cy="2719762"/>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just" defTabSz="800100">
            <a:lnSpc>
              <a:spcPct val="90000"/>
            </a:lnSpc>
            <a:spcBef>
              <a:spcPct val="0"/>
            </a:spcBef>
            <a:spcAft>
              <a:spcPct val="35000"/>
            </a:spcAft>
          </a:pPr>
          <a:r>
            <a:rPr lang="en-IN" sz="1800" kern="1200" dirty="0" smtClean="0">
              <a:solidFill>
                <a:schemeClr val="tx1"/>
              </a:solidFill>
            </a:rPr>
            <a:t>8 Mobile banking accounts opened between 17</a:t>
          </a:r>
          <a:r>
            <a:rPr lang="en-IN" sz="1800" kern="1200" baseline="30000" dirty="0" smtClean="0">
              <a:solidFill>
                <a:schemeClr val="tx1"/>
              </a:solidFill>
            </a:rPr>
            <a:t>th</a:t>
          </a:r>
          <a:r>
            <a:rPr lang="en-IN" sz="1800" kern="1200" dirty="0" smtClean="0">
              <a:solidFill>
                <a:schemeClr val="tx1"/>
              </a:solidFill>
            </a:rPr>
            <a:t> November and   30</a:t>
          </a:r>
          <a:r>
            <a:rPr lang="en-IN" sz="1800" kern="1200" baseline="30000" dirty="0" smtClean="0">
              <a:solidFill>
                <a:schemeClr val="tx1"/>
              </a:solidFill>
            </a:rPr>
            <a:t>th</a:t>
          </a:r>
          <a:r>
            <a:rPr lang="en-IN" sz="1800" kern="1200" dirty="0" smtClean="0">
              <a:solidFill>
                <a:schemeClr val="tx1"/>
              </a:solidFill>
            </a:rPr>
            <a:t> November 12 </a:t>
          </a:r>
          <a:endParaRPr lang="en-IN" sz="1800" kern="1200" dirty="0">
            <a:solidFill>
              <a:schemeClr val="tx1"/>
            </a:solidFill>
          </a:endParaRPr>
        </a:p>
      </dsp:txBody>
      <dsp:txXfrm>
        <a:off x="64296" y="1453807"/>
        <a:ext cx="1201068" cy="2645028"/>
      </dsp:txXfrm>
    </dsp:sp>
    <dsp:sp modelId="{940B5BD9-A226-4161-B8B2-434428F0CA91}">
      <dsp:nvSpPr>
        <dsp:cNvPr id="0" name=""/>
        <dsp:cNvSpPr/>
      </dsp:nvSpPr>
      <dsp:spPr>
        <a:xfrm>
          <a:off x="133375" y="4157124"/>
          <a:ext cx="1062911" cy="320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endParaRPr lang="en-IN" sz="1600" kern="1200" dirty="0"/>
        </a:p>
      </dsp:txBody>
      <dsp:txXfrm>
        <a:off x="142749" y="4166498"/>
        <a:ext cx="1044163" cy="301320"/>
      </dsp:txXfrm>
    </dsp:sp>
    <dsp:sp modelId="{5DC51B50-9786-449B-85F7-31212B57ABE4}">
      <dsp:nvSpPr>
        <dsp:cNvPr id="0" name=""/>
        <dsp:cNvSpPr/>
      </dsp:nvSpPr>
      <dsp:spPr>
        <a:xfrm>
          <a:off x="1428799" y="0"/>
          <a:ext cx="1328639" cy="47149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IN" sz="1800" kern="1200" dirty="0" smtClean="0"/>
            <a:t>All accounts except one activated on same day.</a:t>
          </a:r>
          <a:endParaRPr lang="en-IN" sz="1800" kern="1200" dirty="0"/>
        </a:p>
      </dsp:txBody>
      <dsp:txXfrm>
        <a:off x="1428799" y="0"/>
        <a:ext cx="1328639" cy="1414472"/>
      </dsp:txXfrm>
    </dsp:sp>
    <dsp:sp modelId="{8502578D-E583-4E6F-92D8-45DFC24D60B7}">
      <dsp:nvSpPr>
        <dsp:cNvPr id="0" name=""/>
        <dsp:cNvSpPr/>
      </dsp:nvSpPr>
      <dsp:spPr>
        <a:xfrm>
          <a:off x="1524790" y="1414809"/>
          <a:ext cx="1136656" cy="152900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just" defTabSz="800100">
            <a:lnSpc>
              <a:spcPct val="90000"/>
            </a:lnSpc>
            <a:spcBef>
              <a:spcPct val="0"/>
            </a:spcBef>
            <a:spcAft>
              <a:spcPct val="35000"/>
            </a:spcAft>
          </a:pPr>
          <a:r>
            <a:rPr lang="en-IN" sz="1800" kern="1200" dirty="0" smtClean="0">
              <a:solidFill>
                <a:schemeClr val="tx1"/>
              </a:solidFill>
            </a:rPr>
            <a:t>3 pullers deposited Rs 100 on same day as a tester.</a:t>
          </a:r>
          <a:endParaRPr lang="en-IN" sz="1800" kern="1200" dirty="0">
            <a:solidFill>
              <a:schemeClr val="tx1"/>
            </a:solidFill>
          </a:endParaRPr>
        </a:p>
      </dsp:txBody>
      <dsp:txXfrm>
        <a:off x="1558082" y="1448101"/>
        <a:ext cx="1070072" cy="1462420"/>
      </dsp:txXfrm>
    </dsp:sp>
    <dsp:sp modelId="{7365578E-CF7F-44BA-A9AA-00A76BA5F523}">
      <dsp:nvSpPr>
        <dsp:cNvPr id="0" name=""/>
        <dsp:cNvSpPr/>
      </dsp:nvSpPr>
      <dsp:spPr>
        <a:xfrm>
          <a:off x="1561663" y="3031413"/>
          <a:ext cx="1062911" cy="1447410"/>
        </a:xfrm>
        <a:prstGeom prst="roundRect">
          <a:avLst>
            <a:gd name="adj" fmla="val 10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just" defTabSz="800100">
            <a:lnSpc>
              <a:spcPct val="90000"/>
            </a:lnSpc>
            <a:spcBef>
              <a:spcPct val="0"/>
            </a:spcBef>
            <a:spcAft>
              <a:spcPct val="35000"/>
            </a:spcAft>
          </a:pPr>
          <a:r>
            <a:rPr lang="en-IN" sz="1800" kern="1200" dirty="0" smtClean="0">
              <a:solidFill>
                <a:schemeClr val="tx1"/>
              </a:solidFill>
            </a:rPr>
            <a:t>10 days after</a:t>
          </a:r>
          <a:r>
            <a:rPr lang="en-IN" sz="1800" kern="1200" dirty="0" smtClean="0">
              <a:solidFill>
                <a:schemeClr val="tx1"/>
              </a:solidFill>
              <a:latin typeface="Calibri"/>
            </a:rPr>
            <a:t>→ 1 puller deposited Rs.20 . Period</a:t>
          </a:r>
          <a:endParaRPr lang="en-IN" sz="1800" kern="1200" dirty="0">
            <a:solidFill>
              <a:schemeClr val="tx1"/>
            </a:solidFill>
          </a:endParaRPr>
        </a:p>
      </dsp:txBody>
      <dsp:txXfrm>
        <a:off x="1592795" y="3062545"/>
        <a:ext cx="1000647" cy="1385146"/>
      </dsp:txXfrm>
    </dsp:sp>
    <dsp:sp modelId="{8514F2AD-726E-40F9-A0DB-75C12084331D}">
      <dsp:nvSpPr>
        <dsp:cNvPr id="0" name=""/>
        <dsp:cNvSpPr/>
      </dsp:nvSpPr>
      <dsp:spPr>
        <a:xfrm>
          <a:off x="2857086" y="0"/>
          <a:ext cx="1328639" cy="47149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IN" sz="1800" kern="1200" dirty="0" smtClean="0"/>
            <a:t>Post-Purchase Anxiety  </a:t>
          </a:r>
          <a:endParaRPr lang="en-IN" sz="1800" kern="1200" dirty="0"/>
        </a:p>
      </dsp:txBody>
      <dsp:txXfrm>
        <a:off x="2857086" y="0"/>
        <a:ext cx="1328639" cy="1414472"/>
      </dsp:txXfrm>
    </dsp:sp>
    <dsp:sp modelId="{341DA83A-7E44-4133-A6CA-9AAE55618C5B}">
      <dsp:nvSpPr>
        <dsp:cNvPr id="0" name=""/>
        <dsp:cNvSpPr/>
      </dsp:nvSpPr>
      <dsp:spPr>
        <a:xfrm>
          <a:off x="2927308" y="1415151"/>
          <a:ext cx="1188197" cy="1566578"/>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just" defTabSz="800100">
            <a:lnSpc>
              <a:spcPct val="90000"/>
            </a:lnSpc>
            <a:spcBef>
              <a:spcPct val="0"/>
            </a:spcBef>
            <a:spcAft>
              <a:spcPct val="35000"/>
            </a:spcAft>
          </a:pPr>
          <a:r>
            <a:rPr lang="en-IN" sz="1800" kern="1200" dirty="0" smtClean="0">
              <a:solidFill>
                <a:schemeClr val="tx1"/>
              </a:solidFill>
            </a:rPr>
            <a:t>A week AFTER, questions from mobile banked pullers</a:t>
          </a:r>
          <a:endParaRPr lang="en-IN" sz="1800" kern="1200" dirty="0">
            <a:solidFill>
              <a:schemeClr val="tx1"/>
            </a:solidFill>
          </a:endParaRPr>
        </a:p>
      </dsp:txBody>
      <dsp:txXfrm>
        <a:off x="2962109" y="1449952"/>
        <a:ext cx="1118595" cy="1496976"/>
      </dsp:txXfrm>
    </dsp:sp>
    <dsp:sp modelId="{9AC2FA1D-92D0-48E6-8675-FBA869A2458B}">
      <dsp:nvSpPr>
        <dsp:cNvPr id="0" name=""/>
        <dsp:cNvSpPr/>
      </dsp:nvSpPr>
      <dsp:spPr>
        <a:xfrm>
          <a:off x="2989950" y="3099142"/>
          <a:ext cx="1062911" cy="1379340"/>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IN" sz="1800" kern="1200" dirty="0" smtClean="0">
              <a:solidFill>
                <a:schemeClr val="tx1"/>
              </a:solidFill>
            </a:rPr>
            <a:t>Dithering to Deposit in Mobile A/c </a:t>
          </a:r>
          <a:endParaRPr lang="en-IN" sz="1800" kern="1200" dirty="0">
            <a:solidFill>
              <a:schemeClr val="tx1"/>
            </a:solidFill>
          </a:endParaRPr>
        </a:p>
      </dsp:txBody>
      <dsp:txXfrm>
        <a:off x="3021082" y="3130274"/>
        <a:ext cx="1000647" cy="13170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BD738-CC42-4361-8E52-51C674272D9E}">
      <dsp:nvSpPr>
        <dsp:cNvPr id="0" name=""/>
        <dsp:cNvSpPr/>
      </dsp:nvSpPr>
      <dsp:spPr>
        <a:xfrm>
          <a:off x="281527" y="0"/>
          <a:ext cx="1422463" cy="790257"/>
        </a:xfrm>
        <a:prstGeom prst="roundRect">
          <a:avLst>
            <a:gd name="adj" fmla="val 10000"/>
          </a:avLst>
        </a:prstGeom>
        <a:solidFill>
          <a:srgbClr val="FFFF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dirty="0" smtClean="0"/>
            <a:t>MOBILE BANKING</a:t>
          </a:r>
          <a:endParaRPr lang="en-IN" sz="1800" b="1" kern="1200" dirty="0"/>
        </a:p>
      </dsp:txBody>
      <dsp:txXfrm>
        <a:off x="304673" y="23146"/>
        <a:ext cx="1376171" cy="743965"/>
      </dsp:txXfrm>
    </dsp:sp>
    <dsp:sp modelId="{952CE767-442C-4BFE-A924-7BA1BA6EFE67}">
      <dsp:nvSpPr>
        <dsp:cNvPr id="0" name=""/>
        <dsp:cNvSpPr/>
      </dsp:nvSpPr>
      <dsp:spPr>
        <a:xfrm>
          <a:off x="2336197" y="0"/>
          <a:ext cx="1422463" cy="790257"/>
        </a:xfrm>
        <a:prstGeom prst="roundRect">
          <a:avLst>
            <a:gd name="adj" fmla="val 10000"/>
          </a:avLst>
        </a:prstGeom>
        <a:solidFill>
          <a:srgbClr val="FFFF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n-IN" sz="1600" b="1" kern="1200" dirty="0" smtClean="0"/>
            <a:t>SAVE WITH ‘TEKEDAR’ OR</a:t>
          </a:r>
        </a:p>
        <a:p>
          <a:pPr lvl="0" algn="ctr" defTabSz="711200">
            <a:lnSpc>
              <a:spcPct val="90000"/>
            </a:lnSpc>
            <a:spcBef>
              <a:spcPct val="0"/>
            </a:spcBef>
            <a:spcAft>
              <a:spcPct val="35000"/>
            </a:spcAft>
          </a:pPr>
          <a:r>
            <a:rPr lang="en-IN" sz="1600" b="1" kern="1200" dirty="0" smtClean="0"/>
            <a:t>SELF</a:t>
          </a:r>
        </a:p>
      </dsp:txBody>
      <dsp:txXfrm>
        <a:off x="2359343" y="23146"/>
        <a:ext cx="1376171" cy="743965"/>
      </dsp:txXfrm>
    </dsp:sp>
    <dsp:sp modelId="{F10AA13D-4727-4D27-940A-9B9F6CBAF5D4}">
      <dsp:nvSpPr>
        <dsp:cNvPr id="0" name=""/>
        <dsp:cNvSpPr/>
      </dsp:nvSpPr>
      <dsp:spPr>
        <a:xfrm>
          <a:off x="1723747" y="3358594"/>
          <a:ext cx="592693" cy="592693"/>
        </a:xfrm>
        <a:prstGeom prst="triangle">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2E47D-29D6-4F95-8373-536E8280A36A}">
      <dsp:nvSpPr>
        <dsp:cNvPr id="0" name=""/>
        <dsp:cNvSpPr/>
      </dsp:nvSpPr>
      <dsp:spPr>
        <a:xfrm>
          <a:off x="242014" y="3110453"/>
          <a:ext cx="3556159" cy="240238"/>
        </a:xfrm>
        <a:prstGeom prst="rect">
          <a:avLst/>
        </a:prstGeom>
        <a:solidFill>
          <a:schemeClr val="tx1">
            <a:lumMod val="75000"/>
            <a:lumOff val="2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B4AA4F-B0B8-478A-A03E-3824AD98AEC7}">
      <dsp:nvSpPr>
        <dsp:cNvPr id="0" name=""/>
        <dsp:cNvSpPr/>
      </dsp:nvSpPr>
      <dsp:spPr>
        <a:xfrm>
          <a:off x="2336197" y="2418188"/>
          <a:ext cx="1422463" cy="66381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IN" sz="2000" b="1" kern="1200" dirty="0" smtClean="0">
              <a:solidFill>
                <a:schemeClr val="tx1"/>
              </a:solidFill>
            </a:rPr>
            <a:t>NO CHARGES</a:t>
          </a:r>
          <a:endParaRPr lang="en-IN" sz="1800" b="1" kern="1200" dirty="0">
            <a:solidFill>
              <a:schemeClr val="tx1"/>
            </a:solidFill>
          </a:endParaRPr>
        </a:p>
      </dsp:txBody>
      <dsp:txXfrm>
        <a:off x="2368602" y="2450593"/>
        <a:ext cx="1357653" cy="599006"/>
      </dsp:txXfrm>
    </dsp:sp>
    <dsp:sp modelId="{7FACD091-3489-4D86-B4D3-90F886092414}">
      <dsp:nvSpPr>
        <dsp:cNvPr id="0" name=""/>
        <dsp:cNvSpPr/>
      </dsp:nvSpPr>
      <dsp:spPr>
        <a:xfrm>
          <a:off x="2336197" y="1706956"/>
          <a:ext cx="1422463" cy="66381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smtClean="0"/>
            <a:t>EASILY ACCESSIBLE AT DOORSTEP</a:t>
          </a:r>
          <a:endParaRPr lang="en-IN" sz="1600" b="1" kern="1200" dirty="0"/>
        </a:p>
      </dsp:txBody>
      <dsp:txXfrm>
        <a:off x="2368602" y="1739361"/>
        <a:ext cx="1357653" cy="599006"/>
      </dsp:txXfrm>
    </dsp:sp>
    <dsp:sp modelId="{E5398D3F-5D95-4492-BAAA-81652A53123B}">
      <dsp:nvSpPr>
        <dsp:cNvPr id="0" name=""/>
        <dsp:cNvSpPr/>
      </dsp:nvSpPr>
      <dsp:spPr>
        <a:xfrm>
          <a:off x="2336197" y="995724"/>
          <a:ext cx="1422463" cy="66381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N" sz="1800" b="1" kern="1200" dirty="0" smtClean="0"/>
            <a:t>TIME TESTED</a:t>
          </a:r>
          <a:endParaRPr lang="en-IN" sz="1800" b="1" kern="1200" dirty="0"/>
        </a:p>
      </dsp:txBody>
      <dsp:txXfrm>
        <a:off x="2368602" y="1028129"/>
        <a:ext cx="1357653" cy="599006"/>
      </dsp:txXfrm>
    </dsp:sp>
    <dsp:sp modelId="{A53DEAAF-556B-46A5-9A83-030C9539E276}">
      <dsp:nvSpPr>
        <dsp:cNvPr id="0" name=""/>
        <dsp:cNvSpPr/>
      </dsp:nvSpPr>
      <dsp:spPr>
        <a:xfrm>
          <a:off x="281527" y="2418188"/>
          <a:ext cx="1422463" cy="663816"/>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smtClean="0">
              <a:solidFill>
                <a:schemeClr val="tx1"/>
              </a:solidFill>
            </a:rPr>
            <a:t>CHARGES ON DEPOSIT, WITHDRAWAL</a:t>
          </a:r>
          <a:endParaRPr lang="en-IN" sz="1600" b="1" kern="1200" dirty="0">
            <a:solidFill>
              <a:schemeClr val="tx1"/>
            </a:solidFill>
          </a:endParaRPr>
        </a:p>
      </dsp:txBody>
      <dsp:txXfrm>
        <a:off x="313932" y="2450593"/>
        <a:ext cx="1357653" cy="599006"/>
      </dsp:txXfrm>
    </dsp:sp>
    <dsp:sp modelId="{D913E839-92D0-402F-8716-05D1A8C20E73}">
      <dsp:nvSpPr>
        <dsp:cNvPr id="0" name=""/>
        <dsp:cNvSpPr/>
      </dsp:nvSpPr>
      <dsp:spPr>
        <a:xfrm>
          <a:off x="281527" y="1706956"/>
          <a:ext cx="1422463" cy="66381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b="1" kern="1200" dirty="0" smtClean="0"/>
            <a:t>EKO COUNTER AT  A DISTANCE </a:t>
          </a:r>
          <a:endParaRPr lang="en-IN" sz="1600" b="1" kern="1200" dirty="0"/>
        </a:p>
      </dsp:txBody>
      <dsp:txXfrm>
        <a:off x="313932" y="1739361"/>
        <a:ext cx="1357653" cy="599006"/>
      </dsp:txXfrm>
    </dsp:sp>
    <dsp:sp modelId="{5175ADCA-16C2-4634-A18A-6E8858D9255E}">
      <dsp:nvSpPr>
        <dsp:cNvPr id="0" name=""/>
        <dsp:cNvSpPr/>
      </dsp:nvSpPr>
      <dsp:spPr>
        <a:xfrm>
          <a:off x="281527" y="995724"/>
          <a:ext cx="1422463" cy="66381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b="1" kern="1200" dirty="0" smtClean="0"/>
            <a:t>BRAND KNOWN,</a:t>
          </a:r>
        </a:p>
        <a:p>
          <a:pPr lvl="0" algn="ctr" defTabSz="622300">
            <a:lnSpc>
              <a:spcPct val="90000"/>
            </a:lnSpc>
            <a:spcBef>
              <a:spcPct val="0"/>
            </a:spcBef>
            <a:spcAft>
              <a:spcPct val="35000"/>
            </a:spcAft>
          </a:pPr>
          <a:r>
            <a:rPr lang="en-IN" sz="1400" b="1" kern="1200" dirty="0" smtClean="0"/>
            <a:t>SUB AGENT UNKNOWN</a:t>
          </a:r>
          <a:endParaRPr lang="en-IN" sz="1400" b="1" kern="1200" dirty="0"/>
        </a:p>
      </dsp:txBody>
      <dsp:txXfrm>
        <a:off x="313932" y="1028129"/>
        <a:ext cx="1357653" cy="5990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9383C-C3F0-4189-AD44-11824488FF3A}">
      <dsp:nvSpPr>
        <dsp:cNvPr id="0" name=""/>
        <dsp:cNvSpPr/>
      </dsp:nvSpPr>
      <dsp:spPr>
        <a:xfrm>
          <a:off x="79855" y="846175"/>
          <a:ext cx="2300168" cy="11837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kern="1200" dirty="0" smtClean="0"/>
            <a:t>Enrolment</a:t>
          </a:r>
          <a:endParaRPr lang="en-IN" sz="2400" b="1" kern="1200" dirty="0"/>
        </a:p>
      </dsp:txBody>
      <dsp:txXfrm>
        <a:off x="416707" y="1019531"/>
        <a:ext cx="1626464" cy="837037"/>
      </dsp:txXfrm>
    </dsp:sp>
    <dsp:sp modelId="{3E3699A6-50AC-41D2-874F-68E8EBAA6C2A}">
      <dsp:nvSpPr>
        <dsp:cNvPr id="0" name=""/>
        <dsp:cNvSpPr/>
      </dsp:nvSpPr>
      <dsp:spPr>
        <a:xfrm rot="10800000">
          <a:off x="1022783" y="2230922"/>
          <a:ext cx="414312" cy="221977"/>
        </a:xfrm>
        <a:prstGeom prst="triangle">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B6A647-530B-4A75-A852-E9F2F34055BF}">
      <dsp:nvSpPr>
        <dsp:cNvPr id="0" name=""/>
        <dsp:cNvSpPr/>
      </dsp:nvSpPr>
      <dsp:spPr>
        <a:xfrm>
          <a:off x="79853" y="2641332"/>
          <a:ext cx="2300173" cy="7895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kern="1200" dirty="0" smtClean="0"/>
            <a:t>Introducer</a:t>
          </a:r>
          <a:endParaRPr lang="en-IN" sz="2400" b="1" kern="1200" dirty="0"/>
        </a:p>
      </dsp:txBody>
      <dsp:txXfrm>
        <a:off x="416706" y="2756961"/>
        <a:ext cx="1626467" cy="558303"/>
      </dsp:txXfrm>
    </dsp:sp>
    <dsp:sp modelId="{49C66CF3-DA4F-4BDF-A12B-6DB1D7D9558D}">
      <dsp:nvSpPr>
        <dsp:cNvPr id="0" name=""/>
        <dsp:cNvSpPr/>
      </dsp:nvSpPr>
      <dsp:spPr>
        <a:xfrm rot="10800000">
          <a:off x="1022783" y="3730437"/>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D872045-CBF1-411B-BAC0-39EE9A7104AD}">
      <dsp:nvSpPr>
        <dsp:cNvPr id="0" name=""/>
        <dsp:cNvSpPr/>
      </dsp:nvSpPr>
      <dsp:spPr>
        <a:xfrm>
          <a:off x="2863" y="4239394"/>
          <a:ext cx="2454153" cy="7895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N" sz="1800" b="1" kern="1200" dirty="0" smtClean="0"/>
            <a:t>AADHAR</a:t>
          </a:r>
        </a:p>
        <a:p>
          <a:pPr lvl="0" algn="ctr" defTabSz="800100">
            <a:lnSpc>
              <a:spcPct val="90000"/>
            </a:lnSpc>
            <a:spcBef>
              <a:spcPct val="0"/>
            </a:spcBef>
            <a:spcAft>
              <a:spcPct val="35000"/>
            </a:spcAft>
          </a:pPr>
          <a:r>
            <a:rPr lang="en-IN" sz="1800" b="1" kern="1200" dirty="0" smtClean="0"/>
            <a:t>NUMBER</a:t>
          </a:r>
          <a:endParaRPr lang="en-IN" sz="1800" b="1" kern="1200" dirty="0"/>
        </a:p>
      </dsp:txBody>
      <dsp:txXfrm>
        <a:off x="362265" y="4355023"/>
        <a:ext cx="1735349" cy="558303"/>
      </dsp:txXfrm>
    </dsp:sp>
    <dsp:sp modelId="{A4A27A25-F786-4EB8-9534-81F8ED205E08}">
      <dsp:nvSpPr>
        <dsp:cNvPr id="0" name=""/>
        <dsp:cNvSpPr/>
      </dsp:nvSpPr>
      <dsp:spPr>
        <a:xfrm rot="5400000">
          <a:off x="2562196" y="4523186"/>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1E9FA71-FFFE-442C-AB50-4FF31A33C52E}">
      <dsp:nvSpPr>
        <dsp:cNvPr id="0" name=""/>
        <dsp:cNvSpPr/>
      </dsp:nvSpPr>
      <dsp:spPr>
        <a:xfrm>
          <a:off x="3069124" y="4239394"/>
          <a:ext cx="1963275" cy="7895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t>MANI  enrolled ON 6</a:t>
          </a:r>
          <a:r>
            <a:rPr lang="en-IN" sz="2000" b="1" kern="1200" baseline="30000" dirty="0" smtClean="0"/>
            <a:t>TH</a:t>
          </a:r>
          <a:r>
            <a:rPr lang="en-IN" sz="2000" b="1" kern="1200" dirty="0" smtClean="0"/>
            <a:t> SEPT </a:t>
          </a:r>
          <a:endParaRPr lang="en-IN" sz="2000" b="1" kern="1200" dirty="0"/>
        </a:p>
      </dsp:txBody>
      <dsp:txXfrm>
        <a:off x="3356639" y="4355023"/>
        <a:ext cx="1388245" cy="558303"/>
      </dsp:txXfrm>
    </dsp:sp>
    <dsp:sp modelId="{7F7D4ADA-2840-4CE1-841C-073B58970D40}">
      <dsp:nvSpPr>
        <dsp:cNvPr id="0" name=""/>
        <dsp:cNvSpPr/>
      </dsp:nvSpPr>
      <dsp:spPr>
        <a:xfrm>
          <a:off x="3843605" y="3794865"/>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EA2C542-5D5B-4919-9200-2D0B6C0BABAE}">
      <dsp:nvSpPr>
        <dsp:cNvPr id="0" name=""/>
        <dsp:cNvSpPr/>
      </dsp:nvSpPr>
      <dsp:spPr>
        <a:xfrm>
          <a:off x="3048891" y="2487348"/>
          <a:ext cx="2003740" cy="109752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smtClean="0"/>
            <a:t>PI -MANI’S </a:t>
          </a:r>
          <a:r>
            <a:rPr lang="en-IN" sz="1600" b="1" kern="1200" dirty="0" smtClean="0"/>
            <a:t>AADHAR #</a:t>
          </a:r>
        </a:p>
        <a:p>
          <a:pPr lvl="0" algn="ctr" defTabSz="711200">
            <a:lnSpc>
              <a:spcPct val="90000"/>
            </a:lnSpc>
            <a:spcBef>
              <a:spcPct val="0"/>
            </a:spcBef>
            <a:spcAft>
              <a:spcPct val="35000"/>
            </a:spcAft>
          </a:pPr>
          <a:r>
            <a:rPr lang="en-IN" sz="1600" b="1" kern="1200" dirty="0" smtClean="0"/>
            <a:t>15</a:t>
          </a:r>
          <a:r>
            <a:rPr lang="en-IN" sz="1600" b="1" kern="1200" baseline="30000" dirty="0" smtClean="0"/>
            <a:t>TH</a:t>
          </a:r>
          <a:r>
            <a:rPr lang="en-IN" sz="1600" b="1" kern="1200" dirty="0" smtClean="0"/>
            <a:t> OCTOBER 12</a:t>
          </a:r>
          <a:endParaRPr lang="en-IN" sz="1600" b="1" kern="1200" dirty="0"/>
        </a:p>
      </dsp:txBody>
      <dsp:txXfrm>
        <a:off x="3342332" y="2648077"/>
        <a:ext cx="1416858" cy="776071"/>
      </dsp:txXfrm>
    </dsp:sp>
    <dsp:sp modelId="{5A6865B2-1FB6-486A-8179-64554E5B1AB8}">
      <dsp:nvSpPr>
        <dsp:cNvPr id="0" name=""/>
        <dsp:cNvSpPr/>
      </dsp:nvSpPr>
      <dsp:spPr>
        <a:xfrm>
          <a:off x="3843605" y="2141365"/>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9E9ED6-CE9B-4260-BE07-89115600474E}">
      <dsp:nvSpPr>
        <dsp:cNvPr id="0" name=""/>
        <dsp:cNvSpPr/>
      </dsp:nvSpPr>
      <dsp:spPr>
        <a:xfrm>
          <a:off x="3110690" y="274675"/>
          <a:ext cx="1880142" cy="175524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kern="1200" dirty="0" smtClean="0">
              <a:solidFill>
                <a:srgbClr val="FF0000"/>
              </a:solidFill>
            </a:rPr>
            <a:t>UID</a:t>
          </a:r>
          <a:endParaRPr lang="en-IN" sz="2400" b="1" kern="1200" dirty="0">
            <a:solidFill>
              <a:srgbClr val="FF0000"/>
            </a:solidFill>
          </a:endParaRPr>
        </a:p>
      </dsp:txBody>
      <dsp:txXfrm>
        <a:off x="3386030" y="531725"/>
        <a:ext cx="1329462" cy="1241149"/>
      </dsp:txXfrm>
    </dsp:sp>
    <dsp:sp modelId="{208745BF-A2CD-4C5A-A451-DAB04ADD7964}">
      <dsp:nvSpPr>
        <dsp:cNvPr id="0" name=""/>
        <dsp:cNvSpPr/>
      </dsp:nvSpPr>
      <dsp:spPr>
        <a:xfrm rot="5046691">
          <a:off x="5311960" y="889870"/>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151195-034F-4D8A-8A15-D2B122DB0C20}">
      <dsp:nvSpPr>
        <dsp:cNvPr id="0" name=""/>
        <dsp:cNvSpPr/>
      </dsp:nvSpPr>
      <dsp:spPr>
        <a:xfrm>
          <a:off x="6032700" y="295650"/>
          <a:ext cx="1577298" cy="114180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PAPER WORK </a:t>
          </a:r>
        </a:p>
        <a:p>
          <a:pPr lvl="0" algn="ctr" defTabSz="711200">
            <a:lnSpc>
              <a:spcPct val="90000"/>
            </a:lnSpc>
            <a:spcBef>
              <a:spcPct val="0"/>
            </a:spcBef>
            <a:spcAft>
              <a:spcPct val="35000"/>
            </a:spcAft>
          </a:pPr>
          <a:r>
            <a:rPr lang="en-IN" sz="1600" b="1" kern="1200" dirty="0" smtClean="0"/>
            <a:t>ON 26</a:t>
          </a:r>
          <a:r>
            <a:rPr lang="en-IN" sz="1600" b="1" kern="1200" baseline="30000" dirty="0" smtClean="0"/>
            <a:t>TH</a:t>
          </a:r>
          <a:r>
            <a:rPr lang="en-IN" sz="1600" b="1" kern="1200" dirty="0" smtClean="0"/>
            <a:t> OCT,12</a:t>
          </a:r>
          <a:endParaRPr lang="en-IN" sz="1600" b="1" kern="1200" dirty="0"/>
        </a:p>
      </dsp:txBody>
      <dsp:txXfrm>
        <a:off x="6263690" y="462863"/>
        <a:ext cx="1115318" cy="807374"/>
      </dsp:txXfrm>
    </dsp:sp>
    <dsp:sp modelId="{C83BF632-07D8-47AF-9FCC-9B22D7E428CE}">
      <dsp:nvSpPr>
        <dsp:cNvPr id="0" name=""/>
        <dsp:cNvSpPr/>
      </dsp:nvSpPr>
      <dsp:spPr>
        <a:xfrm rot="10800000">
          <a:off x="6614193" y="1552644"/>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9D8839-9189-4194-97CA-014457422D9A}">
      <dsp:nvSpPr>
        <dsp:cNvPr id="0" name=""/>
        <dsp:cNvSpPr/>
      </dsp:nvSpPr>
      <dsp:spPr>
        <a:xfrm>
          <a:off x="5807024" y="1877250"/>
          <a:ext cx="2028651" cy="1174725"/>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IN" sz="1300" b="1" kern="1200" dirty="0" smtClean="0"/>
            <a:t>CERTIFICATE FROM MANI’S INSTITUION</a:t>
          </a:r>
        </a:p>
        <a:p>
          <a:pPr lvl="0" algn="ctr" defTabSz="577850">
            <a:lnSpc>
              <a:spcPct val="90000"/>
            </a:lnSpc>
            <a:spcBef>
              <a:spcPct val="0"/>
            </a:spcBef>
            <a:spcAft>
              <a:spcPct val="35000"/>
            </a:spcAft>
          </a:pPr>
          <a:r>
            <a:rPr lang="en-IN" sz="1300" b="1" kern="1200" dirty="0" smtClean="0"/>
            <a:t>8</a:t>
          </a:r>
          <a:r>
            <a:rPr lang="en-IN" sz="1300" b="1" kern="1200" baseline="30000" dirty="0" smtClean="0"/>
            <a:t>TH</a:t>
          </a:r>
          <a:r>
            <a:rPr lang="en-IN" sz="1300" b="1" kern="1200" dirty="0" smtClean="0"/>
            <a:t> NOVEMBER 12</a:t>
          </a:r>
          <a:endParaRPr lang="en-IN" sz="1300" b="1" kern="1200" dirty="0"/>
        </a:p>
      </dsp:txBody>
      <dsp:txXfrm>
        <a:off x="6104113" y="2049284"/>
        <a:ext cx="1434473" cy="830657"/>
      </dsp:txXfrm>
    </dsp:sp>
    <dsp:sp modelId="{4E265A31-2E2E-4EA5-A52C-A87E60B219C1}">
      <dsp:nvSpPr>
        <dsp:cNvPr id="0" name=""/>
        <dsp:cNvSpPr/>
      </dsp:nvSpPr>
      <dsp:spPr>
        <a:xfrm rot="10800000">
          <a:off x="6614193" y="3156681"/>
          <a:ext cx="414312" cy="221977"/>
        </a:xfrm>
        <a:prstGeom prst="triangl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D489657-4779-4B7E-B565-47882E2ED3FC}">
      <dsp:nvSpPr>
        <dsp:cNvPr id="0" name=""/>
        <dsp:cNvSpPr/>
      </dsp:nvSpPr>
      <dsp:spPr>
        <a:xfrm>
          <a:off x="5644507" y="3470800"/>
          <a:ext cx="2353685" cy="1743344"/>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t>CERTIFICATE </a:t>
          </a:r>
        </a:p>
        <a:p>
          <a:pPr lvl="0" algn="ctr" defTabSz="889000">
            <a:lnSpc>
              <a:spcPct val="90000"/>
            </a:lnSpc>
            <a:spcBef>
              <a:spcPct val="0"/>
            </a:spcBef>
            <a:spcAft>
              <a:spcPct val="35000"/>
            </a:spcAft>
          </a:pPr>
          <a:r>
            <a:rPr lang="en-IN" sz="2000" b="1" kern="1200" dirty="0" smtClean="0"/>
            <a:t>SENT ON  9</a:t>
          </a:r>
          <a:r>
            <a:rPr lang="en-IN" sz="2000" b="1" kern="1200" baseline="30000" dirty="0" smtClean="0"/>
            <a:t>TH</a:t>
          </a:r>
          <a:r>
            <a:rPr lang="en-IN" sz="2000" b="1" kern="1200" dirty="0" smtClean="0"/>
            <a:t> NOVEMBER</a:t>
          </a:r>
        </a:p>
        <a:p>
          <a:pPr lvl="0" algn="ctr" defTabSz="889000">
            <a:lnSpc>
              <a:spcPct val="90000"/>
            </a:lnSpc>
            <a:spcBef>
              <a:spcPct val="0"/>
            </a:spcBef>
            <a:spcAft>
              <a:spcPct val="35000"/>
            </a:spcAft>
          </a:pPr>
          <a:r>
            <a:rPr lang="en-IN" sz="2000" b="1" kern="1200" dirty="0" smtClean="0"/>
            <a:t>STATUS YET TO BE  RECEIVED!</a:t>
          </a:r>
          <a:endParaRPr lang="en-IN" sz="2000" b="1" kern="1200" dirty="0"/>
        </a:p>
      </dsp:txBody>
      <dsp:txXfrm>
        <a:off x="5989196" y="3726107"/>
        <a:ext cx="1664307" cy="12327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9.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44246-1933-4237-852E-A6A4AB3B5DBE}" type="datetimeFigureOut">
              <a:rPr lang="en-US" smtClean="0"/>
              <a:pPr/>
              <a:t>12/1/2012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3D9377-6A4B-4E56-B241-2BFD68713EA3}" type="slidenum">
              <a:rPr lang="en-IN" smtClean="0"/>
              <a:pPr/>
              <a:t>‹#›</a:t>
            </a:fld>
            <a:endParaRPr lang="en-IN"/>
          </a:p>
        </p:txBody>
      </p:sp>
    </p:spTree>
    <p:extLst>
      <p:ext uri="{BB962C8B-B14F-4D97-AF65-F5344CB8AC3E}">
        <p14:creationId xmlns="" xmlns:p14="http://schemas.microsoft.com/office/powerpoint/2010/main" val="133074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Title Slide (Mani)</a:t>
            </a:r>
            <a:r>
              <a:rPr lang="en-IN" baseline="0" dirty="0" smtClean="0"/>
              <a:t> Very </a:t>
            </a:r>
            <a:r>
              <a:rPr lang="en-IN" dirty="0" smtClean="0"/>
              <a:t>Good afternoon to all of you. I am Mani</a:t>
            </a:r>
            <a:r>
              <a:rPr lang="en-IN" baseline="0" dirty="0" smtClean="0"/>
              <a:t> </a:t>
            </a:r>
            <a:r>
              <a:rPr lang="en-IN" baseline="0" dirty="0" err="1" smtClean="0"/>
              <a:t>Nandhi</a:t>
            </a:r>
            <a:r>
              <a:rPr lang="en-IN" baseline="0" dirty="0" smtClean="0"/>
              <a:t> and </a:t>
            </a:r>
            <a:r>
              <a:rPr lang="en-IN" dirty="0" smtClean="0"/>
              <a:t>I</a:t>
            </a:r>
            <a:r>
              <a:rPr lang="en-IN" baseline="0" dirty="0" smtClean="0"/>
              <a:t> am privileged to be participating here again to present my third study. I would like to introduce my co-researcher of this study  . I would take you through the path we have travelled so far in our attempt to bank the unbanked rickshaw pullers in Delhi.</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10: –  </a:t>
            </a:r>
            <a:r>
              <a:rPr lang="en-IN" dirty="0" smtClean="0"/>
              <a:t>So we</a:t>
            </a:r>
            <a:r>
              <a:rPr lang="en-IN" baseline="0" dirty="0" smtClean="0"/>
              <a:t> changed the track towards mobile banking the pullers through the ICICI –EKO route, because ICICI, a large private bank offers  KYC free ‘</a:t>
            </a:r>
            <a:r>
              <a:rPr lang="en-IN" baseline="0" dirty="0" err="1" smtClean="0"/>
              <a:t>Apna</a:t>
            </a:r>
            <a:r>
              <a:rPr lang="en-IN" baseline="0" dirty="0" smtClean="0"/>
              <a:t> Savings account’ requiring a photo only and permits maximum cash balance of </a:t>
            </a:r>
            <a:r>
              <a:rPr lang="en-IN" baseline="0" dirty="0" err="1" smtClean="0"/>
              <a:t>inr</a:t>
            </a:r>
            <a:r>
              <a:rPr lang="en-IN" baseline="0" dirty="0" smtClean="0"/>
              <a:t> 50,000 .</a:t>
            </a:r>
          </a:p>
          <a:p>
            <a:pPr marL="228600" indent="-228600">
              <a:buFont typeface="+mj-lt"/>
              <a:buAutoNum type="arabicPeriod"/>
            </a:pPr>
            <a:r>
              <a:rPr lang="en-IN" baseline="0" dirty="0" smtClean="0"/>
              <a:t> 8 pullers accounts were opened and were activated  immediately. </a:t>
            </a:r>
          </a:p>
          <a:p>
            <a:pPr marL="228600" indent="-228600">
              <a:buFont typeface="+mj-lt"/>
              <a:buAutoNum type="arabicPeriod"/>
            </a:pPr>
            <a:r>
              <a:rPr lang="en-IN" baseline="0" dirty="0" smtClean="0"/>
              <a:t>First day, 3 pullers deposited 2 dollars each. Subsequently, the Pullers’ Cart was pushed, and we faced post delivery blues with a number of queries and doubts. </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11:</a:t>
            </a:r>
            <a:r>
              <a:rPr lang="en-IN" dirty="0" smtClean="0"/>
              <a:t>– After opening</a:t>
            </a:r>
            <a:r>
              <a:rPr lang="en-IN" baseline="0" dirty="0" smtClean="0"/>
              <a:t> mobile accounts, new faces approached inclined to volunteer and o</a:t>
            </a:r>
            <a:r>
              <a:rPr lang="en-IN" dirty="0" smtClean="0"/>
              <a:t>ur social mobilisation was like these ants gathering food</a:t>
            </a:r>
            <a:r>
              <a:rPr lang="en-IN" baseline="0" dirty="0" smtClean="0"/>
              <a:t>.  We enlisted 75 pullers, finalized 30  and have 45 pullers waiting in the wings to participate depending on our progress in UID and bank account opening.  </a:t>
            </a:r>
            <a:endParaRPr lang="en-IN" dirty="0"/>
          </a:p>
        </p:txBody>
      </p:sp>
      <p:sp>
        <p:nvSpPr>
          <p:cNvPr id="4" name="Slide Number Placeholder 3"/>
          <p:cNvSpPr>
            <a:spLocks noGrp="1"/>
          </p:cNvSpPr>
          <p:nvPr>
            <p:ph type="sldNum" sz="quarter" idx="10"/>
          </p:nvPr>
        </p:nvSpPr>
        <p:spPr/>
        <p:txBody>
          <a:bodyPr/>
          <a:lstStyle/>
          <a:p>
            <a:fld id="{B4DB12EF-0C73-49FA-8786-5E3922B7CFA5}"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12:</a:t>
            </a:r>
            <a:r>
              <a:rPr lang="en-IN" dirty="0" smtClean="0"/>
              <a:t>– 	Going back to know what kind of Post purchase anxiety</a:t>
            </a:r>
            <a:r>
              <a:rPr lang="en-IN" baseline="0" dirty="0" smtClean="0"/>
              <a:t> was exhibited by the pullers? Some of the responses of the pullers were:</a:t>
            </a:r>
          </a:p>
          <a:p>
            <a:pPr marL="228600" indent="-228600">
              <a:buFont typeface="+mj-lt"/>
              <a:buAutoNum type="arabicPeriod"/>
            </a:pPr>
            <a:r>
              <a:rPr lang="en-IN" baseline="0" dirty="0" smtClean="0"/>
              <a:t> One, BC counter is only a shop (poor cousin to the ‘bank’) and does not resemble an impressive bank.</a:t>
            </a:r>
          </a:p>
          <a:p>
            <a:pPr marL="228600" indent="-228600">
              <a:buFont typeface="+mj-lt"/>
              <a:buNone/>
            </a:pPr>
            <a:r>
              <a:rPr lang="en-IN" baseline="0" dirty="0" smtClean="0"/>
              <a:t>Two, Bank does not charge for deposits and withdrawals but why should EKO shop charge if we are going to be saving there?</a:t>
            </a:r>
          </a:p>
          <a:p>
            <a:pPr marL="228600" indent="-228600">
              <a:buFont typeface="+mj-lt"/>
              <a:buAutoNum type="arabicPeriod"/>
            </a:pPr>
            <a:r>
              <a:rPr lang="en-IN" baseline="0" dirty="0" smtClean="0"/>
              <a:t>Bank gives ATM cards BUT ATM CARDS are not given at the EKO shop</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13:</a:t>
            </a:r>
            <a:r>
              <a:rPr lang="en-IN" dirty="0" smtClean="0"/>
              <a:t>–	G</a:t>
            </a:r>
            <a:r>
              <a:rPr lang="en-IN" baseline="0" dirty="0" smtClean="0"/>
              <a:t>ently  pushing the pullers to deposit in the accounts, the pendulum seemed to swing towards the ‘informal storing practices’ for various reasons.</a:t>
            </a:r>
            <a:endParaRPr lang="en-IN" baseline="0" dirty="0"/>
          </a:p>
          <a:p>
            <a:endParaRPr lang="en-IN" baseline="0" dirty="0" smtClean="0"/>
          </a:p>
          <a:p>
            <a:pPr marL="228600" indent="-228600">
              <a:buFont typeface="+mj-lt"/>
              <a:buAutoNum type="arabicPeriod"/>
            </a:pPr>
            <a:r>
              <a:rPr lang="en-IN" baseline="0" dirty="0" smtClean="0"/>
              <a:t>Be it for current consumption needs that needed to be sent home or for meeting the ongoing festival expenses, pullers stored with the ‘</a:t>
            </a:r>
            <a:r>
              <a:rPr lang="en-IN" baseline="0" dirty="0" err="1" smtClean="0"/>
              <a:t>tekedar</a:t>
            </a:r>
            <a:r>
              <a:rPr lang="en-IN" baseline="0" dirty="0" smtClean="0"/>
              <a:t>’ / rickshaw contractor who is an ‘on the spot deposit collector or local bank’  or preferred to keep money with self. </a:t>
            </a:r>
          </a:p>
          <a:p>
            <a:pPr marL="228600" indent="-228600">
              <a:buFont typeface="+mj-lt"/>
              <a:buAutoNum type="arabicPeriod"/>
            </a:pPr>
            <a:r>
              <a:rPr lang="en-IN" baseline="0" dirty="0" smtClean="0"/>
              <a:t>When money had to be sent home through a fellow villager or to repay a sudden debt incurred due to gambling – a past time in the pullers’ slum, depositing in the account was far from their mind.</a:t>
            </a:r>
          </a:p>
          <a:p>
            <a:pPr marL="228600" indent="-228600">
              <a:buFont typeface="+mj-lt"/>
              <a:buAutoNum type="arabicPeriod"/>
            </a:pPr>
            <a:r>
              <a:rPr lang="en-IN" baseline="0" dirty="0" smtClean="0"/>
              <a:t>Importantly,  their focus in earning with ‘No time’ to go that extra bit to the EKO counter’ and storing with ‘doorstep </a:t>
            </a:r>
            <a:r>
              <a:rPr lang="en-IN" baseline="0" dirty="0" err="1" smtClean="0"/>
              <a:t>tekedar</a:t>
            </a:r>
            <a:r>
              <a:rPr lang="en-IN" baseline="0" dirty="0" smtClean="0"/>
              <a:t>’ is convenient.</a:t>
            </a:r>
          </a:p>
          <a:p>
            <a:pPr marL="228600" indent="-228600">
              <a:buFont typeface="+mj-lt"/>
              <a:buNone/>
            </a:pPr>
            <a:endParaRPr lang="en-IN" baseline="0" dirty="0" smtClean="0"/>
          </a:p>
          <a:p>
            <a:pPr marL="228600" indent="-228600">
              <a:buFont typeface="+mj-lt"/>
              <a:buAutoNum type="arabicPeriod"/>
            </a:pPr>
            <a:endParaRPr lang="en-IN" baseline="0" dirty="0" smtClean="0"/>
          </a:p>
        </p:txBody>
      </p:sp>
      <p:sp>
        <p:nvSpPr>
          <p:cNvPr id="4" name="Slide Number Placeholder 3"/>
          <p:cNvSpPr>
            <a:spLocks noGrp="1"/>
          </p:cNvSpPr>
          <p:nvPr>
            <p:ph type="sldNum" sz="quarter" idx="10"/>
          </p:nvPr>
        </p:nvSpPr>
        <p:spPr/>
        <p:txBody>
          <a:bodyPr/>
          <a:lstStyle/>
          <a:p>
            <a:fld id="{173D9377-6A4B-4E56-B241-2BFD68713EA3}"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14: Mani </a:t>
            </a:r>
            <a:r>
              <a:rPr lang="en-IN" dirty="0" smtClean="0"/>
              <a:t>–</a:t>
            </a:r>
            <a:r>
              <a:rPr lang="en-IN" baseline="0" dirty="0" smtClean="0"/>
              <a:t>  Were there any </a:t>
            </a:r>
            <a:r>
              <a:rPr lang="en-IN" dirty="0" smtClean="0"/>
              <a:t>elementary </a:t>
            </a:r>
            <a:r>
              <a:rPr lang="en-IN" baseline="0" dirty="0" smtClean="0"/>
              <a:t>triggers that seem _ at the moment – to tilt the scales towards ‘on the spot pullers’ mobile bank’,  3 basic triggers</a:t>
            </a:r>
          </a:p>
          <a:p>
            <a:pPr marL="228600" indent="-228600">
              <a:buAutoNum type="arabicPeriod"/>
            </a:pPr>
            <a:r>
              <a:rPr lang="en-IN" baseline="0" dirty="0" smtClean="0"/>
              <a:t>Brand recognition  about the bank is strong but uncertainty about the BC or the sub-agent as against the ‘Time tested’ and known ‘</a:t>
            </a:r>
            <a:r>
              <a:rPr lang="en-IN" baseline="0" dirty="0" err="1" smtClean="0"/>
              <a:t>tekedar</a:t>
            </a:r>
            <a:r>
              <a:rPr lang="en-IN" baseline="0" dirty="0" smtClean="0"/>
              <a:t>’.</a:t>
            </a:r>
          </a:p>
          <a:p>
            <a:pPr marL="228600" indent="-228600">
              <a:buAutoNum type="arabicPeriod"/>
            </a:pPr>
            <a:r>
              <a:rPr lang="en-IN" baseline="0" dirty="0" err="1" smtClean="0"/>
              <a:t>Eko</a:t>
            </a:r>
            <a:r>
              <a:rPr lang="en-IN" baseline="0" dirty="0" smtClean="0"/>
              <a:t> counter is not on their route to work as against easily available ‘</a:t>
            </a:r>
            <a:r>
              <a:rPr lang="en-IN" baseline="0" dirty="0" err="1" smtClean="0"/>
              <a:t>tekedar’s</a:t>
            </a:r>
            <a:r>
              <a:rPr lang="en-IN" baseline="0" dirty="0" smtClean="0"/>
              <a:t> services at their place of stay.</a:t>
            </a:r>
          </a:p>
          <a:p>
            <a:pPr marL="228600" indent="-228600">
              <a:buAutoNum type="arabicPeriod"/>
            </a:pPr>
            <a:r>
              <a:rPr lang="en-IN" baseline="0" dirty="0" err="1" smtClean="0"/>
              <a:t>Tekedar</a:t>
            </a:r>
            <a:r>
              <a:rPr lang="en-IN" baseline="0" dirty="0" smtClean="0"/>
              <a:t> does not charge any fees (it does not matter even if he does pay them interest) while </a:t>
            </a:r>
            <a:r>
              <a:rPr lang="en-IN" baseline="0" dirty="0" err="1" smtClean="0"/>
              <a:t>Eko</a:t>
            </a:r>
            <a:r>
              <a:rPr lang="en-IN" baseline="0" dirty="0" smtClean="0"/>
              <a:t> shop charges for transactions.</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Slide 15:– While</a:t>
            </a:r>
            <a:r>
              <a:rPr lang="en-IN" baseline="0" dirty="0" smtClean="0"/>
              <a:t> concerns are there, our experience has been like ‘going on a merry go around’ so far.</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16:</a:t>
            </a:r>
            <a:r>
              <a:rPr lang="en-IN" dirty="0" smtClean="0"/>
              <a:t>– 	Getting</a:t>
            </a:r>
            <a:r>
              <a:rPr lang="en-IN" baseline="0" dirty="0" smtClean="0"/>
              <a:t> the pullers UID enabled started with enrolling 3 pullers with voter’s Id. However, for other homeless pullers, a prerequisite was to get ‘an introducer’ who will act as guarantor. Not wanting to seek the help of any NGO who acts as ‘introducer’, Mani as the PI and being in Delhi had to become an introducer.  By pushing the UID cart from the top levels,  first Mani enrolled on 6</a:t>
            </a:r>
            <a:r>
              <a:rPr lang="en-IN" baseline="30000" dirty="0" smtClean="0"/>
              <a:t>th</a:t>
            </a:r>
            <a:r>
              <a:rPr lang="en-IN" baseline="0" dirty="0" smtClean="0"/>
              <a:t> Sept, received the AADHAR NUMBER on 15</a:t>
            </a:r>
            <a:r>
              <a:rPr lang="en-IN" baseline="30000" dirty="0" smtClean="0"/>
              <a:t>th</a:t>
            </a:r>
            <a:r>
              <a:rPr lang="en-IN" baseline="0" dirty="0" smtClean="0"/>
              <a:t> </a:t>
            </a:r>
            <a:r>
              <a:rPr lang="en-IN" baseline="0" dirty="0" err="1" smtClean="0"/>
              <a:t>october</a:t>
            </a:r>
            <a:r>
              <a:rPr lang="en-IN" baseline="0" dirty="0" smtClean="0"/>
              <a:t>. Then completed some </a:t>
            </a:r>
            <a:r>
              <a:rPr lang="en-IN" baseline="0" dirty="0" err="1" smtClean="0"/>
              <a:t>formalites</a:t>
            </a:r>
            <a:r>
              <a:rPr lang="en-IN" baseline="0" dirty="0" smtClean="0"/>
              <a:t> on 26</a:t>
            </a:r>
            <a:r>
              <a:rPr lang="en-IN" baseline="30000" dirty="0" smtClean="0"/>
              <a:t>th</a:t>
            </a:r>
            <a:r>
              <a:rPr lang="en-IN" baseline="0" dirty="0" smtClean="0"/>
              <a:t> October but the UID Registrar for Central Delhi demanded a certificate from my employer, which I sent on 9</a:t>
            </a:r>
            <a:r>
              <a:rPr lang="en-IN" baseline="30000" dirty="0" smtClean="0"/>
              <a:t>th</a:t>
            </a:r>
            <a:r>
              <a:rPr lang="en-IN" baseline="0" dirty="0" smtClean="0"/>
              <a:t> September but UID INTRODUCER status is unknown till 26</a:t>
            </a:r>
            <a:r>
              <a:rPr lang="en-IN" baseline="30000" dirty="0" smtClean="0"/>
              <a:t>th</a:t>
            </a:r>
            <a:r>
              <a:rPr lang="en-IN" baseline="0" dirty="0" smtClean="0"/>
              <a:t> November. </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16</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Mani :</a:t>
            </a:r>
            <a:r>
              <a:rPr lang="en-IN" baseline="0" dirty="0" smtClean="0"/>
              <a:t> Finally, we say Thank you for your attention and we end with the  next 3 slides to let you know our unsaid thoughts in our efforts so far...</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17</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Mani</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18</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19</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 2:  </a:t>
            </a:r>
            <a:r>
              <a:rPr lang="en-IN" dirty="0" smtClean="0"/>
              <a:t>–R</a:t>
            </a:r>
            <a:r>
              <a:rPr lang="en-IN" baseline="0" dirty="0" smtClean="0"/>
              <a:t>ickshaw pullers is a strong group of marginalized poor migrants and are bankable in terms of their saving potential as documented in an earlier IMTFI study. 95% depend on informal saving methods due to lack of KYC norms which act a barrier to banking them. </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3  -  </a:t>
            </a:r>
            <a:r>
              <a:rPr lang="en-IN" dirty="0" smtClean="0"/>
              <a:t>Using </a:t>
            </a:r>
            <a:r>
              <a:rPr lang="en-IN" baseline="0" dirty="0" smtClean="0"/>
              <a:t>an unorthodox route to bank these pullers through social activism ,hand holding support and financial education, it was aimed to use the Indian Government’s  AADHAR cards, which is an unique identification scheme expected to be game changer in financial inclusion. Research strategy was three pronged – social mobilisation of pullers, obtaining them AADHAR cards and to link them with mobile bank/ bank account.  Sample area is an illegal slum settlement with many clusters of pullers living there. Our target population is drawn from two clusters of pullers from Madhya Pradesh. </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4:</a:t>
            </a:r>
            <a:r>
              <a:rPr lang="en-IN" dirty="0" smtClean="0"/>
              <a:t>– At</a:t>
            </a:r>
            <a:r>
              <a:rPr lang="en-IN" baseline="0" dirty="0" smtClean="0"/>
              <a:t> the social mobilisation stage, we sensed / faced utter disbelief, cynicism, distrust and lack of enthusiasm for participating in the project by the pullers. This stemmed from 4 critical reasons – </a:t>
            </a:r>
          </a:p>
          <a:p>
            <a:pPr marL="228600" indent="-228600">
              <a:buFont typeface="+mj-lt"/>
              <a:buAutoNum type="arabicPeriod"/>
            </a:pPr>
            <a:r>
              <a:rPr lang="en-IN" baseline="0" dirty="0" smtClean="0"/>
              <a:t>One, earlier they were misled by some groups/organisation about getting a bank account. </a:t>
            </a:r>
          </a:p>
          <a:p>
            <a:pPr marL="228600" indent="-228600">
              <a:buFont typeface="+mj-lt"/>
              <a:buAutoNum type="arabicPeriod"/>
            </a:pPr>
            <a:r>
              <a:rPr lang="en-IN" baseline="0" dirty="0" smtClean="0"/>
              <a:t>Two, pullers’ singular focus during the migratory period was to maximise earnings. </a:t>
            </a:r>
          </a:p>
          <a:p>
            <a:pPr marL="228600" indent="-228600">
              <a:buFont typeface="+mj-lt"/>
              <a:buAutoNum type="arabicPeriod"/>
            </a:pPr>
            <a:r>
              <a:rPr lang="en-IN" baseline="0" dirty="0" smtClean="0"/>
              <a:t>Three, their  queried about the monetary and non-monetary cost get bank account.</a:t>
            </a:r>
          </a:p>
          <a:p>
            <a:pPr marL="228600" indent="-228600">
              <a:buFont typeface="+mj-lt"/>
              <a:buAutoNum type="arabicPeriod"/>
            </a:pPr>
            <a:r>
              <a:rPr lang="en-IN" baseline="0" dirty="0" smtClean="0"/>
              <a:t> Four, they confessed that their willingness to participate is subject to demonstrating getting UID cards and bank accounts.</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5, </a:t>
            </a:r>
            <a:r>
              <a:rPr lang="en-IN" u="sng" dirty="0" err="1" smtClean="0"/>
              <a:t>Deepti</a:t>
            </a:r>
            <a:r>
              <a:rPr lang="en-IN" u="sng" dirty="0" smtClean="0"/>
              <a:t> </a:t>
            </a:r>
            <a:r>
              <a:rPr lang="en-IN" dirty="0" smtClean="0"/>
              <a:t>–</a:t>
            </a:r>
            <a:r>
              <a:rPr lang="en-IN" baseline="0" dirty="0" smtClean="0"/>
              <a:t> Pullers’ mindset </a:t>
            </a:r>
            <a:r>
              <a:rPr lang="en-IN" dirty="0" smtClean="0"/>
              <a:t>raised questions</a:t>
            </a:r>
            <a:r>
              <a:rPr lang="en-IN" baseline="0" dirty="0" smtClean="0"/>
              <a:t> in our minds and forced us to think of a strategy change in our goal.</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6: </a:t>
            </a:r>
            <a:r>
              <a:rPr lang="en-IN" u="sng" dirty="0" err="1" smtClean="0"/>
              <a:t>Deepti</a:t>
            </a:r>
            <a:r>
              <a:rPr lang="en-IN" u="sng" dirty="0" smtClean="0"/>
              <a:t> –</a:t>
            </a:r>
            <a:r>
              <a:rPr lang="en-IN" u="sng" baseline="0" dirty="0" smtClean="0"/>
              <a:t> </a:t>
            </a:r>
            <a:r>
              <a:rPr lang="en-IN" baseline="0" dirty="0" smtClean="0"/>
              <a:t>Realising we faced a ‘Chicken first or Egg first’  situation, we changed the planned route from mobilisation to getting bank accounts first.</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7:</a:t>
            </a:r>
            <a:r>
              <a:rPr lang="en-IN" dirty="0" smtClean="0"/>
              <a:t>– 	Changing</a:t>
            </a:r>
            <a:r>
              <a:rPr lang="en-IN" baseline="0" dirty="0" smtClean="0"/>
              <a:t> the strategy</a:t>
            </a:r>
            <a:r>
              <a:rPr lang="en-IN" dirty="0" smtClean="0"/>
              <a:t>, we focused</a:t>
            </a:r>
            <a:r>
              <a:rPr lang="en-IN" baseline="0" dirty="0" smtClean="0"/>
              <a:t> on getting the bank accounts first to overcome their reservations. </a:t>
            </a:r>
            <a:r>
              <a:rPr lang="en-IN" dirty="0" smtClean="0"/>
              <a:t>To start with, 6 pullers with </a:t>
            </a:r>
            <a:r>
              <a:rPr lang="en-IN" baseline="0" dirty="0" smtClean="0"/>
              <a:t>‘Voter’s ID of their state’’ were linked with SBI-EKO’s mobile banking saving account. </a:t>
            </a:r>
          </a:p>
          <a:p>
            <a:r>
              <a:rPr lang="en-IN" baseline="0" dirty="0" smtClean="0"/>
              <a:t>This,  done at an average time of 5-6 days for mobilisation and bank linkage, we had to push the ‘EKO cart’ to ensure account activation. At present, normal time is 2 weeks for account activation, but it took 61 days to activate these 6 accounts compared to  ‘same day account activation’ nearly 1 and half year ago. First puller attempted deposit but his transaction failed because EKO account was not migrated to SBI’s CBS platform, which was done after the EKO cart was pushed again</a:t>
            </a:r>
          </a:p>
          <a:p>
            <a:r>
              <a:rPr lang="en-IN" baseline="0" dirty="0" smtClean="0"/>
              <a:t>Next encouraging the pullers to deposit, when the first puller went to deposit on 59</a:t>
            </a:r>
            <a:r>
              <a:rPr lang="en-IN" baseline="30000" dirty="0" smtClean="0"/>
              <a:t>th</a:t>
            </a:r>
            <a:r>
              <a:rPr lang="en-IN" baseline="0" dirty="0" smtClean="0"/>
              <a:t> day, transaction failed due to the account’s non-migration to CBS platform.</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8: </a:t>
            </a:r>
            <a:r>
              <a:rPr lang="en-IN" u="sng" baseline="0" dirty="0" smtClean="0"/>
              <a:t> –</a:t>
            </a:r>
            <a:r>
              <a:rPr lang="en-IN" baseline="0" dirty="0" smtClean="0"/>
              <a:t> Mobile banking account of SBI was chosen because it  requires minimal KYC norms. However, we experienced certain concerns at several steps.</a:t>
            </a:r>
          </a:p>
          <a:p>
            <a:r>
              <a:rPr lang="en-IN" baseline="0" dirty="0" smtClean="0"/>
              <a:t>For instance, at the only SBI- EKO counter in the sampled area , lack of training and lack of pro-poor sensitivity of the CSP were revealing. Also, the CSP’’s primary focus was on the remittance product and not saving product.</a:t>
            </a:r>
          </a:p>
          <a:p>
            <a:endParaRPr lang="en-IN" baseline="0" dirty="0" smtClean="0"/>
          </a:p>
          <a:p>
            <a:r>
              <a:rPr lang="en-IN" baseline="0" dirty="0" smtClean="0"/>
              <a:t>– More revealing was at the BC level. Pullers precious earning time was considerably spent on account opening day. Because CSP was trained on account opening formalities ‘on the spot’ ‘on the same day’ at the ICICI-EKO counter. Curiously enough, account related SMS alerts were in English  and not all handsets with different airtime providers received messages smoothly. Server connectivity problems delayed messages about the first deposit made. Besides, handsets with one telecom operator were found to receive messages promptly. More crucially, EKO’s back end operations for saving product is weak due to its spotlight on remittance product. This is compounded by the SBI’s delays in verification and synchronisation of EKO accounts with CBS platform.</a:t>
            </a:r>
            <a:endParaRPr lang="en-IN"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u="sng" dirty="0" smtClean="0"/>
              <a:t>Slide 9:</a:t>
            </a:r>
            <a:r>
              <a:rPr lang="en-IN" dirty="0" smtClean="0"/>
              <a:t>–</a:t>
            </a:r>
            <a:r>
              <a:rPr lang="en-IN" baseline="0" dirty="0" smtClean="0"/>
              <a:t> Irritants and pain points at different levels in the mobile banking rail reminded us of a ‘football game’ .</a:t>
            </a:r>
            <a:endParaRPr lang="en-IN" dirty="0"/>
          </a:p>
        </p:txBody>
      </p:sp>
      <p:sp>
        <p:nvSpPr>
          <p:cNvPr id="4" name="Slide Number Placeholder 3"/>
          <p:cNvSpPr>
            <a:spLocks noGrp="1"/>
          </p:cNvSpPr>
          <p:nvPr>
            <p:ph type="sldNum" sz="quarter" idx="10"/>
          </p:nvPr>
        </p:nvSpPr>
        <p:spPr/>
        <p:txBody>
          <a:bodyPr/>
          <a:lstStyle/>
          <a:p>
            <a:fld id="{173D9377-6A4B-4E56-B241-2BFD68713EA3}"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F9AA13D-BB5F-4BE1-B14D-FEED771580CC}" type="datetime1">
              <a:rPr lang="en-US" smtClean="0"/>
              <a:pPr/>
              <a:t>12/1/2012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739296-B406-4539-B2EF-0E37630C20AC}" type="datetime1">
              <a:rPr lang="en-US" smtClean="0"/>
              <a:pPr/>
              <a:t>12/1/2012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854DF08-D8E6-4893-8EB8-FE83D424A799}" type="datetime1">
              <a:rPr lang="en-US" smtClean="0"/>
              <a:pPr/>
              <a:t>12/1/2012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D3D1322-3175-4FA6-B66E-C6F06F759D3B}" type="datetime1">
              <a:rPr lang="en-US" smtClean="0"/>
              <a:pPr/>
              <a:t>12/1/2012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20957F-A4BA-4EBC-ABAB-3AD73FA2550E}" type="datetime1">
              <a:rPr lang="en-US" smtClean="0"/>
              <a:pPr/>
              <a:t>12/1/2012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78E0D6C-5237-43F2-AAF2-54FF6DD67AB9}" type="datetime1">
              <a:rPr lang="en-US" smtClean="0"/>
              <a:pPr/>
              <a:t>12/1/2012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1418F73-5DB9-428A-8A70-F42FBC02FB10}" type="datetime1">
              <a:rPr lang="en-US" smtClean="0"/>
              <a:pPr/>
              <a:t>12/1/2012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2D741634-BEBF-44CC-B7A0-E48121DA3FBE}" type="datetime1">
              <a:rPr lang="en-US" smtClean="0"/>
              <a:pPr/>
              <a:t>12/1/2012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E59A0-7973-4FA2-99EF-2FC0701B4E1F}" type="datetime1">
              <a:rPr lang="en-US" smtClean="0"/>
              <a:pPr/>
              <a:t>12/1/2012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1B1D7-BB28-4663-90AD-F3F1124BCDDD}" type="datetime1">
              <a:rPr lang="en-US" smtClean="0"/>
              <a:pPr/>
              <a:t>12/1/2012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5D02E-6446-4C4A-89A6-EB13E856E103}" type="datetime1">
              <a:rPr lang="en-US" smtClean="0"/>
              <a:pPr/>
              <a:t>12/1/2012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F98EA5-D6D8-4161-AC59-EF7633C968B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96448-A87C-4DAC-9AF9-A719100879D8}" type="datetime1">
              <a:rPr lang="en-US" smtClean="0"/>
              <a:pPr/>
              <a:t>12/1/2012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98EA5-D6D8-4161-AC59-EF7633C968B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Data" Target="../diagrams/data8.xml"/><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98EA5-D6D8-4161-AC59-EF7633C968B4}" type="slidenum">
              <a:rPr lang="en-IN" smtClean="0"/>
              <a:pPr/>
              <a:t>1</a:t>
            </a:fld>
            <a:endParaRPr lang="en-IN"/>
          </a:p>
        </p:txBody>
      </p:sp>
      <p:pic>
        <p:nvPicPr>
          <p:cNvPr id="5" name="Picture 4" descr="SDC11458.JPG"/>
          <p:cNvPicPr>
            <a:picLocks noChangeAspect="1"/>
          </p:cNvPicPr>
          <p:nvPr/>
        </p:nvPicPr>
        <p:blipFill>
          <a:blip r:embed="rId3" cstate="print">
            <a:alphaModFix amt="50000"/>
          </a:blip>
          <a:stretch>
            <a:fillRect/>
          </a:stretch>
        </p:blipFill>
        <p:spPr>
          <a:xfrm>
            <a:off x="-36513" y="-99392"/>
            <a:ext cx="9276523" cy="6957392"/>
          </a:xfrm>
          <a:prstGeom prst="rect">
            <a:avLst/>
          </a:prstGeom>
        </p:spPr>
      </p:pic>
      <p:sp>
        <p:nvSpPr>
          <p:cNvPr id="9" name="Rectangle 8"/>
          <p:cNvSpPr/>
          <p:nvPr/>
        </p:nvSpPr>
        <p:spPr>
          <a:xfrm>
            <a:off x="928662" y="357166"/>
            <a:ext cx="6715172" cy="5632310"/>
          </a:xfrm>
          <a:prstGeom prst="rect">
            <a:avLst/>
          </a:prstGeom>
        </p:spPr>
        <p:txBody>
          <a:bodyPr wrap="square">
            <a:spAutoFit/>
          </a:bodyPr>
          <a:lstStyle/>
          <a:p>
            <a:pPr algn="just">
              <a:buNone/>
            </a:pPr>
            <a:r>
              <a:rPr lang="en-IN" sz="2400" b="1" dirty="0" smtClean="0">
                <a:solidFill>
                  <a:srgbClr val="FFFF00"/>
                </a:solidFill>
                <a:effectLst>
                  <a:outerShdw blurRad="50800" dist="38100" dir="2700000" algn="tl" rotWithShape="0">
                    <a:srgbClr val="000000">
                      <a:alpha val="43000"/>
                    </a:srgbClr>
                  </a:outerShdw>
                </a:effectLst>
              </a:rPr>
              <a:t>Annual Conference of Funded Researchers, IMTFI, University of California, Irvine, 4-6 December 2012</a:t>
            </a:r>
          </a:p>
          <a:p>
            <a:pPr algn="just">
              <a:buNone/>
            </a:pPr>
            <a:endParaRPr lang="en-IN" sz="2400" b="1" dirty="0" smtClean="0">
              <a:solidFill>
                <a:srgbClr val="FFFF00"/>
              </a:solidFill>
              <a:effectLst>
                <a:outerShdw blurRad="50800" dist="38100" dir="2700000" algn="tl" rotWithShape="0">
                  <a:srgbClr val="000000">
                    <a:alpha val="43000"/>
                  </a:srgbClr>
                </a:outerShdw>
              </a:effectLst>
            </a:endParaRPr>
          </a:p>
          <a:p>
            <a:pPr algn="just">
              <a:buNone/>
            </a:pPr>
            <a:endParaRPr lang="en-IN" sz="2400" b="1" dirty="0" smtClean="0">
              <a:solidFill>
                <a:srgbClr val="FFFF00"/>
              </a:solidFill>
              <a:effectLst>
                <a:outerShdw blurRad="50800" dist="38100" dir="2700000" algn="tl" rotWithShape="0">
                  <a:srgbClr val="000000">
                    <a:alpha val="43000"/>
                  </a:srgbClr>
                </a:outerShdw>
              </a:effectLst>
            </a:endParaRPr>
          </a:p>
          <a:p>
            <a:pPr algn="just">
              <a:buNone/>
            </a:pPr>
            <a:r>
              <a:rPr lang="en-IN" sz="2400" b="1" dirty="0" smtClean="0">
                <a:solidFill>
                  <a:srgbClr val="FFFF00"/>
                </a:solidFill>
                <a:effectLst>
                  <a:outerShdw blurRad="50800" dist="38100" dir="2700000" algn="tl" rotWithShape="0">
                    <a:srgbClr val="000000">
                      <a:alpha val="43000"/>
                    </a:srgbClr>
                  </a:outerShdw>
                </a:effectLst>
              </a:rPr>
              <a:t>Evolving Participatory Relationships for Uplifting the Urban Poor Pullers: Next Step Forward</a:t>
            </a:r>
          </a:p>
          <a:p>
            <a:pPr algn="just">
              <a:buNone/>
            </a:pPr>
            <a:endParaRPr lang="en-IN" sz="2400" b="1" dirty="0" smtClean="0">
              <a:solidFill>
                <a:srgbClr val="FFFF00"/>
              </a:solidFill>
              <a:effectLst>
                <a:outerShdw blurRad="50800" dist="38100" dir="2700000" algn="tl" rotWithShape="0">
                  <a:srgbClr val="000000">
                    <a:alpha val="43000"/>
                  </a:srgbClr>
                </a:outerShdw>
              </a:effectLst>
            </a:endParaRPr>
          </a:p>
          <a:p>
            <a:pPr algn="ctr">
              <a:buNone/>
            </a:pPr>
            <a:r>
              <a:rPr lang="en-IN" sz="2400" b="1" dirty="0" smtClean="0">
                <a:solidFill>
                  <a:srgbClr val="FFFF00"/>
                </a:solidFill>
                <a:effectLst>
                  <a:outerShdw blurRad="50800" dist="38100" dir="2700000" algn="tl" rotWithShape="0">
                    <a:srgbClr val="000000">
                      <a:alpha val="43000"/>
                    </a:srgbClr>
                  </a:outerShdw>
                </a:effectLst>
              </a:rPr>
              <a:t>Mani Arul </a:t>
            </a:r>
            <a:r>
              <a:rPr lang="en-IN" sz="2400" b="1" dirty="0" err="1" smtClean="0">
                <a:solidFill>
                  <a:srgbClr val="FFFF00"/>
                </a:solidFill>
                <a:effectLst>
                  <a:outerShdw blurRad="50800" dist="38100" dir="2700000" algn="tl" rotWithShape="0">
                    <a:srgbClr val="000000">
                      <a:alpha val="43000"/>
                    </a:srgbClr>
                  </a:outerShdw>
                </a:effectLst>
              </a:rPr>
              <a:t>Nandhi</a:t>
            </a:r>
            <a:endParaRPr lang="en-IN" sz="2400" b="1" dirty="0" smtClean="0">
              <a:solidFill>
                <a:srgbClr val="FFFF00"/>
              </a:solidFill>
              <a:effectLst>
                <a:outerShdw blurRad="50800" dist="38100" dir="2700000" algn="tl" rotWithShape="0">
                  <a:srgbClr val="000000">
                    <a:alpha val="43000"/>
                  </a:srgbClr>
                </a:outerShdw>
              </a:effectLst>
            </a:endParaRPr>
          </a:p>
          <a:p>
            <a:pPr algn="ctr">
              <a:buNone/>
            </a:pPr>
            <a:r>
              <a:rPr lang="en-IN" sz="2400" b="1" dirty="0" smtClean="0">
                <a:solidFill>
                  <a:srgbClr val="FFFF00"/>
                </a:solidFill>
                <a:effectLst>
                  <a:outerShdw blurRad="50800" dist="38100" dir="2700000" algn="tl" rotWithShape="0">
                    <a:srgbClr val="000000">
                      <a:alpha val="43000"/>
                    </a:srgbClr>
                  </a:outerShdw>
                </a:effectLst>
              </a:rPr>
              <a:t>University of Delhi</a:t>
            </a:r>
          </a:p>
          <a:p>
            <a:pPr algn="ctr">
              <a:buNone/>
            </a:pPr>
            <a:r>
              <a:rPr lang="en-IN" sz="2400" b="1" dirty="0" smtClean="0">
                <a:solidFill>
                  <a:srgbClr val="FFFF00"/>
                </a:solidFill>
                <a:effectLst>
                  <a:outerShdw blurRad="50800" dist="38100" dir="2700000" algn="tl" rotWithShape="0">
                    <a:srgbClr val="000000">
                      <a:alpha val="43000"/>
                    </a:srgbClr>
                  </a:outerShdw>
                </a:effectLst>
              </a:rPr>
              <a:t>New Delhi, India</a:t>
            </a:r>
          </a:p>
          <a:p>
            <a:pPr algn="ctr">
              <a:buNone/>
            </a:pPr>
            <a:r>
              <a:rPr lang="en-IN" sz="2400" b="1" dirty="0" smtClean="0">
                <a:solidFill>
                  <a:srgbClr val="FFFF00"/>
                </a:solidFill>
                <a:effectLst>
                  <a:outerShdw blurRad="50800" dist="38100" dir="2700000" algn="tl" rotWithShape="0">
                    <a:srgbClr val="000000">
                      <a:alpha val="43000"/>
                    </a:srgbClr>
                  </a:outerShdw>
                </a:effectLst>
              </a:rPr>
              <a:t>&amp;</a:t>
            </a:r>
          </a:p>
          <a:p>
            <a:pPr algn="ctr">
              <a:buNone/>
            </a:pPr>
            <a:r>
              <a:rPr lang="en-IN" sz="2400" b="1" dirty="0" err="1" smtClean="0">
                <a:solidFill>
                  <a:srgbClr val="FFFF00"/>
                </a:solidFill>
                <a:effectLst>
                  <a:outerShdw blurRad="50800" dist="38100" dir="2700000" algn="tl" rotWithShape="0">
                    <a:srgbClr val="000000">
                      <a:alpha val="43000"/>
                    </a:srgbClr>
                  </a:outerShdw>
                </a:effectLst>
              </a:rPr>
              <a:t>Deepti</a:t>
            </a:r>
            <a:r>
              <a:rPr lang="en-IN" sz="2400" b="1" dirty="0" smtClean="0">
                <a:solidFill>
                  <a:srgbClr val="FFFF00"/>
                </a:solidFill>
                <a:effectLst>
                  <a:outerShdw blurRad="50800" dist="38100" dir="2700000" algn="tl" rotWithShape="0">
                    <a:srgbClr val="000000">
                      <a:alpha val="43000"/>
                    </a:srgbClr>
                  </a:outerShdw>
                </a:effectLst>
              </a:rPr>
              <a:t>, </a:t>
            </a:r>
            <a:r>
              <a:rPr lang="en-IN" sz="2400" b="1" dirty="0" err="1" smtClean="0">
                <a:solidFill>
                  <a:srgbClr val="FFFF00"/>
                </a:solidFill>
                <a:effectLst>
                  <a:outerShdw blurRad="50800" dist="38100" dir="2700000" algn="tl" rotWithShape="0">
                    <a:srgbClr val="000000">
                      <a:alpha val="43000"/>
                    </a:srgbClr>
                  </a:outerShdw>
                </a:effectLst>
              </a:rPr>
              <a:t>K.c</a:t>
            </a:r>
            <a:endParaRPr lang="en-IN" sz="2400" b="1" dirty="0" smtClean="0">
              <a:solidFill>
                <a:srgbClr val="FFFF00"/>
              </a:solidFill>
              <a:effectLst>
                <a:outerShdw blurRad="50800" dist="38100" dir="2700000" algn="tl" rotWithShape="0">
                  <a:srgbClr val="000000">
                    <a:alpha val="43000"/>
                  </a:srgbClr>
                </a:outerShdw>
              </a:effectLst>
            </a:endParaRPr>
          </a:p>
          <a:p>
            <a:pPr algn="ctr">
              <a:buNone/>
            </a:pPr>
            <a:r>
              <a:rPr lang="en-IN" sz="2400" b="1" dirty="0" smtClean="0">
                <a:solidFill>
                  <a:srgbClr val="FFFF00"/>
                </a:solidFill>
                <a:effectLst>
                  <a:outerShdw blurRad="50800" dist="38100" dir="2700000" algn="tl" rotWithShape="0">
                    <a:srgbClr val="000000">
                      <a:alpha val="43000"/>
                    </a:srgbClr>
                  </a:outerShdw>
                </a:effectLst>
              </a:rPr>
              <a:t>Centre for Microfinance</a:t>
            </a:r>
          </a:p>
          <a:p>
            <a:pPr algn="ctr">
              <a:buNone/>
            </a:pPr>
            <a:r>
              <a:rPr lang="en-IN" sz="2400" b="1" dirty="0" smtClean="0">
                <a:solidFill>
                  <a:srgbClr val="FFFF00"/>
                </a:solidFill>
                <a:effectLst>
                  <a:outerShdw blurRad="50800" dist="38100" dir="2700000" algn="tl" rotWithShape="0">
                    <a:srgbClr val="000000">
                      <a:alpha val="43000"/>
                    </a:srgbClr>
                  </a:outerShdw>
                </a:effectLst>
              </a:rPr>
              <a:t> Chennai</a:t>
            </a:r>
          </a:p>
          <a:p>
            <a:pPr algn="ctr">
              <a:buNone/>
            </a:pPr>
            <a:endParaRPr lang="en-IN" sz="2400" dirty="0">
              <a:solidFill>
                <a:srgbClr val="FFFF00"/>
              </a:solidFill>
              <a:effectLst>
                <a:outerShdw blurRad="50800" dist="38100" dir="27000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IN" sz="2400" dirty="0" smtClean="0"/>
              <a:t>Change in Field Strategy </a:t>
            </a:r>
            <a:br>
              <a:rPr lang="en-IN" sz="2400" dirty="0" smtClean="0"/>
            </a:br>
            <a:r>
              <a:rPr lang="en-IN" sz="2400" dirty="0" smtClean="0">
                <a:solidFill>
                  <a:srgbClr val="FF0000"/>
                </a:solidFill>
              </a:rPr>
              <a:t>Track # 2 – Linking with ICICI-EKO Mobile Banking</a:t>
            </a:r>
            <a:endParaRPr lang="en-IN" sz="2400" dirty="0"/>
          </a:p>
        </p:txBody>
      </p:sp>
      <p:sp>
        <p:nvSpPr>
          <p:cNvPr id="19" name="Slide Number Placeholder 18"/>
          <p:cNvSpPr>
            <a:spLocks noGrp="1"/>
          </p:cNvSpPr>
          <p:nvPr>
            <p:ph type="sldNum" sz="quarter" idx="12"/>
          </p:nvPr>
        </p:nvSpPr>
        <p:spPr/>
        <p:txBody>
          <a:bodyPr/>
          <a:lstStyle/>
          <a:p>
            <a:fld id="{B6F98EA5-D6D8-4161-AC59-EF7633C968B4}" type="slidenum">
              <a:rPr lang="en-IN" smtClean="0"/>
              <a:pPr/>
              <a:t>10</a:t>
            </a:fld>
            <a:endParaRPr lang="en-IN"/>
          </a:p>
        </p:txBody>
      </p:sp>
      <p:sp>
        <p:nvSpPr>
          <p:cNvPr id="11" name="Text Placeholder 10"/>
          <p:cNvSpPr>
            <a:spLocks noGrp="1"/>
          </p:cNvSpPr>
          <p:nvPr>
            <p:ph type="body" sz="quarter" idx="4294967295"/>
          </p:nvPr>
        </p:nvSpPr>
        <p:spPr>
          <a:xfrm>
            <a:off x="142844" y="1357298"/>
            <a:ext cx="8501122" cy="500066"/>
          </a:xfrm>
        </p:spPr>
        <p:txBody>
          <a:bodyPr>
            <a:normAutofit/>
          </a:bodyPr>
          <a:lstStyle/>
          <a:p>
            <a:pPr algn="ctr">
              <a:buNone/>
            </a:pPr>
            <a:r>
              <a:rPr lang="en-IN" sz="2000" dirty="0" smtClean="0"/>
              <a:t>OUTCOME OF MOBILE LINKAGE WITHOUT KYC NORMS</a:t>
            </a:r>
            <a:endParaRPr lang="en-IN" sz="2000" dirty="0"/>
          </a:p>
        </p:txBody>
      </p:sp>
      <p:sp>
        <p:nvSpPr>
          <p:cNvPr id="16" name="TextBox 15"/>
          <p:cNvSpPr txBox="1"/>
          <p:nvPr/>
        </p:nvSpPr>
        <p:spPr>
          <a:xfrm>
            <a:off x="6643702" y="4071942"/>
            <a:ext cx="1799852" cy="646331"/>
          </a:xfrm>
          <a:prstGeom prst="rect">
            <a:avLst/>
          </a:prstGeom>
          <a:noFill/>
        </p:spPr>
        <p:txBody>
          <a:bodyPr wrap="square" rtlCol="0">
            <a:spAutoFit/>
          </a:bodyPr>
          <a:lstStyle/>
          <a:p>
            <a:r>
              <a:rPr lang="en-IN" b="1" dirty="0" smtClean="0"/>
              <a:t>MOBILE BANKED</a:t>
            </a:r>
          </a:p>
          <a:p>
            <a:r>
              <a:rPr lang="en-IN" b="1" dirty="0" smtClean="0"/>
              <a:t>PULLERS</a:t>
            </a:r>
            <a:endParaRPr lang="en-IN" b="1" dirty="0"/>
          </a:p>
        </p:txBody>
      </p:sp>
      <p:sp>
        <p:nvSpPr>
          <p:cNvPr id="23" name="Double Wave 22"/>
          <p:cNvSpPr/>
          <p:nvPr/>
        </p:nvSpPr>
        <p:spPr>
          <a:xfrm>
            <a:off x="7429488" y="2357430"/>
            <a:ext cx="1714512" cy="1714512"/>
          </a:xfrm>
          <a:prstGeom prst="doubleWave">
            <a:avLst>
              <a:gd name="adj1" fmla="val 6250"/>
              <a:gd name="adj2" fmla="val 7396"/>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chemeClr val="tx1"/>
                </a:solidFill>
              </a:rPr>
              <a:t> ‘I want to save but in a counter on way to work’</a:t>
            </a:r>
            <a:endParaRPr lang="en-IN" sz="1600" b="1" dirty="0">
              <a:solidFill>
                <a:schemeClr val="tx1"/>
              </a:solidFill>
            </a:endParaRPr>
          </a:p>
        </p:txBody>
      </p:sp>
      <p:sp>
        <p:nvSpPr>
          <p:cNvPr id="24" name="Freeform 23"/>
          <p:cNvSpPr/>
          <p:nvPr/>
        </p:nvSpPr>
        <p:spPr>
          <a:xfrm flipH="1" flipV="1">
            <a:off x="6819440" y="3643314"/>
            <a:ext cx="824393" cy="1149023"/>
          </a:xfrm>
          <a:custGeom>
            <a:avLst/>
            <a:gdLst>
              <a:gd name="connsiteX0" fmla="*/ 10407 w 880740"/>
              <a:gd name="connsiteY0" fmla="*/ 462709 h 462709"/>
              <a:gd name="connsiteX1" fmla="*/ 109559 w 880740"/>
              <a:gd name="connsiteY1" fmla="*/ 341523 h 462709"/>
              <a:gd name="connsiteX2" fmla="*/ 142610 w 880740"/>
              <a:gd name="connsiteY2" fmla="*/ 308473 h 462709"/>
              <a:gd name="connsiteX3" fmla="*/ 175660 w 880740"/>
              <a:gd name="connsiteY3" fmla="*/ 297456 h 462709"/>
              <a:gd name="connsiteX4" fmla="*/ 208711 w 880740"/>
              <a:gd name="connsiteY4" fmla="*/ 275422 h 462709"/>
              <a:gd name="connsiteX5" fmla="*/ 241762 w 880740"/>
              <a:gd name="connsiteY5" fmla="*/ 264405 h 462709"/>
              <a:gd name="connsiteX6" fmla="*/ 285829 w 880740"/>
              <a:gd name="connsiteY6" fmla="*/ 242371 h 462709"/>
              <a:gd name="connsiteX7" fmla="*/ 429048 w 880740"/>
              <a:gd name="connsiteY7" fmla="*/ 198304 h 462709"/>
              <a:gd name="connsiteX8" fmla="*/ 495150 w 880740"/>
              <a:gd name="connsiteY8" fmla="*/ 176270 h 462709"/>
              <a:gd name="connsiteX9" fmla="*/ 594301 w 880740"/>
              <a:gd name="connsiteY9" fmla="*/ 121186 h 462709"/>
              <a:gd name="connsiteX10" fmla="*/ 627352 w 880740"/>
              <a:gd name="connsiteY10" fmla="*/ 99152 h 462709"/>
              <a:gd name="connsiteX11" fmla="*/ 737521 w 880740"/>
              <a:gd name="connsiteY11" fmla="*/ 77118 h 462709"/>
              <a:gd name="connsiteX12" fmla="*/ 781588 w 880740"/>
              <a:gd name="connsiteY12" fmla="*/ 44068 h 462709"/>
              <a:gd name="connsiteX13" fmla="*/ 836672 w 880740"/>
              <a:gd name="connsiteY13" fmla="*/ 33051 h 462709"/>
              <a:gd name="connsiteX14" fmla="*/ 880740 w 880740"/>
              <a:gd name="connsiteY14" fmla="*/ 0 h 4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0740" h="462709">
                <a:moveTo>
                  <a:pt x="10407" y="462709"/>
                </a:moveTo>
                <a:cubicBezTo>
                  <a:pt x="31912" y="355185"/>
                  <a:pt x="0" y="451079"/>
                  <a:pt x="109559" y="341523"/>
                </a:cubicBezTo>
                <a:cubicBezTo>
                  <a:pt x="120576" y="330506"/>
                  <a:pt x="129646" y="317115"/>
                  <a:pt x="142610" y="308473"/>
                </a:cubicBezTo>
                <a:cubicBezTo>
                  <a:pt x="152272" y="302032"/>
                  <a:pt x="165273" y="302649"/>
                  <a:pt x="175660" y="297456"/>
                </a:cubicBezTo>
                <a:cubicBezTo>
                  <a:pt x="187503" y="291534"/>
                  <a:pt x="196868" y="281343"/>
                  <a:pt x="208711" y="275422"/>
                </a:cubicBezTo>
                <a:cubicBezTo>
                  <a:pt x="219098" y="270229"/>
                  <a:pt x="231088" y="268980"/>
                  <a:pt x="241762" y="264405"/>
                </a:cubicBezTo>
                <a:cubicBezTo>
                  <a:pt x="256857" y="257936"/>
                  <a:pt x="270501" y="248266"/>
                  <a:pt x="285829" y="242371"/>
                </a:cubicBezTo>
                <a:cubicBezTo>
                  <a:pt x="436404" y="184458"/>
                  <a:pt x="335077" y="226496"/>
                  <a:pt x="429048" y="198304"/>
                </a:cubicBezTo>
                <a:cubicBezTo>
                  <a:pt x="451294" y="191630"/>
                  <a:pt x="473116" y="183615"/>
                  <a:pt x="495150" y="176270"/>
                </a:cubicBezTo>
                <a:cubicBezTo>
                  <a:pt x="553321" y="156880"/>
                  <a:pt x="518541" y="171693"/>
                  <a:pt x="594301" y="121186"/>
                </a:cubicBezTo>
                <a:cubicBezTo>
                  <a:pt x="605318" y="113841"/>
                  <a:pt x="614368" y="101749"/>
                  <a:pt x="627352" y="99152"/>
                </a:cubicBezTo>
                <a:lnTo>
                  <a:pt x="737521" y="77118"/>
                </a:lnTo>
                <a:cubicBezTo>
                  <a:pt x="752210" y="66101"/>
                  <a:pt x="764809" y="51525"/>
                  <a:pt x="781588" y="44068"/>
                </a:cubicBezTo>
                <a:cubicBezTo>
                  <a:pt x="798699" y="36463"/>
                  <a:pt x="819139" y="39626"/>
                  <a:pt x="836672" y="33051"/>
                </a:cubicBezTo>
                <a:cubicBezTo>
                  <a:pt x="856604" y="25576"/>
                  <a:pt x="867201" y="13539"/>
                  <a:pt x="88074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25" name="Double Wave 24"/>
          <p:cNvSpPr/>
          <p:nvPr/>
        </p:nvSpPr>
        <p:spPr>
          <a:xfrm>
            <a:off x="6643702" y="4714884"/>
            <a:ext cx="1857388" cy="1771656"/>
          </a:xfrm>
          <a:prstGeom prst="doubleWave">
            <a:avLst/>
          </a:prstGeom>
          <a:solidFill>
            <a:srgbClr val="FFFF00"/>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smtClean="0">
                <a:solidFill>
                  <a:schemeClr val="tx1"/>
                </a:solidFill>
              </a:rPr>
              <a:t>‘</a:t>
            </a:r>
            <a:r>
              <a:rPr lang="en-IN" sz="1600" b="1" dirty="0" smtClean="0">
                <a:solidFill>
                  <a:schemeClr val="tx1"/>
                </a:solidFill>
              </a:rPr>
              <a:t>BC counter does not  look like a bank branch’</a:t>
            </a:r>
            <a:endParaRPr lang="en-IN" sz="1600" b="1" dirty="0">
              <a:solidFill>
                <a:schemeClr val="tx1"/>
              </a:solidFill>
            </a:endParaRPr>
          </a:p>
        </p:txBody>
      </p:sp>
      <p:sp>
        <p:nvSpPr>
          <p:cNvPr id="26" name="Freeform 25"/>
          <p:cNvSpPr/>
          <p:nvPr/>
        </p:nvSpPr>
        <p:spPr>
          <a:xfrm>
            <a:off x="7286644" y="4929198"/>
            <a:ext cx="418641" cy="283474"/>
          </a:xfrm>
          <a:custGeom>
            <a:avLst/>
            <a:gdLst>
              <a:gd name="connsiteX0" fmla="*/ 0 w 418641"/>
              <a:gd name="connsiteY0" fmla="*/ 0 h 283474"/>
              <a:gd name="connsiteX1" fmla="*/ 33051 w 418641"/>
              <a:gd name="connsiteY1" fmla="*/ 66101 h 283474"/>
              <a:gd name="connsiteX2" fmla="*/ 77118 w 418641"/>
              <a:gd name="connsiteY2" fmla="*/ 88135 h 283474"/>
              <a:gd name="connsiteX3" fmla="*/ 110169 w 418641"/>
              <a:gd name="connsiteY3" fmla="*/ 121185 h 283474"/>
              <a:gd name="connsiteX4" fmla="*/ 143220 w 418641"/>
              <a:gd name="connsiteY4" fmla="*/ 143219 h 283474"/>
              <a:gd name="connsiteX5" fmla="*/ 165253 w 418641"/>
              <a:gd name="connsiteY5" fmla="*/ 176270 h 283474"/>
              <a:gd name="connsiteX6" fmla="*/ 198304 w 418641"/>
              <a:gd name="connsiteY6" fmla="*/ 187287 h 283474"/>
              <a:gd name="connsiteX7" fmla="*/ 231354 w 418641"/>
              <a:gd name="connsiteY7" fmla="*/ 209320 h 283474"/>
              <a:gd name="connsiteX8" fmla="*/ 264405 w 418641"/>
              <a:gd name="connsiteY8" fmla="*/ 220337 h 283474"/>
              <a:gd name="connsiteX9" fmla="*/ 363557 w 418641"/>
              <a:gd name="connsiteY9" fmla="*/ 275422 h 283474"/>
              <a:gd name="connsiteX10" fmla="*/ 418641 w 418641"/>
              <a:gd name="connsiteY10" fmla="*/ 264405 h 2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641" h="283474">
                <a:moveTo>
                  <a:pt x="0" y="0"/>
                </a:moveTo>
                <a:cubicBezTo>
                  <a:pt x="7520" y="22559"/>
                  <a:pt x="13336" y="49672"/>
                  <a:pt x="33051" y="66101"/>
                </a:cubicBezTo>
                <a:cubicBezTo>
                  <a:pt x="45667" y="76615"/>
                  <a:pt x="63754" y="78589"/>
                  <a:pt x="77118" y="88135"/>
                </a:cubicBezTo>
                <a:cubicBezTo>
                  <a:pt x="89796" y="97191"/>
                  <a:pt x="98200" y="111211"/>
                  <a:pt x="110169" y="121185"/>
                </a:cubicBezTo>
                <a:cubicBezTo>
                  <a:pt x="120341" y="129661"/>
                  <a:pt x="132203" y="135874"/>
                  <a:pt x="143220" y="143219"/>
                </a:cubicBezTo>
                <a:cubicBezTo>
                  <a:pt x="150564" y="154236"/>
                  <a:pt x="154914" y="167999"/>
                  <a:pt x="165253" y="176270"/>
                </a:cubicBezTo>
                <a:cubicBezTo>
                  <a:pt x="174321" y="183525"/>
                  <a:pt x="187917" y="182094"/>
                  <a:pt x="198304" y="187287"/>
                </a:cubicBezTo>
                <a:cubicBezTo>
                  <a:pt x="210147" y="193208"/>
                  <a:pt x="219511" y="203399"/>
                  <a:pt x="231354" y="209320"/>
                </a:cubicBezTo>
                <a:cubicBezTo>
                  <a:pt x="241741" y="214513"/>
                  <a:pt x="254253" y="214697"/>
                  <a:pt x="264405" y="220337"/>
                </a:cubicBezTo>
                <a:cubicBezTo>
                  <a:pt x="378051" y="283474"/>
                  <a:pt x="288771" y="250493"/>
                  <a:pt x="363557" y="275422"/>
                </a:cubicBezTo>
                <a:cubicBezTo>
                  <a:pt x="403575" y="262083"/>
                  <a:pt x="384995" y="264405"/>
                  <a:pt x="418641" y="26440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aphicFrame>
        <p:nvGraphicFramePr>
          <p:cNvPr id="32" name="Diagram 31"/>
          <p:cNvGraphicFramePr/>
          <p:nvPr/>
        </p:nvGraphicFramePr>
        <p:xfrm>
          <a:off x="0" y="1428736"/>
          <a:ext cx="578644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umb11.shutterstock.com/thumb_small/72135/72135,1207396931,8/stock-vector-two-little-hardworking-ants-carrying-their-food-vector-illustration-isolated-on-white-11158543.jpg"/>
          <p:cNvPicPr>
            <a:picLocks noChangeAspect="1" noChangeArrowheads="1"/>
          </p:cNvPicPr>
          <p:nvPr/>
        </p:nvPicPr>
        <p:blipFill>
          <a:blip r:embed="rId3" cstate="print">
            <a:clrChange>
              <a:clrFrom>
                <a:srgbClr val="FFFFFF"/>
              </a:clrFrom>
              <a:clrTo>
                <a:srgbClr val="FFFFFF">
                  <a:alpha val="0"/>
                </a:srgbClr>
              </a:clrTo>
            </a:clrChange>
          </a:blip>
          <a:srcRect r="12245"/>
          <a:stretch>
            <a:fillRect/>
          </a:stretch>
        </p:blipFill>
        <p:spPr bwMode="auto">
          <a:xfrm flipH="1">
            <a:off x="179512" y="4725144"/>
            <a:ext cx="1944216" cy="1960612"/>
          </a:xfrm>
          <a:prstGeom prst="rect">
            <a:avLst/>
          </a:prstGeom>
          <a:noFill/>
        </p:spPr>
      </p:pic>
      <p:pic>
        <p:nvPicPr>
          <p:cNvPr id="614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99792" y="3356992"/>
            <a:ext cx="1095375" cy="2143125"/>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51920" y="2708920"/>
            <a:ext cx="1238250" cy="1457325"/>
          </a:xfrm>
          <a:prstGeom prst="rect">
            <a:avLst/>
          </a:prstGeom>
          <a:noFill/>
          <a:ln w="9525">
            <a:noFill/>
            <a:miter lim="800000"/>
            <a:headEnd/>
            <a:tailEnd/>
          </a:ln>
        </p:spPr>
      </p:pic>
      <p:pic>
        <p:nvPicPr>
          <p:cNvPr id="5"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92080" y="2348880"/>
            <a:ext cx="1000641" cy="1177677"/>
          </a:xfrm>
          <a:prstGeom prst="rect">
            <a:avLst/>
          </a:prstGeom>
          <a:noFill/>
          <a:ln w="9525">
            <a:noFill/>
            <a:miter lim="800000"/>
            <a:headEnd/>
            <a:tailEnd/>
          </a:ln>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56176" y="908720"/>
            <a:ext cx="1095375" cy="2143125"/>
          </a:xfrm>
          <a:prstGeom prst="rect">
            <a:avLst/>
          </a:prstGeom>
          <a:noFill/>
          <a:ln w="9525">
            <a:noFill/>
            <a:miter lim="800000"/>
            <a:headEnd/>
            <a:tailEnd/>
          </a:ln>
        </p:spPr>
      </p:pic>
      <p:sp>
        <p:nvSpPr>
          <p:cNvPr id="9" name="TextBox 8"/>
          <p:cNvSpPr txBox="1"/>
          <p:nvPr/>
        </p:nvSpPr>
        <p:spPr>
          <a:xfrm>
            <a:off x="251520" y="764704"/>
            <a:ext cx="5606364" cy="461665"/>
          </a:xfrm>
          <a:prstGeom prst="rect">
            <a:avLst/>
          </a:prstGeom>
          <a:noFill/>
        </p:spPr>
        <p:txBody>
          <a:bodyPr wrap="square" rtlCol="0">
            <a:spAutoFit/>
          </a:bodyPr>
          <a:lstStyle/>
          <a:p>
            <a:pPr algn="just"/>
            <a:r>
              <a:rPr lang="en-US" sz="2400" dirty="0" smtClean="0">
                <a:solidFill>
                  <a:srgbClr val="C00000"/>
                </a:solidFill>
              </a:rPr>
              <a:t>Outcome of Social Mobilization of Pullers </a:t>
            </a:r>
          </a:p>
        </p:txBody>
      </p:sp>
      <p:sp>
        <p:nvSpPr>
          <p:cNvPr id="10" name="TextBox 9"/>
          <p:cNvSpPr txBox="1"/>
          <p:nvPr/>
        </p:nvSpPr>
        <p:spPr>
          <a:xfrm>
            <a:off x="4500562" y="4143380"/>
            <a:ext cx="4175894" cy="2308324"/>
          </a:xfrm>
          <a:prstGeom prst="rect">
            <a:avLst/>
          </a:prstGeom>
          <a:noFill/>
        </p:spPr>
        <p:txBody>
          <a:bodyPr wrap="square" rtlCol="0">
            <a:spAutoFit/>
          </a:bodyPr>
          <a:lstStyle/>
          <a:p>
            <a:pPr algn="just">
              <a:buFont typeface="Arial" pitchFamily="34" charset="0"/>
              <a:buChar char="•"/>
            </a:pPr>
            <a:r>
              <a:rPr lang="en-US" sz="2400" dirty="0" smtClean="0">
                <a:solidFill>
                  <a:srgbClr val="C00000"/>
                </a:solidFill>
              </a:rPr>
              <a:t>Number of pullers enlisted = 75</a:t>
            </a:r>
          </a:p>
          <a:p>
            <a:pPr algn="just">
              <a:buFont typeface="Arial" pitchFamily="34" charset="0"/>
              <a:buChar char="•"/>
            </a:pPr>
            <a:r>
              <a:rPr lang="en-US" sz="2400" dirty="0" smtClean="0">
                <a:solidFill>
                  <a:srgbClr val="C00000"/>
                </a:solidFill>
              </a:rPr>
              <a:t>Number finalized =  30</a:t>
            </a:r>
          </a:p>
          <a:p>
            <a:pPr algn="just">
              <a:buFont typeface="Arial" pitchFamily="34" charset="0"/>
              <a:buChar char="•"/>
            </a:pPr>
            <a:r>
              <a:rPr lang="en-US" sz="2400" dirty="0" smtClean="0">
                <a:solidFill>
                  <a:srgbClr val="C00000"/>
                </a:solidFill>
              </a:rPr>
              <a:t>Tentative number in village or busy with pedaling  or waiting and watching = 45</a:t>
            </a:r>
            <a:endParaRPr lang="en-IN" sz="2400" dirty="0">
              <a:solidFill>
                <a:srgbClr val="C00000"/>
              </a:solidFill>
            </a:endParaRPr>
          </a:p>
        </p:txBody>
      </p:sp>
      <p:sp>
        <p:nvSpPr>
          <p:cNvPr id="11" name="Title 10"/>
          <p:cNvSpPr>
            <a:spLocks noGrp="1"/>
          </p:cNvSpPr>
          <p:nvPr>
            <p:ph type="title" idx="4294967295"/>
          </p:nvPr>
        </p:nvSpPr>
        <p:spPr>
          <a:xfrm>
            <a:off x="0" y="274638"/>
            <a:ext cx="8229600" cy="511175"/>
          </a:xfrm>
        </p:spPr>
        <p:txBody>
          <a:bodyPr>
            <a:noAutofit/>
          </a:bodyPr>
          <a:lstStyle/>
          <a:p>
            <a:r>
              <a:rPr lang="en-IN" sz="2800" dirty="0" smtClean="0"/>
              <a:t> </a:t>
            </a:r>
            <a:endParaRPr lang="en-IN" sz="2800" dirty="0"/>
          </a:p>
        </p:txBody>
      </p:sp>
      <p:sp>
        <p:nvSpPr>
          <p:cNvPr id="12" name="Slide Number Placeholder 11"/>
          <p:cNvSpPr>
            <a:spLocks noGrp="1"/>
          </p:cNvSpPr>
          <p:nvPr>
            <p:ph type="sldNum" sz="quarter" idx="12"/>
          </p:nvPr>
        </p:nvSpPr>
        <p:spPr/>
        <p:txBody>
          <a:bodyPr/>
          <a:lstStyle/>
          <a:p>
            <a:fld id="{B6F98EA5-D6D8-4161-AC59-EF7633C968B4}" type="slidenum">
              <a:rPr lang="en-IN" smtClean="0"/>
              <a:pPr/>
              <a:t>11</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p:nvPr/>
        </p:nvGrpSpPr>
        <p:grpSpPr>
          <a:xfrm>
            <a:off x="1214414" y="428604"/>
            <a:ext cx="7310526" cy="6000792"/>
            <a:chOff x="-1089842" y="-243408"/>
            <a:chExt cx="7310526" cy="5616624"/>
          </a:xfrm>
        </p:grpSpPr>
        <p:pic>
          <p:nvPicPr>
            <p:cNvPr id="1026" name="Picture 2"/>
            <p:cNvPicPr>
              <a:picLocks noChangeAspect="1" noChangeArrowheads="1"/>
            </p:cNvPicPr>
            <p:nvPr/>
          </p:nvPicPr>
          <p:blipFill>
            <a:blip r:embed="rId3" cstate="print">
              <a:clrChange>
                <a:clrFrom>
                  <a:srgbClr val="FFDFC0"/>
                </a:clrFrom>
                <a:clrTo>
                  <a:srgbClr val="FFDFC0">
                    <a:alpha val="0"/>
                  </a:srgbClr>
                </a:clrTo>
              </a:clrChange>
            </a:blip>
            <a:srcRect/>
            <a:stretch>
              <a:fillRect/>
            </a:stretch>
          </p:blipFill>
          <p:spPr bwMode="auto">
            <a:xfrm>
              <a:off x="3851920" y="1399123"/>
              <a:ext cx="2016224" cy="2244625"/>
            </a:xfrm>
            <a:prstGeom prst="rect">
              <a:avLst/>
            </a:prstGeom>
            <a:noFill/>
            <a:ln w="9525">
              <a:noFill/>
              <a:miter lim="800000"/>
              <a:headEnd/>
              <a:tailEnd/>
            </a:ln>
          </p:spPr>
        </p:pic>
        <p:grpSp>
          <p:nvGrpSpPr>
            <p:cNvPr id="4" name="Group 6"/>
            <p:cNvGrpSpPr/>
            <p:nvPr/>
          </p:nvGrpSpPr>
          <p:grpSpPr>
            <a:xfrm>
              <a:off x="-1089842" y="-243408"/>
              <a:ext cx="7310526" cy="5616624"/>
              <a:chOff x="2222526" y="1124744"/>
              <a:chExt cx="7310526" cy="5616624"/>
            </a:xfrm>
          </p:grpSpPr>
          <p:pic>
            <p:nvPicPr>
              <p:cNvPr id="30722" name="Picture 2" descr="http://kleinconsult.net/wp-content/uploads/2012/08/Bank.jpeg"/>
              <p:cNvPicPr>
                <a:picLocks noChangeAspect="1" noChangeArrowheads="1"/>
              </p:cNvPicPr>
              <p:nvPr/>
            </p:nvPicPr>
            <p:blipFill>
              <a:blip r:embed="rId4" cstate="print">
                <a:clrChange>
                  <a:clrFrom>
                    <a:srgbClr val="FEFEFC"/>
                  </a:clrFrom>
                  <a:clrTo>
                    <a:srgbClr val="FEFEFC">
                      <a:alpha val="0"/>
                    </a:srgbClr>
                  </a:clrTo>
                </a:clrChange>
              </a:blip>
              <a:srcRect/>
              <a:stretch>
                <a:fillRect/>
              </a:stretch>
            </p:blipFill>
            <p:spPr bwMode="auto">
              <a:xfrm>
                <a:off x="2339752" y="2996952"/>
                <a:ext cx="2111562" cy="2051720"/>
              </a:xfrm>
              <a:prstGeom prst="rect">
                <a:avLst/>
              </a:prstGeom>
              <a:noFill/>
            </p:spPr>
          </p:pic>
          <p:pic>
            <p:nvPicPr>
              <p:cNvPr id="2" name="Picture 2" descr="http://www.randykinnick.com/wp-content/uploads/2010/12/Balance-Scales.jpg"/>
              <p:cNvPicPr>
                <a:picLocks noChangeAspect="1" noChangeArrowheads="1"/>
              </p:cNvPicPr>
              <p:nvPr/>
            </p:nvPicPr>
            <p:blipFill>
              <a:blip r:embed="rId5" cstate="print">
                <a:clrChange>
                  <a:clrFrom>
                    <a:srgbClr val="FFFFFF"/>
                  </a:clrFrom>
                  <a:clrTo>
                    <a:srgbClr val="FFFFFF">
                      <a:alpha val="0"/>
                    </a:srgbClr>
                  </a:clrTo>
                </a:clrChange>
              </a:blip>
              <a:srcRect l="14100" t="5690" r="13637" b="12493"/>
              <a:stretch>
                <a:fillRect/>
              </a:stretch>
            </p:blipFill>
            <p:spPr bwMode="auto">
              <a:xfrm>
                <a:off x="2222526" y="1124744"/>
                <a:ext cx="7310526" cy="5616624"/>
              </a:xfrm>
              <a:prstGeom prst="rect">
                <a:avLst/>
              </a:prstGeom>
              <a:noFill/>
            </p:spPr>
          </p:pic>
        </p:grpSp>
      </p:grpSp>
      <p:sp>
        <p:nvSpPr>
          <p:cNvPr id="7" name="TextBox 6"/>
          <p:cNvSpPr txBox="1"/>
          <p:nvPr/>
        </p:nvSpPr>
        <p:spPr>
          <a:xfrm>
            <a:off x="7143768" y="3286124"/>
            <a:ext cx="1432765" cy="830997"/>
          </a:xfrm>
          <a:prstGeom prst="rect">
            <a:avLst/>
          </a:prstGeom>
          <a:noFill/>
          <a:ln>
            <a:solidFill>
              <a:srgbClr val="FFFF00"/>
            </a:solidFill>
          </a:ln>
        </p:spPr>
        <p:txBody>
          <a:bodyPr wrap="none" rtlCol="0">
            <a:spAutoFit/>
          </a:bodyPr>
          <a:lstStyle/>
          <a:p>
            <a:r>
              <a:rPr lang="en-US" sz="2400" b="1" dirty="0" smtClean="0">
                <a:solidFill>
                  <a:srgbClr val="FF0000"/>
                </a:solidFill>
              </a:rPr>
              <a:t>BC (EKO)</a:t>
            </a:r>
          </a:p>
          <a:p>
            <a:r>
              <a:rPr lang="en-US" sz="2400" b="1" dirty="0" smtClean="0">
                <a:solidFill>
                  <a:srgbClr val="FF0000"/>
                </a:solidFill>
              </a:rPr>
              <a:t>COUNTER</a:t>
            </a:r>
            <a:endParaRPr lang="en-US" sz="2400" b="1" dirty="0">
              <a:solidFill>
                <a:srgbClr val="FF0000"/>
              </a:solidFill>
            </a:endParaRPr>
          </a:p>
        </p:txBody>
      </p:sp>
      <p:sp>
        <p:nvSpPr>
          <p:cNvPr id="8" name="6-Point Star 7"/>
          <p:cNvSpPr/>
          <p:nvPr/>
        </p:nvSpPr>
        <p:spPr>
          <a:xfrm>
            <a:off x="214282" y="1214422"/>
            <a:ext cx="1700218" cy="177165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FF0000"/>
                </a:solidFill>
              </a:rPr>
              <a:t>IMPRESSIVE </a:t>
            </a:r>
            <a:endParaRPr lang="en-US" sz="2400" dirty="0">
              <a:solidFill>
                <a:srgbClr val="FF0000"/>
              </a:solidFill>
            </a:endParaRPr>
          </a:p>
        </p:txBody>
      </p:sp>
      <p:sp>
        <p:nvSpPr>
          <p:cNvPr id="10" name="Cloud Callout 9"/>
          <p:cNvSpPr/>
          <p:nvPr/>
        </p:nvSpPr>
        <p:spPr>
          <a:xfrm>
            <a:off x="7786710" y="1071546"/>
            <a:ext cx="1357290" cy="1469904"/>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 BANK !!!!</a:t>
            </a:r>
            <a:endParaRPr lang="en-US" sz="2000" b="1" dirty="0">
              <a:solidFill>
                <a:srgbClr val="FF0000"/>
              </a:solidFill>
            </a:endParaRPr>
          </a:p>
        </p:txBody>
      </p:sp>
      <p:sp>
        <p:nvSpPr>
          <p:cNvPr id="13" name="TextBox 12"/>
          <p:cNvSpPr txBox="1"/>
          <p:nvPr/>
        </p:nvSpPr>
        <p:spPr>
          <a:xfrm>
            <a:off x="857224" y="4857760"/>
            <a:ext cx="3207065" cy="338554"/>
          </a:xfrm>
          <a:prstGeom prst="rect">
            <a:avLst/>
          </a:prstGeom>
          <a:noFill/>
        </p:spPr>
        <p:txBody>
          <a:bodyPr wrap="square" rtlCol="0">
            <a:spAutoFit/>
          </a:bodyPr>
          <a:lstStyle/>
          <a:p>
            <a:endParaRPr lang="en-IN" sz="1600" dirty="0"/>
          </a:p>
        </p:txBody>
      </p:sp>
      <p:sp>
        <p:nvSpPr>
          <p:cNvPr id="14" name="TextBox 13"/>
          <p:cNvSpPr txBox="1"/>
          <p:nvPr/>
        </p:nvSpPr>
        <p:spPr>
          <a:xfrm>
            <a:off x="6072198" y="4572009"/>
            <a:ext cx="3071802" cy="338554"/>
          </a:xfrm>
          <a:prstGeom prst="rect">
            <a:avLst/>
          </a:prstGeom>
          <a:noFill/>
        </p:spPr>
        <p:txBody>
          <a:bodyPr wrap="square" rtlCol="0">
            <a:spAutoFit/>
          </a:bodyPr>
          <a:lstStyle/>
          <a:p>
            <a:pPr marL="342900" indent="-342900">
              <a:buFont typeface="+mj-lt"/>
              <a:buAutoNum type="arabicPeriod"/>
            </a:pPr>
            <a:endParaRPr lang="en-IN" sz="1600" dirty="0"/>
          </a:p>
        </p:txBody>
      </p:sp>
      <p:sp>
        <p:nvSpPr>
          <p:cNvPr id="16" name="TextBox 15"/>
          <p:cNvSpPr txBox="1"/>
          <p:nvPr/>
        </p:nvSpPr>
        <p:spPr>
          <a:xfrm>
            <a:off x="857224" y="214290"/>
            <a:ext cx="7072362" cy="461665"/>
          </a:xfrm>
          <a:prstGeom prst="rect">
            <a:avLst/>
          </a:prstGeom>
          <a:noFill/>
        </p:spPr>
        <p:txBody>
          <a:bodyPr wrap="square" rtlCol="0">
            <a:spAutoFit/>
          </a:bodyPr>
          <a:lstStyle/>
          <a:p>
            <a:pPr algn="ctr"/>
            <a:r>
              <a:rPr lang="en-IN" sz="2400" dirty="0" smtClean="0">
                <a:solidFill>
                  <a:schemeClr val="tx2">
                    <a:lumMod val="50000"/>
                  </a:schemeClr>
                </a:solidFill>
              </a:rPr>
              <a:t> </a:t>
            </a:r>
            <a:r>
              <a:rPr lang="en-IN" sz="2400" dirty="0" smtClean="0">
                <a:solidFill>
                  <a:srgbClr val="FF0000"/>
                </a:solidFill>
              </a:rPr>
              <a:t>Post Purchase Anxiety of Mobile Banked Pullers…</a:t>
            </a:r>
            <a:endParaRPr lang="en-IN" sz="2400" dirty="0">
              <a:solidFill>
                <a:srgbClr val="FF0000"/>
              </a:solidFill>
            </a:endParaRPr>
          </a:p>
        </p:txBody>
      </p:sp>
      <p:sp>
        <p:nvSpPr>
          <p:cNvPr id="17" name="TextBox 16"/>
          <p:cNvSpPr txBox="1"/>
          <p:nvPr/>
        </p:nvSpPr>
        <p:spPr>
          <a:xfrm>
            <a:off x="1500167" y="3643314"/>
            <a:ext cx="2071702" cy="461665"/>
          </a:xfrm>
          <a:prstGeom prst="rect">
            <a:avLst/>
          </a:prstGeom>
          <a:noFill/>
          <a:ln>
            <a:solidFill>
              <a:srgbClr val="FFFF00"/>
            </a:solidFill>
          </a:ln>
        </p:spPr>
        <p:txBody>
          <a:bodyPr wrap="square" rtlCol="0">
            <a:spAutoFit/>
          </a:bodyPr>
          <a:lstStyle/>
          <a:p>
            <a:r>
              <a:rPr lang="en-IN" sz="2400" b="1" dirty="0" smtClean="0">
                <a:solidFill>
                  <a:srgbClr val="FF0000"/>
                </a:solidFill>
              </a:rPr>
              <a:t>BANK BRANCH</a:t>
            </a:r>
            <a:endParaRPr lang="en-IN" sz="2400" b="1" dirty="0">
              <a:solidFill>
                <a:srgbClr val="FF0000"/>
              </a:solidFill>
            </a:endParaRPr>
          </a:p>
        </p:txBody>
      </p:sp>
      <p:sp>
        <p:nvSpPr>
          <p:cNvPr id="18" name="Slide Number Placeholder 17"/>
          <p:cNvSpPr>
            <a:spLocks noGrp="1"/>
          </p:cNvSpPr>
          <p:nvPr>
            <p:ph type="sldNum" sz="quarter" idx="12"/>
          </p:nvPr>
        </p:nvSpPr>
        <p:spPr/>
        <p:txBody>
          <a:bodyPr/>
          <a:lstStyle/>
          <a:p>
            <a:fld id="{B6F98EA5-D6D8-4161-AC59-EF7633C968B4}" type="slidenum">
              <a:rPr lang="en-IN" smtClean="0"/>
              <a:pPr/>
              <a:t>12</a:t>
            </a:fld>
            <a:endParaRPr lang="en-IN"/>
          </a:p>
        </p:txBody>
      </p:sp>
      <p:sp>
        <p:nvSpPr>
          <p:cNvPr id="20" name="Cloud Callout 19"/>
          <p:cNvSpPr/>
          <p:nvPr/>
        </p:nvSpPr>
        <p:spPr>
          <a:xfrm>
            <a:off x="285720" y="4929198"/>
            <a:ext cx="2214578" cy="1285884"/>
          </a:xfrm>
          <a:prstGeom prst="cloudCallout">
            <a:avLst>
              <a:gd name="adj1" fmla="val 152499"/>
              <a:gd name="adj2" fmla="val -859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t>NO TRANSACTION CHARGES WITH</a:t>
            </a:r>
          </a:p>
          <a:p>
            <a:pPr algn="ctr"/>
            <a:r>
              <a:rPr lang="en-IN" sz="1600" b="1" dirty="0" smtClean="0"/>
              <a:t>ATM CARDS</a:t>
            </a:r>
            <a:endParaRPr lang="en-IN" sz="1600" b="1" dirty="0"/>
          </a:p>
        </p:txBody>
      </p:sp>
      <p:sp>
        <p:nvSpPr>
          <p:cNvPr id="23" name="Cloud Callout 22"/>
          <p:cNvSpPr/>
          <p:nvPr/>
        </p:nvSpPr>
        <p:spPr>
          <a:xfrm>
            <a:off x="6429388" y="5072074"/>
            <a:ext cx="2286016" cy="1285884"/>
          </a:xfrm>
          <a:prstGeom prst="cloudCallout">
            <a:avLst>
              <a:gd name="adj1" fmla="val -85180"/>
              <a:gd name="adj2" fmla="val -12197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t>WHY TRANSACTION CHARGES &amp;</a:t>
            </a:r>
          </a:p>
          <a:p>
            <a:pPr algn="ctr"/>
            <a:r>
              <a:rPr lang="en-IN" sz="1400" b="1" dirty="0" smtClean="0"/>
              <a:t>NO ATM CARDS?</a:t>
            </a:r>
            <a:endParaRPr lang="en-IN"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915816" y="642918"/>
            <a:ext cx="3168352" cy="6215082"/>
            <a:chOff x="3419872" y="0"/>
            <a:chExt cx="2448272" cy="5470875"/>
          </a:xfrm>
        </p:grpSpPr>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l="12800" t="12018" r="156" b="9793"/>
            <a:stretch>
              <a:fillRect/>
            </a:stretch>
          </p:blipFill>
          <p:spPr bwMode="auto">
            <a:xfrm>
              <a:off x="3419872" y="0"/>
              <a:ext cx="2448272" cy="252028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clrChange>
                <a:clrFrom>
                  <a:srgbClr val="FFFFFF"/>
                </a:clrFrom>
                <a:clrTo>
                  <a:srgbClr val="FFFFFF">
                    <a:alpha val="0"/>
                  </a:srgbClr>
                </a:clrTo>
              </a:clrChange>
            </a:blip>
            <a:srcRect t="10038" r="15353" b="24808"/>
            <a:stretch>
              <a:fillRect/>
            </a:stretch>
          </p:blipFill>
          <p:spPr bwMode="auto">
            <a:xfrm>
              <a:off x="4067944" y="2374531"/>
              <a:ext cx="1152128" cy="3096344"/>
            </a:xfrm>
            <a:prstGeom prst="rect">
              <a:avLst/>
            </a:prstGeom>
            <a:noFill/>
            <a:ln w="9525">
              <a:noFill/>
              <a:miter lim="800000"/>
              <a:headEnd/>
              <a:tailEnd/>
            </a:ln>
          </p:spPr>
        </p:pic>
      </p:grpSp>
      <p:sp>
        <p:nvSpPr>
          <p:cNvPr id="9" name="TextBox 8"/>
          <p:cNvSpPr txBox="1"/>
          <p:nvPr/>
        </p:nvSpPr>
        <p:spPr>
          <a:xfrm>
            <a:off x="642910" y="2714621"/>
            <a:ext cx="3071834" cy="1508105"/>
          </a:xfrm>
          <a:prstGeom prst="rect">
            <a:avLst/>
          </a:prstGeom>
          <a:noFill/>
        </p:spPr>
        <p:txBody>
          <a:bodyPr wrap="square" rtlCol="0">
            <a:spAutoFit/>
          </a:bodyPr>
          <a:lstStyle/>
          <a:p>
            <a:pPr marL="514350" indent="-514350" algn="ctr"/>
            <a:r>
              <a:rPr lang="en-IN" sz="2400" u="sng" dirty="0" smtClean="0"/>
              <a:t> </a:t>
            </a:r>
          </a:p>
          <a:p>
            <a:pPr marL="514350" indent="-514350" algn="just">
              <a:buFont typeface="+mj-lt"/>
              <a:buAutoNum type="arabicPeriod"/>
            </a:pPr>
            <a:endParaRPr lang="en-IN" sz="2000" dirty="0" smtClean="0"/>
          </a:p>
          <a:p>
            <a:pPr marL="514350" indent="-514350" algn="just">
              <a:buFont typeface="+mj-lt"/>
              <a:buAutoNum type="arabicPeriod"/>
            </a:pPr>
            <a:endParaRPr lang="en-IN" sz="2000" dirty="0" smtClean="0"/>
          </a:p>
          <a:p>
            <a:pPr marL="514350" indent="-514350" algn="just"/>
            <a:endParaRPr lang="en-IN" sz="2800" dirty="0" smtClean="0"/>
          </a:p>
        </p:txBody>
      </p:sp>
      <p:sp>
        <p:nvSpPr>
          <p:cNvPr id="8" name="TextBox 7"/>
          <p:cNvSpPr txBox="1"/>
          <p:nvPr/>
        </p:nvSpPr>
        <p:spPr>
          <a:xfrm>
            <a:off x="1428728" y="0"/>
            <a:ext cx="7202187" cy="1200329"/>
          </a:xfrm>
          <a:prstGeom prst="rect">
            <a:avLst/>
          </a:prstGeom>
          <a:noFill/>
        </p:spPr>
        <p:txBody>
          <a:bodyPr wrap="square" rtlCol="0">
            <a:spAutoFit/>
          </a:bodyPr>
          <a:lstStyle/>
          <a:p>
            <a:pPr algn="ctr"/>
            <a:r>
              <a:rPr lang="en-IN" sz="2400" b="1" dirty="0" smtClean="0"/>
              <a:t>WHICH WAY PENDULUM SWUNG 10 DAYS AFTER ?</a:t>
            </a:r>
          </a:p>
          <a:p>
            <a:pPr algn="just"/>
            <a:r>
              <a:rPr lang="en-IN" sz="2400" dirty="0" smtClean="0"/>
              <a:t>Saving in Mobile banking account or Habitual Savings Mode ?</a:t>
            </a:r>
            <a:endParaRPr lang="en-IN" sz="2400" dirty="0"/>
          </a:p>
        </p:txBody>
      </p:sp>
      <p:sp>
        <p:nvSpPr>
          <p:cNvPr id="17" name="Slide Number Placeholder 16"/>
          <p:cNvSpPr>
            <a:spLocks noGrp="1"/>
          </p:cNvSpPr>
          <p:nvPr>
            <p:ph type="sldNum" sz="quarter" idx="12"/>
          </p:nvPr>
        </p:nvSpPr>
        <p:spPr>
          <a:xfrm>
            <a:off x="6858016" y="6143644"/>
            <a:ext cx="2133600" cy="365125"/>
          </a:xfrm>
        </p:spPr>
        <p:txBody>
          <a:bodyPr/>
          <a:lstStyle/>
          <a:p>
            <a:fld id="{B6F98EA5-D6D8-4161-AC59-EF7633C968B4}" type="slidenum">
              <a:rPr lang="en-IN" smtClean="0"/>
              <a:pPr/>
              <a:t>13</a:t>
            </a:fld>
            <a:endParaRPr lang="en-IN"/>
          </a:p>
        </p:txBody>
      </p:sp>
      <p:sp>
        <p:nvSpPr>
          <p:cNvPr id="18" name="Oval Callout 17"/>
          <p:cNvSpPr/>
          <p:nvPr/>
        </p:nvSpPr>
        <p:spPr>
          <a:xfrm>
            <a:off x="214282" y="2000240"/>
            <a:ext cx="3286148" cy="4286280"/>
          </a:xfrm>
          <a:prstGeom prst="wedgeEllipseCallout">
            <a:avLst>
              <a:gd name="adj1" fmla="val -36755"/>
              <a:gd name="adj2" fmla="val 620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r>
              <a:rPr lang="en-IN" u="sng" dirty="0" smtClean="0">
                <a:solidFill>
                  <a:schemeClr val="tx1"/>
                </a:solidFill>
              </a:rPr>
              <a:t>CONCERNS</a:t>
            </a:r>
          </a:p>
          <a:p>
            <a:pPr marL="514350" indent="-514350" algn="ctr"/>
            <a:endParaRPr lang="en-IN" u="sng" dirty="0" smtClean="0">
              <a:solidFill>
                <a:schemeClr val="tx1"/>
              </a:solidFill>
            </a:endParaRPr>
          </a:p>
          <a:p>
            <a:pPr marL="514350" indent="-514350">
              <a:buFont typeface="+mj-lt"/>
              <a:buAutoNum type="arabicPeriod"/>
            </a:pPr>
            <a:r>
              <a:rPr lang="en-IN" dirty="0" smtClean="0">
                <a:solidFill>
                  <a:schemeClr val="tx1"/>
                </a:solidFill>
              </a:rPr>
              <a:t>MONEY FOR BASIC NEEDS</a:t>
            </a:r>
          </a:p>
          <a:p>
            <a:pPr marL="514350" indent="-514350">
              <a:buFont typeface="+mj-lt"/>
              <a:buAutoNum type="arabicPeriod"/>
            </a:pPr>
            <a:r>
              <a:rPr lang="en-IN" dirty="0" smtClean="0">
                <a:solidFill>
                  <a:schemeClr val="tx1"/>
                </a:solidFill>
              </a:rPr>
              <a:t>GOING HOME</a:t>
            </a:r>
          </a:p>
          <a:p>
            <a:pPr marL="514350" indent="-514350">
              <a:buFont typeface="+mj-lt"/>
              <a:buAutoNum type="arabicPeriod"/>
            </a:pPr>
            <a:r>
              <a:rPr lang="en-IN" dirty="0" smtClean="0">
                <a:solidFill>
                  <a:schemeClr val="tx1"/>
                </a:solidFill>
              </a:rPr>
              <a:t>REMITTED MONEY</a:t>
            </a:r>
          </a:p>
          <a:p>
            <a:pPr marL="514350" indent="-514350">
              <a:buFont typeface="+mj-lt"/>
              <a:buAutoNum type="arabicPeriod"/>
            </a:pPr>
            <a:r>
              <a:rPr lang="en-IN" dirty="0" smtClean="0">
                <a:solidFill>
                  <a:schemeClr val="tx1"/>
                </a:solidFill>
              </a:rPr>
              <a:t>REPAY DEBT</a:t>
            </a:r>
          </a:p>
          <a:p>
            <a:pPr marL="514350" indent="-514350">
              <a:buFont typeface="+mj-lt"/>
              <a:buAutoNum type="arabicPeriod"/>
            </a:pPr>
            <a:r>
              <a:rPr lang="en-IN" dirty="0" smtClean="0">
                <a:solidFill>
                  <a:schemeClr val="tx1"/>
                </a:solidFill>
              </a:rPr>
              <a:t>NO TIME FROM WORK TO DEPOSIT</a:t>
            </a:r>
            <a:endParaRPr lang="en-IN" dirty="0">
              <a:solidFill>
                <a:schemeClr val="tx1"/>
              </a:solidFill>
            </a:endParaRPr>
          </a:p>
        </p:txBody>
      </p:sp>
      <p:sp>
        <p:nvSpPr>
          <p:cNvPr id="19" name="Oval Callout 18"/>
          <p:cNvSpPr/>
          <p:nvPr/>
        </p:nvSpPr>
        <p:spPr>
          <a:xfrm>
            <a:off x="5929322" y="2357430"/>
            <a:ext cx="3214678" cy="3571900"/>
          </a:xfrm>
          <a:prstGeom prst="wedgeEllipseCallout">
            <a:avLst>
              <a:gd name="adj1" fmla="val 51666"/>
              <a:gd name="adj2" fmla="val 646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u="sng" dirty="0" smtClean="0"/>
              <a:t>P</a:t>
            </a:r>
          </a:p>
          <a:p>
            <a:pPr algn="ctr"/>
            <a:endParaRPr lang="en-IN" u="sng" dirty="0" smtClean="0">
              <a:solidFill>
                <a:schemeClr val="tx1"/>
              </a:solidFill>
            </a:endParaRPr>
          </a:p>
          <a:p>
            <a:pPr algn="ctr"/>
            <a:endParaRPr lang="en-IN" u="sng" dirty="0" smtClean="0">
              <a:solidFill>
                <a:schemeClr val="tx1"/>
              </a:solidFill>
            </a:endParaRPr>
          </a:p>
          <a:p>
            <a:pPr algn="ctr"/>
            <a:endParaRPr lang="en-IN" u="sng" dirty="0" smtClean="0">
              <a:solidFill>
                <a:schemeClr val="tx1"/>
              </a:solidFill>
            </a:endParaRPr>
          </a:p>
          <a:p>
            <a:pPr algn="ctr"/>
            <a:endParaRPr lang="en-IN" u="sng" dirty="0" smtClean="0">
              <a:solidFill>
                <a:schemeClr val="tx1"/>
              </a:solidFill>
            </a:endParaRPr>
          </a:p>
          <a:p>
            <a:pPr algn="ctr"/>
            <a:endParaRPr lang="en-IN" u="sng" dirty="0" smtClean="0">
              <a:solidFill>
                <a:schemeClr val="tx1"/>
              </a:solidFill>
            </a:endParaRPr>
          </a:p>
          <a:p>
            <a:pPr algn="ctr"/>
            <a:endParaRPr lang="en-IN" u="sng" dirty="0" smtClean="0">
              <a:solidFill>
                <a:schemeClr val="tx1"/>
              </a:solidFill>
            </a:endParaRPr>
          </a:p>
          <a:p>
            <a:pPr algn="ctr"/>
            <a:endParaRPr lang="en-IN" u="sng" dirty="0" smtClean="0">
              <a:solidFill>
                <a:schemeClr val="tx1"/>
              </a:solidFill>
            </a:endParaRPr>
          </a:p>
          <a:p>
            <a:pPr algn="ctr"/>
            <a:endParaRPr lang="en-IN" u="sng" dirty="0" smtClean="0">
              <a:solidFill>
                <a:schemeClr val="tx1"/>
              </a:solidFill>
            </a:endParaRPr>
          </a:p>
          <a:p>
            <a:pPr algn="ctr"/>
            <a:r>
              <a:rPr lang="en-IN" u="sng" dirty="0" smtClean="0">
                <a:solidFill>
                  <a:schemeClr val="tx1"/>
                </a:solidFill>
              </a:rPr>
              <a:t>BEHAVIOUR</a:t>
            </a:r>
          </a:p>
          <a:p>
            <a:pPr algn="ctr"/>
            <a:endParaRPr lang="en-IN" u="sng" dirty="0" smtClean="0">
              <a:solidFill>
                <a:schemeClr val="tx1"/>
              </a:solidFill>
            </a:endParaRPr>
          </a:p>
          <a:p>
            <a:pPr marL="342900" indent="-342900"/>
            <a:r>
              <a:rPr lang="en-IN" dirty="0" smtClean="0">
                <a:solidFill>
                  <a:schemeClr val="tx1"/>
                </a:solidFill>
              </a:rPr>
              <a:t>SO, I PREFER TO STORE WITH ‘TEKEDAR’ </a:t>
            </a:r>
          </a:p>
          <a:p>
            <a:r>
              <a:rPr lang="en-IN" dirty="0" smtClean="0">
                <a:solidFill>
                  <a:schemeClr val="tx1"/>
                </a:solidFill>
              </a:rPr>
              <a:t>OR</a:t>
            </a:r>
          </a:p>
          <a:p>
            <a:r>
              <a:rPr lang="en-IN" dirty="0" smtClean="0">
                <a:solidFill>
                  <a:schemeClr val="tx1"/>
                </a:solidFill>
              </a:rPr>
              <a:t>KEEP MONEY WITH SELF (CONVENIENT)</a:t>
            </a:r>
          </a:p>
          <a:p>
            <a:endParaRPr lang="en-IN" dirty="0" smtClean="0">
              <a:solidFill>
                <a:schemeClr val="tx1"/>
              </a:solidFill>
            </a:endParaRPr>
          </a:p>
          <a:p>
            <a:r>
              <a:rPr lang="en-IN" dirty="0" smtClean="0">
                <a:solidFill>
                  <a:srgbClr val="FF0000"/>
                </a:solidFill>
              </a:rPr>
              <a:t>DEPOSIT LATER IN MOBILE ACCOUNT</a:t>
            </a:r>
          </a:p>
          <a:p>
            <a:pPr algn="ctr"/>
            <a:endParaRPr lang="en-IN" u="sng" dirty="0" smtClean="0">
              <a:solidFill>
                <a:schemeClr val="tx1"/>
              </a:solidFill>
            </a:endParaRPr>
          </a:p>
          <a:p>
            <a:pPr algn="ctr"/>
            <a:endParaRPr lang="en-IN" u="sng" dirty="0" smtClean="0">
              <a:solidFill>
                <a:schemeClr val="tx1"/>
              </a:solidFill>
            </a:endParaRPr>
          </a:p>
          <a:p>
            <a:pPr algn="ctr"/>
            <a:endParaRPr lang="en-IN" dirty="0" smtClean="0">
              <a:solidFill>
                <a:schemeClr val="tx1"/>
              </a:solidFill>
            </a:endParaRPr>
          </a:p>
          <a:p>
            <a:pPr algn="ctr"/>
            <a:endParaRPr lang="en-IN" dirty="0" smtClean="0">
              <a:solidFill>
                <a:schemeClr val="tx1"/>
              </a:solidFill>
            </a:endParaRPr>
          </a:p>
          <a:p>
            <a:pPr algn="ctr"/>
            <a:endParaRPr lang="en-IN" dirty="0" smtClean="0">
              <a:solidFill>
                <a:schemeClr val="tx1"/>
              </a:solidFill>
            </a:endParaRPr>
          </a:p>
          <a:p>
            <a:pPr algn="ctr"/>
            <a:endParaRPr lang="en-IN" dirty="0" smtClean="0">
              <a:solidFill>
                <a:schemeClr val="tx1"/>
              </a:solidFill>
            </a:endParaRPr>
          </a:p>
          <a:p>
            <a:pPr algn="ctr"/>
            <a:endParaRPr lang="en-IN" dirty="0" smtClean="0">
              <a:solidFill>
                <a:schemeClr val="tx1"/>
              </a:solidFill>
            </a:endParaRPr>
          </a:p>
          <a:p>
            <a:pPr algn="ctr"/>
            <a:endParaRPr lang="en-IN" dirty="0" smtClean="0">
              <a:solidFill>
                <a:schemeClr val="tx1"/>
              </a:solidFill>
            </a:endParaRPr>
          </a:p>
          <a:p>
            <a:pPr algn="ctr"/>
            <a:endParaRPr lang="en-IN" dirty="0" smtClean="0">
              <a:solidFill>
                <a:schemeClr val="tx1"/>
              </a:solidFill>
            </a:endParaRPr>
          </a:p>
          <a:p>
            <a:pPr algn="ctr"/>
            <a:endParaRPr lang="en-IN" dirty="0"/>
          </a:p>
        </p:txBody>
      </p:sp>
      <p:cxnSp>
        <p:nvCxnSpPr>
          <p:cNvPr id="38" name="Straight Arrow Connector 37"/>
          <p:cNvCxnSpPr/>
          <p:nvPr/>
        </p:nvCxnSpPr>
        <p:spPr>
          <a:xfrm>
            <a:off x="2000232" y="3286124"/>
            <a:ext cx="4643470" cy="1785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43174" y="3286124"/>
            <a:ext cx="3857652" cy="571504"/>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71736" y="4000504"/>
            <a:ext cx="4042679" cy="12628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9" idx="3"/>
          </p:cNvCxnSpPr>
          <p:nvPr/>
        </p:nvCxnSpPr>
        <p:spPr>
          <a:xfrm>
            <a:off x="2857488" y="4572008"/>
            <a:ext cx="3542613" cy="8342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714612" y="3643314"/>
            <a:ext cx="3857652" cy="1500198"/>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714612" y="4286256"/>
            <a:ext cx="3714776" cy="928694"/>
          </a:xfrm>
          <a:prstGeom prst="straightConnector1">
            <a:avLst/>
          </a:prstGeom>
          <a:ln>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9718"/>
          </a:xfrm>
        </p:spPr>
        <p:txBody>
          <a:bodyPr>
            <a:noAutofit/>
          </a:bodyPr>
          <a:lstStyle/>
          <a:p>
            <a:r>
              <a:rPr lang="en-IN" sz="2800" b="1" dirty="0" smtClean="0"/>
              <a:t>Post Purchase Anxiety – any plausible triggers?</a:t>
            </a:r>
            <a:endParaRPr lang="en-IN" sz="2800" b="1" dirty="0"/>
          </a:p>
        </p:txBody>
      </p:sp>
      <p:sp>
        <p:nvSpPr>
          <p:cNvPr id="3" name="Text Placeholder 2"/>
          <p:cNvSpPr>
            <a:spLocks noGrp="1"/>
          </p:cNvSpPr>
          <p:nvPr>
            <p:ph type="body" idx="1"/>
          </p:nvPr>
        </p:nvSpPr>
        <p:spPr>
          <a:xfrm>
            <a:off x="457200" y="1000109"/>
            <a:ext cx="4040188" cy="500065"/>
          </a:xfrm>
        </p:spPr>
        <p:txBody>
          <a:bodyPr>
            <a:noAutofit/>
          </a:bodyPr>
          <a:lstStyle/>
          <a:p>
            <a:pPr algn="ctr"/>
            <a:r>
              <a:rPr lang="en-IN" sz="2000" u="sng" dirty="0" smtClean="0"/>
              <a:t>Which Way the Scales Tilt now?</a:t>
            </a:r>
            <a:endParaRPr lang="en-IN" sz="2000" u="sng" dirty="0"/>
          </a:p>
        </p:txBody>
      </p:sp>
      <p:graphicFrame>
        <p:nvGraphicFramePr>
          <p:cNvPr id="7" name="Content Placeholder 6"/>
          <p:cNvGraphicFramePr>
            <a:graphicFrameLocks noGrp="1"/>
          </p:cNvGraphicFramePr>
          <p:nvPr>
            <p:ph sz="half" idx="2"/>
          </p:nvPr>
        </p:nvGraphicFramePr>
        <p:xfrm>
          <a:off x="428596" y="1857364"/>
          <a:ext cx="4040188"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a:xfrm>
            <a:off x="4645025" y="1142985"/>
            <a:ext cx="4041775" cy="357189"/>
          </a:xfrm>
        </p:spPr>
        <p:txBody>
          <a:bodyPr>
            <a:noAutofit/>
          </a:bodyPr>
          <a:lstStyle/>
          <a:p>
            <a:r>
              <a:rPr lang="en-IN" sz="2000" u="sng" dirty="0" smtClean="0"/>
              <a:t>On the Spot ‘Pullers’ Mobile Bank’</a:t>
            </a:r>
            <a:endParaRPr lang="en-IN" sz="2000" u="sng" dirty="0"/>
          </a:p>
        </p:txBody>
      </p:sp>
      <p:pic>
        <p:nvPicPr>
          <p:cNvPr id="8" name="Content Placeholder 7" descr="Pullers Bank .JPG"/>
          <p:cNvPicPr>
            <a:picLocks noGrp="1" noChangeAspect="1"/>
          </p:cNvPicPr>
          <p:nvPr>
            <p:ph sz="quarter" idx="4"/>
          </p:nvPr>
        </p:nvPicPr>
        <p:blipFill>
          <a:blip r:embed="rId7" cstate="print"/>
          <a:stretch>
            <a:fillRect/>
          </a:stretch>
        </p:blipFill>
        <p:spPr>
          <a:xfrm>
            <a:off x="5000628" y="1858033"/>
            <a:ext cx="3147017" cy="4196022"/>
          </a:xfrm>
        </p:spPr>
      </p:pic>
      <p:sp>
        <p:nvSpPr>
          <p:cNvPr id="9" name="TextBox 8"/>
          <p:cNvSpPr txBox="1"/>
          <p:nvPr/>
        </p:nvSpPr>
        <p:spPr>
          <a:xfrm>
            <a:off x="6858016" y="3714752"/>
            <a:ext cx="1818896" cy="1323439"/>
          </a:xfrm>
          <a:prstGeom prst="rect">
            <a:avLst/>
          </a:prstGeom>
          <a:noFill/>
        </p:spPr>
        <p:txBody>
          <a:bodyPr wrap="none" rtlCol="0">
            <a:spAutoFit/>
          </a:bodyPr>
          <a:lstStyle/>
          <a:p>
            <a:r>
              <a:rPr lang="en-IN" sz="2000" b="1" dirty="0" smtClean="0">
                <a:solidFill>
                  <a:srgbClr val="FFFF00"/>
                </a:solidFill>
              </a:rPr>
              <a:t>‘TEKEDAR’</a:t>
            </a:r>
          </a:p>
          <a:p>
            <a:r>
              <a:rPr lang="en-IN" sz="2000" b="1" dirty="0" smtClean="0">
                <a:solidFill>
                  <a:srgbClr val="FFFF00"/>
                </a:solidFill>
              </a:rPr>
              <a:t>(</a:t>
            </a:r>
            <a:r>
              <a:rPr lang="en-IN" sz="2000" b="1" dirty="0" smtClean="0">
                <a:solidFill>
                  <a:srgbClr val="FF0000"/>
                </a:solidFill>
              </a:rPr>
              <a:t>CONTRACTOR)</a:t>
            </a:r>
          </a:p>
          <a:p>
            <a:r>
              <a:rPr lang="en-IN" sz="2000" b="1" dirty="0" smtClean="0">
                <a:solidFill>
                  <a:srgbClr val="FFFF00"/>
                </a:solidFill>
              </a:rPr>
              <a:t>DEPOSIT</a:t>
            </a:r>
          </a:p>
          <a:p>
            <a:r>
              <a:rPr lang="en-IN" sz="2000" b="1" dirty="0" smtClean="0">
                <a:solidFill>
                  <a:srgbClr val="FFFF00"/>
                </a:solidFill>
              </a:rPr>
              <a:t>COLLECTOR</a:t>
            </a:r>
            <a:endParaRPr lang="en-IN" sz="2000" b="1" dirty="0">
              <a:solidFill>
                <a:srgbClr val="FFFF00"/>
              </a:solidFill>
            </a:endParaRPr>
          </a:p>
        </p:txBody>
      </p:sp>
      <p:sp>
        <p:nvSpPr>
          <p:cNvPr id="10" name="Slide Number Placeholder 9"/>
          <p:cNvSpPr>
            <a:spLocks noGrp="1"/>
          </p:cNvSpPr>
          <p:nvPr>
            <p:ph type="sldNum" sz="quarter" idx="12"/>
          </p:nvPr>
        </p:nvSpPr>
        <p:spPr/>
        <p:txBody>
          <a:bodyPr/>
          <a:lstStyle/>
          <a:p>
            <a:fld id="{B6F98EA5-D6D8-4161-AC59-EF7633C968B4}" type="slidenum">
              <a:rPr lang="en-IN" smtClean="0"/>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31640" y="1268760"/>
            <a:ext cx="6458127" cy="4267299"/>
          </a:xfrm>
          <a:prstGeom prst="rect">
            <a:avLst/>
          </a:prstGeom>
          <a:noFill/>
          <a:ln w="9525">
            <a:noFill/>
            <a:miter lim="800000"/>
            <a:headEnd/>
            <a:tailEnd/>
          </a:ln>
        </p:spPr>
      </p:pic>
      <p:sp>
        <p:nvSpPr>
          <p:cNvPr id="3" name="TextBox 2"/>
          <p:cNvSpPr txBox="1"/>
          <p:nvPr/>
        </p:nvSpPr>
        <p:spPr>
          <a:xfrm>
            <a:off x="2411760" y="908720"/>
            <a:ext cx="1800200" cy="1938992"/>
          </a:xfrm>
          <a:prstGeom prst="rect">
            <a:avLst/>
          </a:prstGeom>
          <a:noFill/>
        </p:spPr>
        <p:txBody>
          <a:bodyPr wrap="square" rtlCol="0">
            <a:spAutoFit/>
          </a:bodyPr>
          <a:lstStyle/>
          <a:p>
            <a:r>
              <a:rPr lang="en-US" sz="2000" b="1" dirty="0" smtClean="0">
                <a:solidFill>
                  <a:srgbClr val="C00000"/>
                </a:solidFill>
              </a:rPr>
              <a:t>Gaps in A/c Activation; &amp; Pullers’ Expectations from Bank account.</a:t>
            </a:r>
            <a:endParaRPr lang="en-IN" sz="2000" b="1" dirty="0">
              <a:solidFill>
                <a:srgbClr val="C00000"/>
              </a:solidFill>
            </a:endParaRPr>
          </a:p>
        </p:txBody>
      </p:sp>
      <p:sp>
        <p:nvSpPr>
          <p:cNvPr id="4" name="TextBox 3"/>
          <p:cNvSpPr txBox="1"/>
          <p:nvPr/>
        </p:nvSpPr>
        <p:spPr>
          <a:xfrm>
            <a:off x="323528" y="2276872"/>
            <a:ext cx="1368152" cy="1323439"/>
          </a:xfrm>
          <a:prstGeom prst="rect">
            <a:avLst/>
          </a:prstGeom>
          <a:noFill/>
        </p:spPr>
        <p:txBody>
          <a:bodyPr wrap="square" rtlCol="0">
            <a:spAutoFit/>
          </a:bodyPr>
          <a:lstStyle/>
          <a:p>
            <a:r>
              <a:rPr lang="en-US" sz="2000" b="1" dirty="0" smtClean="0">
                <a:solidFill>
                  <a:srgbClr val="C00000"/>
                </a:solidFill>
              </a:rPr>
              <a:t>Opening Mobile Banking A/c</a:t>
            </a:r>
            <a:endParaRPr lang="en-IN" sz="2000" b="1" dirty="0">
              <a:solidFill>
                <a:srgbClr val="C00000"/>
              </a:solidFill>
            </a:endParaRPr>
          </a:p>
        </p:txBody>
      </p:sp>
      <p:sp>
        <p:nvSpPr>
          <p:cNvPr id="5" name="TextBox 4"/>
          <p:cNvSpPr txBox="1"/>
          <p:nvPr/>
        </p:nvSpPr>
        <p:spPr>
          <a:xfrm>
            <a:off x="1691680" y="4869160"/>
            <a:ext cx="2160240" cy="1015663"/>
          </a:xfrm>
          <a:prstGeom prst="rect">
            <a:avLst/>
          </a:prstGeom>
          <a:noFill/>
        </p:spPr>
        <p:txBody>
          <a:bodyPr wrap="square" rtlCol="0">
            <a:spAutoFit/>
          </a:bodyPr>
          <a:lstStyle/>
          <a:p>
            <a:r>
              <a:rPr lang="en-US" sz="2000" b="1" dirty="0" smtClean="0">
                <a:solidFill>
                  <a:srgbClr val="C00000"/>
                </a:solidFill>
              </a:rPr>
              <a:t>Time versus Trust in getting a Bank account.</a:t>
            </a:r>
            <a:endParaRPr lang="en-IN" sz="2000" b="1" dirty="0">
              <a:solidFill>
                <a:srgbClr val="C00000"/>
              </a:solidFill>
            </a:endParaRPr>
          </a:p>
        </p:txBody>
      </p:sp>
      <p:sp>
        <p:nvSpPr>
          <p:cNvPr id="6" name="TextBox 5"/>
          <p:cNvSpPr txBox="1"/>
          <p:nvPr/>
        </p:nvSpPr>
        <p:spPr>
          <a:xfrm>
            <a:off x="6372200" y="4532927"/>
            <a:ext cx="2304256" cy="1631216"/>
          </a:xfrm>
          <a:prstGeom prst="rect">
            <a:avLst/>
          </a:prstGeom>
          <a:noFill/>
        </p:spPr>
        <p:txBody>
          <a:bodyPr wrap="square" rtlCol="0">
            <a:spAutoFit/>
          </a:bodyPr>
          <a:lstStyle/>
          <a:p>
            <a:r>
              <a:rPr lang="en-US" sz="2000" b="1" dirty="0" smtClean="0">
                <a:solidFill>
                  <a:srgbClr val="C00000"/>
                </a:solidFill>
              </a:rPr>
              <a:t>Pullers’ Need to Earn Fast &amp; Quick due to Uncertain  and Varying Migratory Period</a:t>
            </a:r>
            <a:endParaRPr lang="en-IN" sz="2000" b="1" dirty="0">
              <a:solidFill>
                <a:srgbClr val="C00000"/>
              </a:solidFill>
            </a:endParaRPr>
          </a:p>
        </p:txBody>
      </p:sp>
      <p:sp>
        <p:nvSpPr>
          <p:cNvPr id="7" name="TextBox 6"/>
          <p:cNvSpPr txBox="1"/>
          <p:nvPr/>
        </p:nvSpPr>
        <p:spPr>
          <a:xfrm>
            <a:off x="5148064" y="836712"/>
            <a:ext cx="1440160" cy="1231106"/>
          </a:xfrm>
          <a:prstGeom prst="rect">
            <a:avLst/>
          </a:prstGeom>
          <a:noFill/>
        </p:spPr>
        <p:txBody>
          <a:bodyPr wrap="square" rtlCol="0">
            <a:spAutoFit/>
          </a:bodyPr>
          <a:lstStyle/>
          <a:p>
            <a:r>
              <a:rPr lang="en-US" sz="2000" b="1" dirty="0" smtClean="0">
                <a:solidFill>
                  <a:srgbClr val="0070C0"/>
                </a:solidFill>
              </a:rPr>
              <a:t>*</a:t>
            </a:r>
            <a:r>
              <a:rPr lang="en-US" sz="2000" b="1" dirty="0" smtClean="0"/>
              <a:t> </a:t>
            </a:r>
            <a:r>
              <a:rPr lang="en-US" b="1" dirty="0" smtClean="0"/>
              <a:t>BANKING THE UNBANKED PULLERS.</a:t>
            </a:r>
            <a:endParaRPr lang="en-IN" sz="2000" b="1" dirty="0"/>
          </a:p>
        </p:txBody>
      </p:sp>
      <p:sp>
        <p:nvSpPr>
          <p:cNvPr id="8" name="TextBox 7"/>
          <p:cNvSpPr txBox="1"/>
          <p:nvPr/>
        </p:nvSpPr>
        <p:spPr>
          <a:xfrm>
            <a:off x="7343800" y="1628800"/>
            <a:ext cx="1800200" cy="1015663"/>
          </a:xfrm>
          <a:prstGeom prst="rect">
            <a:avLst/>
          </a:prstGeom>
          <a:noFill/>
        </p:spPr>
        <p:txBody>
          <a:bodyPr wrap="square" rtlCol="0">
            <a:spAutoFit/>
          </a:bodyPr>
          <a:lstStyle/>
          <a:p>
            <a:pPr algn="just"/>
            <a:r>
              <a:rPr lang="en-US" sz="2000" b="1" dirty="0" smtClean="0">
                <a:solidFill>
                  <a:srgbClr val="C00000"/>
                </a:solidFill>
              </a:rPr>
              <a:t>Initiative in mobilizing pullers</a:t>
            </a:r>
            <a:endParaRPr lang="en-IN" sz="2000" b="1" dirty="0">
              <a:solidFill>
                <a:srgbClr val="C00000"/>
              </a:solidFill>
            </a:endParaRPr>
          </a:p>
        </p:txBody>
      </p:sp>
      <p:sp>
        <p:nvSpPr>
          <p:cNvPr id="9" name="Title 8"/>
          <p:cNvSpPr>
            <a:spLocks noGrp="1"/>
          </p:cNvSpPr>
          <p:nvPr>
            <p:ph type="title" idx="4294967295"/>
          </p:nvPr>
        </p:nvSpPr>
        <p:spPr>
          <a:xfrm>
            <a:off x="428596" y="285728"/>
            <a:ext cx="8229600" cy="582612"/>
          </a:xfrm>
        </p:spPr>
        <p:txBody>
          <a:bodyPr>
            <a:normAutofit/>
          </a:bodyPr>
          <a:lstStyle/>
          <a:p>
            <a:r>
              <a:rPr lang="en-IN" sz="3200" dirty="0" smtClean="0"/>
              <a:t>So far, It’s a Merry Go Around in our route…</a:t>
            </a:r>
            <a:endParaRPr lang="en-IN" sz="3200" dirty="0"/>
          </a:p>
        </p:txBody>
      </p:sp>
      <p:sp>
        <p:nvSpPr>
          <p:cNvPr id="10" name="Slide Number Placeholder 9"/>
          <p:cNvSpPr>
            <a:spLocks noGrp="1"/>
          </p:cNvSpPr>
          <p:nvPr>
            <p:ph type="sldNum" sz="quarter" idx="12"/>
          </p:nvPr>
        </p:nvSpPr>
        <p:spPr/>
        <p:txBody>
          <a:bodyPr/>
          <a:lstStyle/>
          <a:p>
            <a:fld id="{B6F98EA5-D6D8-4161-AC59-EF7633C968B4}" type="slidenum">
              <a:rPr lang="en-IN" smtClean="0"/>
              <a:pPr/>
              <a:t>15</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071546"/>
          <a:ext cx="8001056" cy="550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idx="4294967295"/>
          </p:nvPr>
        </p:nvSpPr>
        <p:spPr>
          <a:xfrm>
            <a:off x="214282" y="285728"/>
            <a:ext cx="8429684" cy="571522"/>
          </a:xfrm>
        </p:spPr>
        <p:txBody>
          <a:bodyPr>
            <a:normAutofit fontScale="90000"/>
          </a:bodyPr>
          <a:lstStyle/>
          <a:p>
            <a:r>
              <a:rPr lang="en-IN" sz="2800" dirty="0" smtClean="0"/>
              <a:t>Change in Field Strategy</a:t>
            </a:r>
            <a:br>
              <a:rPr lang="en-IN" sz="2800" dirty="0" smtClean="0"/>
            </a:br>
            <a:r>
              <a:rPr lang="en-IN" sz="2800" dirty="0" smtClean="0"/>
              <a:t>Track # 3 </a:t>
            </a:r>
            <a:br>
              <a:rPr lang="en-IN" sz="2800" dirty="0" smtClean="0"/>
            </a:br>
            <a:r>
              <a:rPr lang="en-IN" sz="2800" dirty="0" smtClean="0"/>
              <a:t>Getting the Pullers’ AADHAR Identity enabled</a:t>
            </a:r>
            <a:endParaRPr lang="en-IN" sz="2800" dirty="0"/>
          </a:p>
        </p:txBody>
      </p:sp>
      <p:sp>
        <p:nvSpPr>
          <p:cNvPr id="4" name="Slide Number Placeholder 3"/>
          <p:cNvSpPr>
            <a:spLocks noGrp="1"/>
          </p:cNvSpPr>
          <p:nvPr>
            <p:ph type="sldNum" sz="quarter" idx="12"/>
          </p:nvPr>
        </p:nvSpPr>
        <p:spPr/>
        <p:txBody>
          <a:bodyPr/>
          <a:lstStyle/>
          <a:p>
            <a:fld id="{B6F98EA5-D6D8-4161-AC59-EF7633C968B4}" type="slidenum">
              <a:rPr lang="en-IN" smtClean="0"/>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836712"/>
            <a:ext cx="2477777" cy="2241798"/>
          </a:xfrm>
          <a:prstGeom prst="rect">
            <a:avLst/>
          </a:prstGeom>
          <a:noFill/>
          <a:ln w="9525">
            <a:noFill/>
            <a:miter lim="800000"/>
            <a:headEnd/>
            <a:tailEnd/>
          </a:ln>
        </p:spPr>
      </p:pic>
      <p:cxnSp>
        <p:nvCxnSpPr>
          <p:cNvPr id="6" name="Straight Connector 5"/>
          <p:cNvCxnSpPr/>
          <p:nvPr/>
        </p:nvCxnSpPr>
        <p:spPr>
          <a:xfrm>
            <a:off x="0" y="1268760"/>
            <a:ext cx="4463480" cy="5589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7664" y="0"/>
            <a:ext cx="5544616"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1960" y="0"/>
            <a:ext cx="4932040" cy="57332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79912" y="980728"/>
            <a:ext cx="2477777" cy="2241798"/>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00192" y="692696"/>
            <a:ext cx="2477777" cy="2241798"/>
          </a:xfrm>
          <a:prstGeom prst="rect">
            <a:avLst/>
          </a:prstGeom>
          <a:noFill/>
          <a:ln w="9525">
            <a:noFill/>
            <a:miter lim="800000"/>
            <a:headEnd/>
            <a:tailEnd/>
          </a:ln>
        </p:spPr>
      </p:pic>
      <p:cxnSp>
        <p:nvCxnSpPr>
          <p:cNvPr id="17" name="Straight Connector 16"/>
          <p:cNvCxnSpPr/>
          <p:nvPr/>
        </p:nvCxnSpPr>
        <p:spPr>
          <a:xfrm>
            <a:off x="6948264" y="0"/>
            <a:ext cx="2195736" cy="24928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9700" name="Picture 4" descr="http://desktoppub.about.com/b/a/images/stickfigure.gif"/>
          <p:cNvPicPr>
            <a:picLocks noChangeAspect="1" noChangeArrowheads="1"/>
          </p:cNvPicPr>
          <p:nvPr/>
        </p:nvPicPr>
        <p:blipFill>
          <a:blip r:embed="rId4" cstate="print">
            <a:clrChange>
              <a:clrFrom>
                <a:srgbClr val="FFFFFF"/>
              </a:clrFrom>
              <a:clrTo>
                <a:srgbClr val="FFFFFF">
                  <a:alpha val="0"/>
                </a:srgbClr>
              </a:clrTo>
            </a:clrChange>
            <a:biLevel thresh="50000"/>
            <a:lum bright="-40000"/>
          </a:blip>
          <a:srcRect/>
          <a:stretch>
            <a:fillRect/>
          </a:stretch>
        </p:blipFill>
        <p:spPr bwMode="auto">
          <a:xfrm>
            <a:off x="-252536" y="980728"/>
            <a:ext cx="1944216" cy="2754308"/>
          </a:xfrm>
          <a:prstGeom prst="rect">
            <a:avLst/>
          </a:prstGeom>
          <a:noFill/>
        </p:spPr>
      </p:pic>
      <p:sp>
        <p:nvSpPr>
          <p:cNvPr id="21" name="TextBox 20"/>
          <p:cNvSpPr txBox="1"/>
          <p:nvPr/>
        </p:nvSpPr>
        <p:spPr>
          <a:xfrm>
            <a:off x="-108520" y="260648"/>
            <a:ext cx="2160240" cy="954107"/>
          </a:xfrm>
          <a:prstGeom prst="rect">
            <a:avLst/>
          </a:prstGeom>
          <a:noFill/>
        </p:spPr>
        <p:txBody>
          <a:bodyPr wrap="square" rtlCol="0">
            <a:spAutoFit/>
          </a:bodyPr>
          <a:lstStyle/>
          <a:p>
            <a:pPr algn="ctr"/>
            <a:r>
              <a:rPr lang="en-US" sz="2800" b="1" dirty="0" err="1" smtClean="0">
                <a:solidFill>
                  <a:srgbClr val="C00000"/>
                </a:solidFill>
              </a:rPr>
              <a:t>Mobilisation</a:t>
            </a:r>
            <a:r>
              <a:rPr lang="en-US" sz="2800" b="1" dirty="0" smtClean="0">
                <a:solidFill>
                  <a:srgbClr val="C00000"/>
                </a:solidFill>
              </a:rPr>
              <a:t> Stage</a:t>
            </a:r>
            <a:endParaRPr lang="en-IN" sz="2800" b="1" dirty="0">
              <a:solidFill>
                <a:srgbClr val="C00000"/>
              </a:solidFill>
            </a:endParaRPr>
          </a:p>
        </p:txBody>
      </p:sp>
      <p:sp>
        <p:nvSpPr>
          <p:cNvPr id="22" name="TextBox 21"/>
          <p:cNvSpPr txBox="1"/>
          <p:nvPr/>
        </p:nvSpPr>
        <p:spPr>
          <a:xfrm>
            <a:off x="2195736" y="-27384"/>
            <a:ext cx="2160240" cy="523220"/>
          </a:xfrm>
          <a:prstGeom prst="rect">
            <a:avLst/>
          </a:prstGeom>
          <a:noFill/>
        </p:spPr>
        <p:txBody>
          <a:bodyPr wrap="square" rtlCol="0">
            <a:spAutoFit/>
          </a:bodyPr>
          <a:lstStyle/>
          <a:p>
            <a:pPr algn="ctr"/>
            <a:r>
              <a:rPr lang="en-US" sz="2800" b="1" dirty="0" smtClean="0">
                <a:solidFill>
                  <a:srgbClr val="C00000"/>
                </a:solidFill>
              </a:rPr>
              <a:t>Banking</a:t>
            </a:r>
            <a:endParaRPr lang="en-IN" sz="2800" b="1" dirty="0">
              <a:solidFill>
                <a:srgbClr val="C00000"/>
              </a:solidFill>
            </a:endParaRPr>
          </a:p>
        </p:txBody>
      </p:sp>
      <p:sp>
        <p:nvSpPr>
          <p:cNvPr id="23" name="TextBox 22"/>
          <p:cNvSpPr txBox="1"/>
          <p:nvPr/>
        </p:nvSpPr>
        <p:spPr>
          <a:xfrm>
            <a:off x="4644008" y="-27384"/>
            <a:ext cx="2160240" cy="523220"/>
          </a:xfrm>
          <a:prstGeom prst="rect">
            <a:avLst/>
          </a:prstGeom>
          <a:noFill/>
        </p:spPr>
        <p:txBody>
          <a:bodyPr wrap="square" rtlCol="0">
            <a:spAutoFit/>
          </a:bodyPr>
          <a:lstStyle/>
          <a:p>
            <a:pPr algn="ctr"/>
            <a:r>
              <a:rPr lang="en-US" sz="2800" b="1" dirty="0" smtClean="0">
                <a:solidFill>
                  <a:srgbClr val="C00000"/>
                </a:solidFill>
              </a:rPr>
              <a:t>UID</a:t>
            </a:r>
            <a:endParaRPr lang="en-IN" sz="2800" b="1" dirty="0">
              <a:solidFill>
                <a:srgbClr val="C00000"/>
              </a:solidFill>
            </a:endParaRPr>
          </a:p>
        </p:txBody>
      </p:sp>
      <p:grpSp>
        <p:nvGrpSpPr>
          <p:cNvPr id="2" name="Group 30"/>
          <p:cNvGrpSpPr/>
          <p:nvPr/>
        </p:nvGrpSpPr>
        <p:grpSpPr>
          <a:xfrm>
            <a:off x="2555776" y="4077072"/>
            <a:ext cx="2516290" cy="1336214"/>
            <a:chOff x="2555776" y="4077072"/>
            <a:chExt cx="2516290" cy="1336214"/>
          </a:xfrm>
        </p:grpSpPr>
        <p:sp>
          <p:nvSpPr>
            <p:cNvPr id="27" name="TextBox 26"/>
            <p:cNvSpPr txBox="1"/>
            <p:nvPr/>
          </p:nvSpPr>
          <p:spPr>
            <a:xfrm>
              <a:off x="2555776" y="4077072"/>
              <a:ext cx="2448272" cy="400110"/>
            </a:xfrm>
            <a:prstGeom prst="rect">
              <a:avLst/>
            </a:prstGeom>
            <a:noFill/>
          </p:spPr>
          <p:txBody>
            <a:bodyPr wrap="square" rtlCol="0">
              <a:spAutoFit/>
            </a:bodyPr>
            <a:lstStyle/>
            <a:p>
              <a:r>
                <a:rPr lang="en-US" sz="2000" dirty="0" smtClean="0">
                  <a:solidFill>
                    <a:srgbClr val="C00000"/>
                  </a:solidFill>
                </a:rPr>
                <a:t>REGROUP</a:t>
              </a:r>
              <a:r>
                <a:rPr lang="en-US" sz="2000" b="1" dirty="0" smtClean="0">
                  <a:solidFill>
                    <a:srgbClr val="C00000"/>
                  </a:solidFill>
                </a:rPr>
                <a:t>  </a:t>
              </a:r>
              <a:endParaRPr lang="en-IN" sz="2000" b="1" dirty="0">
                <a:solidFill>
                  <a:srgbClr val="C00000"/>
                </a:solidFill>
              </a:endParaRPr>
            </a:p>
          </p:txBody>
        </p:sp>
        <p:sp>
          <p:nvSpPr>
            <p:cNvPr id="28" name="TextBox 27"/>
            <p:cNvSpPr txBox="1"/>
            <p:nvPr/>
          </p:nvSpPr>
          <p:spPr>
            <a:xfrm>
              <a:off x="2771800" y="4437112"/>
              <a:ext cx="2300266" cy="400110"/>
            </a:xfrm>
            <a:prstGeom prst="rect">
              <a:avLst/>
            </a:prstGeom>
            <a:noFill/>
          </p:spPr>
          <p:txBody>
            <a:bodyPr wrap="square" rtlCol="0">
              <a:spAutoFit/>
            </a:bodyPr>
            <a:lstStyle/>
            <a:p>
              <a:r>
                <a:rPr lang="en-US" dirty="0" smtClean="0">
                  <a:solidFill>
                    <a:srgbClr val="C00000"/>
                  </a:solidFill>
                </a:rPr>
                <a:t>REMOTIVATE</a:t>
              </a:r>
              <a:r>
                <a:rPr lang="en-US" sz="2000" dirty="0" smtClean="0">
                  <a:solidFill>
                    <a:srgbClr val="C00000"/>
                  </a:solidFill>
                </a:rPr>
                <a:t> </a:t>
              </a:r>
              <a:endParaRPr lang="en-IN" sz="2000" dirty="0">
                <a:solidFill>
                  <a:srgbClr val="C00000"/>
                </a:solidFill>
              </a:endParaRPr>
            </a:p>
          </p:txBody>
        </p:sp>
        <p:sp>
          <p:nvSpPr>
            <p:cNvPr id="29" name="TextBox 28"/>
            <p:cNvSpPr txBox="1"/>
            <p:nvPr/>
          </p:nvSpPr>
          <p:spPr>
            <a:xfrm>
              <a:off x="2987824" y="4725144"/>
              <a:ext cx="1798490" cy="400110"/>
            </a:xfrm>
            <a:prstGeom prst="rect">
              <a:avLst/>
            </a:prstGeom>
            <a:noFill/>
          </p:spPr>
          <p:txBody>
            <a:bodyPr wrap="square" rtlCol="0">
              <a:spAutoFit/>
            </a:bodyPr>
            <a:lstStyle/>
            <a:p>
              <a:r>
                <a:rPr lang="en-US" sz="2000" b="1" dirty="0" smtClean="0">
                  <a:solidFill>
                    <a:srgbClr val="C00000"/>
                  </a:solidFill>
                </a:rPr>
                <a:t>c…..</a:t>
              </a:r>
              <a:endParaRPr lang="en-IN" sz="2000" b="1" dirty="0">
                <a:solidFill>
                  <a:srgbClr val="C00000"/>
                </a:solidFill>
              </a:endParaRPr>
            </a:p>
          </p:txBody>
        </p:sp>
        <p:sp>
          <p:nvSpPr>
            <p:cNvPr id="30" name="TextBox 29"/>
            <p:cNvSpPr txBox="1"/>
            <p:nvPr/>
          </p:nvSpPr>
          <p:spPr>
            <a:xfrm>
              <a:off x="3203848" y="5013176"/>
              <a:ext cx="1080120" cy="400110"/>
            </a:xfrm>
            <a:prstGeom prst="rect">
              <a:avLst/>
            </a:prstGeom>
            <a:noFill/>
          </p:spPr>
          <p:txBody>
            <a:bodyPr wrap="square" rtlCol="0">
              <a:spAutoFit/>
            </a:bodyPr>
            <a:lstStyle/>
            <a:p>
              <a:r>
                <a:rPr lang="en-US" sz="2000" b="1" dirty="0" smtClean="0">
                  <a:solidFill>
                    <a:srgbClr val="C00000"/>
                  </a:solidFill>
                </a:rPr>
                <a:t>d…..</a:t>
              </a:r>
              <a:endParaRPr lang="en-IN" sz="2000" b="1" dirty="0">
                <a:solidFill>
                  <a:srgbClr val="C00000"/>
                </a:solidFill>
              </a:endParaRPr>
            </a:p>
          </p:txBody>
        </p:sp>
      </p:grpSp>
      <p:grpSp>
        <p:nvGrpSpPr>
          <p:cNvPr id="3" name="Group 31"/>
          <p:cNvGrpSpPr/>
          <p:nvPr/>
        </p:nvGrpSpPr>
        <p:grpSpPr>
          <a:xfrm>
            <a:off x="5148064" y="4005064"/>
            <a:ext cx="2448272" cy="1336214"/>
            <a:chOff x="2555776" y="4077072"/>
            <a:chExt cx="2448272" cy="1336214"/>
          </a:xfrm>
        </p:grpSpPr>
        <p:sp>
          <p:nvSpPr>
            <p:cNvPr id="33" name="TextBox 32"/>
            <p:cNvSpPr txBox="1"/>
            <p:nvPr/>
          </p:nvSpPr>
          <p:spPr>
            <a:xfrm>
              <a:off x="2555776" y="4077072"/>
              <a:ext cx="2448272" cy="400110"/>
            </a:xfrm>
            <a:prstGeom prst="rect">
              <a:avLst/>
            </a:prstGeom>
            <a:noFill/>
          </p:spPr>
          <p:txBody>
            <a:bodyPr wrap="square" rtlCol="0">
              <a:spAutoFit/>
            </a:bodyPr>
            <a:lstStyle/>
            <a:p>
              <a:r>
                <a:rPr lang="en-US" sz="2000" b="1" dirty="0" smtClean="0">
                  <a:solidFill>
                    <a:srgbClr val="C00000"/>
                  </a:solidFill>
                </a:rPr>
                <a:t>a.</a:t>
              </a:r>
              <a:r>
                <a:rPr lang="en-US" sz="2000" dirty="0" smtClean="0">
                  <a:solidFill>
                    <a:srgbClr val="C00000"/>
                  </a:solidFill>
                </a:rPr>
                <a:t> AIM FOR BANK A/C</a:t>
              </a:r>
              <a:endParaRPr lang="en-IN" sz="2000" b="1" dirty="0">
                <a:solidFill>
                  <a:srgbClr val="C00000"/>
                </a:solidFill>
              </a:endParaRPr>
            </a:p>
          </p:txBody>
        </p:sp>
        <p:sp>
          <p:nvSpPr>
            <p:cNvPr id="34" name="TextBox 33"/>
            <p:cNvSpPr txBox="1"/>
            <p:nvPr/>
          </p:nvSpPr>
          <p:spPr>
            <a:xfrm>
              <a:off x="2771800" y="4437112"/>
              <a:ext cx="2136870" cy="400110"/>
            </a:xfrm>
            <a:prstGeom prst="rect">
              <a:avLst/>
            </a:prstGeom>
            <a:noFill/>
          </p:spPr>
          <p:txBody>
            <a:bodyPr wrap="square" rtlCol="0">
              <a:spAutoFit/>
            </a:bodyPr>
            <a:lstStyle/>
            <a:p>
              <a:r>
                <a:rPr lang="en-US" sz="2000" dirty="0" smtClean="0">
                  <a:solidFill>
                    <a:srgbClr val="C00000"/>
                  </a:solidFill>
                </a:rPr>
                <a:t> POST UID cards</a:t>
              </a:r>
              <a:endParaRPr lang="en-IN" sz="2000" b="1" dirty="0">
                <a:solidFill>
                  <a:srgbClr val="C00000"/>
                </a:solidFill>
              </a:endParaRPr>
            </a:p>
          </p:txBody>
        </p:sp>
        <p:sp>
          <p:nvSpPr>
            <p:cNvPr id="35" name="TextBox 34"/>
            <p:cNvSpPr txBox="1"/>
            <p:nvPr/>
          </p:nvSpPr>
          <p:spPr>
            <a:xfrm>
              <a:off x="2987824" y="4725144"/>
              <a:ext cx="936104" cy="400110"/>
            </a:xfrm>
            <a:prstGeom prst="rect">
              <a:avLst/>
            </a:prstGeom>
            <a:noFill/>
          </p:spPr>
          <p:txBody>
            <a:bodyPr wrap="square" rtlCol="0">
              <a:spAutoFit/>
            </a:bodyPr>
            <a:lstStyle/>
            <a:p>
              <a:r>
                <a:rPr lang="en-US" sz="2000" b="1" dirty="0" smtClean="0">
                  <a:solidFill>
                    <a:srgbClr val="C00000"/>
                  </a:solidFill>
                </a:rPr>
                <a:t>c.</a:t>
              </a:r>
              <a:endParaRPr lang="en-IN" sz="2000" b="1" dirty="0">
                <a:solidFill>
                  <a:srgbClr val="C00000"/>
                </a:solidFill>
              </a:endParaRPr>
            </a:p>
          </p:txBody>
        </p:sp>
        <p:sp>
          <p:nvSpPr>
            <p:cNvPr id="36" name="TextBox 35"/>
            <p:cNvSpPr txBox="1"/>
            <p:nvPr/>
          </p:nvSpPr>
          <p:spPr>
            <a:xfrm>
              <a:off x="3203848" y="5013176"/>
              <a:ext cx="1080120" cy="400110"/>
            </a:xfrm>
            <a:prstGeom prst="rect">
              <a:avLst/>
            </a:prstGeom>
            <a:noFill/>
          </p:spPr>
          <p:txBody>
            <a:bodyPr wrap="square" rtlCol="0">
              <a:spAutoFit/>
            </a:bodyPr>
            <a:lstStyle/>
            <a:p>
              <a:r>
                <a:rPr lang="en-US" sz="2000" b="1" dirty="0" smtClean="0">
                  <a:solidFill>
                    <a:srgbClr val="C00000"/>
                  </a:solidFill>
                </a:rPr>
                <a:t>d.</a:t>
              </a:r>
              <a:endParaRPr lang="en-IN" sz="2000" b="1" dirty="0">
                <a:solidFill>
                  <a:srgbClr val="C00000"/>
                </a:solidFill>
              </a:endParaRPr>
            </a:p>
          </p:txBody>
        </p:sp>
      </p:grpSp>
      <p:grpSp>
        <p:nvGrpSpPr>
          <p:cNvPr id="4" name="Group 36"/>
          <p:cNvGrpSpPr/>
          <p:nvPr/>
        </p:nvGrpSpPr>
        <p:grpSpPr>
          <a:xfrm>
            <a:off x="7308304" y="3212976"/>
            <a:ext cx="2448272" cy="1336214"/>
            <a:chOff x="2555776" y="4077072"/>
            <a:chExt cx="2448272" cy="1336214"/>
          </a:xfrm>
        </p:grpSpPr>
        <p:sp>
          <p:nvSpPr>
            <p:cNvPr id="38" name="TextBox 37"/>
            <p:cNvSpPr txBox="1"/>
            <p:nvPr/>
          </p:nvSpPr>
          <p:spPr>
            <a:xfrm>
              <a:off x="2555776" y="4077072"/>
              <a:ext cx="2448272" cy="400110"/>
            </a:xfrm>
            <a:prstGeom prst="rect">
              <a:avLst/>
            </a:prstGeom>
            <a:noFill/>
          </p:spPr>
          <p:txBody>
            <a:bodyPr wrap="square" rtlCol="0">
              <a:spAutoFit/>
            </a:bodyPr>
            <a:lstStyle/>
            <a:p>
              <a:r>
                <a:rPr lang="en-US" sz="2000" b="1" dirty="0" smtClean="0">
                  <a:solidFill>
                    <a:srgbClr val="C00000"/>
                  </a:solidFill>
                </a:rPr>
                <a:t>a.</a:t>
              </a:r>
              <a:endParaRPr lang="en-IN" sz="2000" b="1" dirty="0">
                <a:solidFill>
                  <a:srgbClr val="C00000"/>
                </a:solidFill>
              </a:endParaRPr>
            </a:p>
          </p:txBody>
        </p:sp>
        <p:sp>
          <p:nvSpPr>
            <p:cNvPr id="39" name="TextBox 38"/>
            <p:cNvSpPr txBox="1"/>
            <p:nvPr/>
          </p:nvSpPr>
          <p:spPr>
            <a:xfrm>
              <a:off x="2771800" y="4437112"/>
              <a:ext cx="1152128" cy="400110"/>
            </a:xfrm>
            <a:prstGeom prst="rect">
              <a:avLst/>
            </a:prstGeom>
            <a:noFill/>
          </p:spPr>
          <p:txBody>
            <a:bodyPr wrap="square" rtlCol="0">
              <a:spAutoFit/>
            </a:bodyPr>
            <a:lstStyle/>
            <a:p>
              <a:r>
                <a:rPr lang="en-US" sz="2000" b="1" dirty="0" smtClean="0">
                  <a:solidFill>
                    <a:srgbClr val="C00000"/>
                  </a:solidFill>
                </a:rPr>
                <a:t>b.</a:t>
              </a:r>
              <a:endParaRPr lang="en-IN" sz="2000" b="1" dirty="0">
                <a:solidFill>
                  <a:srgbClr val="C00000"/>
                </a:solidFill>
              </a:endParaRPr>
            </a:p>
          </p:txBody>
        </p:sp>
        <p:sp>
          <p:nvSpPr>
            <p:cNvPr id="40" name="TextBox 39"/>
            <p:cNvSpPr txBox="1"/>
            <p:nvPr/>
          </p:nvSpPr>
          <p:spPr>
            <a:xfrm>
              <a:off x="2987824" y="4725144"/>
              <a:ext cx="936104" cy="400110"/>
            </a:xfrm>
            <a:prstGeom prst="rect">
              <a:avLst/>
            </a:prstGeom>
            <a:noFill/>
          </p:spPr>
          <p:txBody>
            <a:bodyPr wrap="square" rtlCol="0">
              <a:spAutoFit/>
            </a:bodyPr>
            <a:lstStyle/>
            <a:p>
              <a:r>
                <a:rPr lang="en-US" sz="2000" b="1" dirty="0" smtClean="0">
                  <a:solidFill>
                    <a:srgbClr val="C00000"/>
                  </a:solidFill>
                </a:rPr>
                <a:t>c.</a:t>
              </a:r>
              <a:endParaRPr lang="en-IN" sz="2000" b="1" dirty="0">
                <a:solidFill>
                  <a:srgbClr val="C00000"/>
                </a:solidFill>
              </a:endParaRPr>
            </a:p>
          </p:txBody>
        </p:sp>
        <p:sp>
          <p:nvSpPr>
            <p:cNvPr id="41" name="TextBox 40"/>
            <p:cNvSpPr txBox="1"/>
            <p:nvPr/>
          </p:nvSpPr>
          <p:spPr>
            <a:xfrm>
              <a:off x="3203848" y="5013176"/>
              <a:ext cx="1080120" cy="400110"/>
            </a:xfrm>
            <a:prstGeom prst="rect">
              <a:avLst/>
            </a:prstGeom>
            <a:noFill/>
          </p:spPr>
          <p:txBody>
            <a:bodyPr wrap="square" rtlCol="0">
              <a:spAutoFit/>
            </a:bodyPr>
            <a:lstStyle/>
            <a:p>
              <a:r>
                <a:rPr lang="en-US" sz="2000" b="1" dirty="0" smtClean="0">
                  <a:solidFill>
                    <a:srgbClr val="C00000"/>
                  </a:solidFill>
                </a:rPr>
                <a:t>d.</a:t>
              </a:r>
              <a:endParaRPr lang="en-IN" sz="2000" b="1" dirty="0">
                <a:solidFill>
                  <a:srgbClr val="C00000"/>
                </a:solidFill>
              </a:endParaRPr>
            </a:p>
          </p:txBody>
        </p:sp>
      </p:grpSp>
      <p:sp>
        <p:nvSpPr>
          <p:cNvPr id="37" name="Text Placeholder 36"/>
          <p:cNvSpPr>
            <a:spLocks noGrp="1"/>
          </p:cNvSpPr>
          <p:nvPr>
            <p:ph type="body" sz="half" idx="4294967295"/>
          </p:nvPr>
        </p:nvSpPr>
        <p:spPr>
          <a:xfrm>
            <a:off x="0" y="5367338"/>
            <a:ext cx="5486400" cy="804862"/>
          </a:xfrm>
        </p:spPr>
        <p:txBody>
          <a:bodyPr>
            <a:noAutofit/>
          </a:bodyPr>
          <a:lstStyle/>
          <a:p>
            <a:r>
              <a:rPr lang="en-IN" sz="2400" b="1" dirty="0" smtClean="0">
                <a:solidFill>
                  <a:srgbClr val="FF0000"/>
                </a:solidFill>
              </a:rPr>
              <a:t>The Race to Bank the pullers is to continue………..and gaps to be filled and challenges to be understood ------</a:t>
            </a:r>
            <a:endParaRPr lang="en-IN" sz="2400" b="1" dirty="0"/>
          </a:p>
        </p:txBody>
      </p:sp>
      <p:sp>
        <p:nvSpPr>
          <p:cNvPr id="31" name="Slide Number Placeholder 30"/>
          <p:cNvSpPr>
            <a:spLocks noGrp="1"/>
          </p:cNvSpPr>
          <p:nvPr>
            <p:ph type="sldNum" sz="quarter" idx="12"/>
          </p:nvPr>
        </p:nvSpPr>
        <p:spPr/>
        <p:txBody>
          <a:bodyPr/>
          <a:lstStyle/>
          <a:p>
            <a:fld id="{B6F98EA5-D6D8-4161-AC59-EF7633C968B4}" type="slidenum">
              <a:rPr lang="en-IN" smtClean="0"/>
              <a:pPr/>
              <a:t>17</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par>
                          <p:cTn id="12" fill="hold">
                            <p:stCondLst>
                              <p:cond delay="3000"/>
                            </p:stCondLst>
                            <p:childTnLst>
                              <p:par>
                                <p:cTn id="13" presetID="0" presetClass="path" presetSubtype="0" accel="50000" decel="50000" fill="hold" nodeType="afterEffect">
                                  <p:stCondLst>
                                    <p:cond delay="0"/>
                                  </p:stCondLst>
                                  <p:childTnLst>
                                    <p:animMotion origin="layout" path="M 0.06701 -0.07824 C 0.06753 -0.09583 0.06753 -0.10417 0.07013 -0.11852 C 0.07083 -0.12292 0.07187 -0.12847 0.07343 -0.13218 C 0.0743 -0.13495 0.07673 -0.13981 0.07673 -0.13935 C 0.07777 -0.14838 0.08177 -0.15532 0.08489 -0.1625 C 0.08906 -0.17153 0.09288 -0.18079 0.09722 -0.18958 C 0.09965 -0.19468 0.10121 -0.20162 0.10538 -0.20347 C 0.11076 -0.20625 0.11354 -0.21366 0.11857 -0.21736 C 0.12482 -0.22222 0.13107 -0.22616 0.1375 -0.23102 C 0.13958 -0.23588 0.14097 -0.23727 0.14479 -0.23866 C 0.15573 -0.24977 0.17066 -0.25023 0.18333 -0.25324 C 0.20364 -0.25324 0.22378 -0.25324 0.24409 -0.25255 C 0.25763 -0.25208 0.271 -0.24144 0.2835 -0.23472 C 0.28906 -0.22847 0.29809 -0.21551 0.30399 -0.2125 C 0.30607 -0.20741 0.30781 -0.20833 0.31059 -0.20486 C 0.31545 -0.19861 0.31632 -0.1919 0.32222 -0.1875 C 0.32413 -0.18264 0.32743 -0.1794 0.32934 -0.175 C 0.33211 -0.16875 0.33507 -0.1625 0.33854 -0.15718 C 0.34166 -0.14259 0.35034 -0.125 0.35659 -0.1125 C 0.35954 -0.10602 0.36111 -0.09884 0.36475 -0.09352 C 0.36562 -0.08912 0.36632 -0.08912 0.36475 -0.0912 " pathEditMode="relative" rAng="0" ptsTypes="ffffffffffffffffffffA">
                                      <p:cBhvr>
                                        <p:cTn id="14" dur="2000" fill="hold"/>
                                        <p:tgtEl>
                                          <p:spTgt spid="29700"/>
                                        </p:tgtEl>
                                        <p:attrNameLst>
                                          <p:attrName>ppt_x</p:attrName>
                                          <p:attrName>ppt_y</p:attrName>
                                        </p:attrNameLst>
                                      </p:cBhvr>
                                      <p:rCtr x="15000" y="-8700"/>
                                    </p:animMotion>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2000"/>
                                        <p:tgtEl>
                                          <p:spTgt spid="22"/>
                                        </p:tgtEl>
                                      </p:cBhvr>
                                    </p:animEffect>
                                  </p:childTnLst>
                                </p:cTn>
                              </p:par>
                            </p:childTnLst>
                          </p:cTn>
                        </p:par>
                        <p:par>
                          <p:cTn id="19" fill="hold">
                            <p:stCondLst>
                              <p:cond delay="7000"/>
                            </p:stCondLst>
                            <p:childTnLst>
                              <p:par>
                                <p:cTn id="20" presetID="2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par>
                          <p:cTn id="23" fill="hold">
                            <p:stCondLst>
                              <p:cond delay="8000"/>
                            </p:stCondLst>
                            <p:childTnLst>
                              <p:par>
                                <p:cTn id="24" presetID="0" presetClass="path" presetSubtype="0" accel="50000" decel="50000" fill="hold" nodeType="afterEffect">
                                  <p:stCondLst>
                                    <p:cond delay="0"/>
                                  </p:stCondLst>
                                  <p:childTnLst>
                                    <p:animMotion origin="layout" path="M 0.36475 -0.0912 C 0.36649 -0.12477 0.37204 -0.14676 0.38437 -0.17315 C 0.38802 -0.18125 0.39045 -0.18958 0.396 -0.19537 C 0.39826 -0.20139 0.40017 -0.2081 0.40312 -0.21343 C 0.40538 -0.21736 0.4092 -0.21944 0.41198 -0.22176 C 0.41527 -0.22454 0.4177 -0.22894 0.421 -0.23148 C 0.42482 -0.23449 0.42864 -0.23449 0.43263 -0.23704 C 0.44027 -0.24213 0.44757 -0.2456 0.4559 -0.24676 C 0.46128 -0.24884 0.46545 -0.2544 0.47013 -0.25926 C 0.47448 -0.26366 0.47274 -0.26088 0.47725 -0.26343 C 0.47951 -0.26481 0.48125 -0.26759 0.4835 -0.26898 C 0.48888 -0.27199 0.49496 -0.27338 0.50052 -0.27593 C 0.51163 -0.28079 0.52118 -0.28565 0.53263 -0.28704 C 0.53923 -0.28958 0.54566 -0.29028 0.55243 -0.2912 C 0.56093 -0.29074 0.56961 -0.29097 0.57829 -0.28981 C 0.58836 -0.28866 0.59774 -0.27801 0.60694 -0.27315 C 0.61545 -0.25995 0.60451 -0.27569 0.61232 -0.26759 C 0.61562 -0.26412 0.61753 -0.26065 0.62118 -0.25787 C 0.62274 -0.25093 0.62656 -0.24699 0.62934 -0.2412 C 0.6335 -0.23218 0.63663 -0.22269 0.64184 -0.21481 C 0.646 -0.1956 0.6427 -0.20231 0.64895 -0.19259 C 0.64948 -0.18981 0.64965 -0.18681 0.65069 -0.18426 C 0.65243 -0.17963 0.65694 -0.17176 0.65694 -0.17153 C 0.6592 -0.15833 0.66458 -0.14537 0.66857 -0.13287 C 0.66857 -0.13264 0.67083 -0.11898 0.67118 -0.1162 C 0.67343 -0.10324 0.67309 -0.11227 0.67309 -0.1037 " pathEditMode="relative" rAng="0" ptsTypes="fffffffffffffffffffffffffA">
                                      <p:cBhvr>
                                        <p:cTn id="25" dur="2000" fill="hold"/>
                                        <p:tgtEl>
                                          <p:spTgt spid="29700"/>
                                        </p:tgtEl>
                                        <p:attrNameLst>
                                          <p:attrName>ppt_x</p:attrName>
                                          <p:attrName>ppt_y</p:attrName>
                                        </p:attrNameLst>
                                      </p:cBhvr>
                                      <p:rCtr x="15400" y="-10000"/>
                                    </p:animMotion>
                                  </p:childTnLst>
                                </p:cTn>
                              </p:par>
                            </p:childTnLst>
                          </p:cTn>
                        </p:par>
                        <p:par>
                          <p:cTn id="26" fill="hold">
                            <p:stCondLst>
                              <p:cond delay="10000"/>
                            </p:stCondLst>
                            <p:childTnLst>
                              <p:par>
                                <p:cTn id="27" presetID="10"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childTnLst>
                          </p:cTn>
                        </p:par>
                        <p:par>
                          <p:cTn id="30" fill="hold">
                            <p:stCondLst>
                              <p:cond delay="12000"/>
                            </p:stCondLst>
                            <p:childTnLst>
                              <p:par>
                                <p:cTn id="31" presetID="22" presetClass="entr" presetSubtype="1"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1000"/>
                                        <p:tgtEl>
                                          <p:spTgt spid="4"/>
                                        </p:tgtEl>
                                      </p:cBhvr>
                                    </p:animEffect>
                                  </p:childTnLst>
                                </p:cTn>
                              </p:par>
                            </p:childTnLst>
                          </p:cTn>
                        </p:par>
                        <p:par>
                          <p:cTn id="34" fill="hold">
                            <p:stCondLst>
                              <p:cond delay="13000"/>
                            </p:stCondLst>
                            <p:childTnLst>
                              <p:par>
                                <p:cTn id="35" presetID="0" presetClass="path" presetSubtype="0" accel="50000" decel="50000" fill="hold" nodeType="afterEffect">
                                  <p:stCondLst>
                                    <p:cond delay="0"/>
                                  </p:stCondLst>
                                  <p:childTnLst>
                                    <p:animMotion origin="layout" path="M 0.67309 -0.10371 C 0.67361 -0.12917 0.67257 -0.18149 0.68663 -0.20811 C 0.69149 -0.21737 0.70069 -0.22315 0.7085 -0.22987 C 0.71024 -0.23149 0.71163 -0.23357 0.71371 -0.23473 C 0.71684 -0.23658 0.72413 -0.23866 0.72413 -0.23866 C 0.72621 -0.23866 0.74496 -0.2382 0.75121 -0.23681 C 0.75642 -0.23542 0.75642 -0.23473 0.76059 -0.23195 C 0.76267 -0.23056 0.76684 -0.22801 0.76684 -0.22778 C 0.7743 -0.21713 0.78159 -0.20579 0.78559 -0.19329 C 0.7875 -0.18704 0.78906 -0.18172 0.79184 -0.1757 C 0.79409 -0.16274 0.79531 -0.14954 0.80017 -0.13704 C 0.80208 -0.12431 0.80451 -0.11158 0.80642 -0.09862 C 0.80711 -0.08496 0.80781 -0.07246 0.81059 -0.05926 C 0.8125 -0.025 0.81579 0.00926 0.81579 0.04351 " pathEditMode="relative" rAng="0" ptsTypes="fffffffffffffA">
                                      <p:cBhvr>
                                        <p:cTn id="36" dur="2000" fill="hold"/>
                                        <p:tgtEl>
                                          <p:spTgt spid="29700"/>
                                        </p:tgtEl>
                                        <p:attrNameLst>
                                          <p:attrName>ppt_x</p:attrName>
                                          <p:attrName>ppt_y</p:attrName>
                                        </p:attrNameLst>
                                      </p:cBhvr>
                                      <p:rCtr x="7100" y="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clrChange>
              <a:clrFrom>
                <a:srgbClr val="FFFFFF"/>
              </a:clrFrom>
              <a:clrTo>
                <a:srgbClr val="FFFFFF">
                  <a:alpha val="0"/>
                </a:srgbClr>
              </a:clrTo>
            </a:clrChange>
          </a:blip>
          <a:srcRect t="6949" b="13340"/>
          <a:stretch>
            <a:fillRect/>
          </a:stretch>
        </p:blipFill>
        <p:spPr bwMode="auto">
          <a:xfrm flipH="1">
            <a:off x="-172694" y="1916832"/>
            <a:ext cx="4888710" cy="3835757"/>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clrChange>
              <a:clrFrom>
                <a:srgbClr val="FFFFFF"/>
              </a:clrFrom>
              <a:clrTo>
                <a:srgbClr val="FFFFFF">
                  <a:alpha val="0"/>
                </a:srgbClr>
              </a:clrTo>
            </a:clrChange>
          </a:blip>
          <a:srcRect r="47523"/>
          <a:stretch>
            <a:fillRect/>
          </a:stretch>
        </p:blipFill>
        <p:spPr bwMode="auto">
          <a:xfrm>
            <a:off x="4067944" y="-171400"/>
            <a:ext cx="5076056" cy="6624736"/>
          </a:xfrm>
          <a:prstGeom prst="rect">
            <a:avLst/>
          </a:prstGeom>
          <a:noFill/>
          <a:ln w="9525">
            <a:noFill/>
            <a:miter lim="800000"/>
            <a:headEnd/>
            <a:tailEnd/>
          </a:ln>
        </p:spPr>
      </p:pic>
      <p:sp>
        <p:nvSpPr>
          <p:cNvPr id="4" name="TextBox 3"/>
          <p:cNvSpPr txBox="1"/>
          <p:nvPr/>
        </p:nvSpPr>
        <p:spPr>
          <a:xfrm>
            <a:off x="251520" y="0"/>
            <a:ext cx="4824536" cy="2677656"/>
          </a:xfrm>
          <a:prstGeom prst="rect">
            <a:avLst/>
          </a:prstGeom>
          <a:noFill/>
        </p:spPr>
        <p:txBody>
          <a:bodyPr wrap="square" rtlCol="0">
            <a:spAutoFit/>
          </a:bodyPr>
          <a:lstStyle/>
          <a:p>
            <a:r>
              <a:rPr lang="en-US" sz="2400" b="1" dirty="0" smtClean="0">
                <a:solidFill>
                  <a:srgbClr val="C00000"/>
                </a:solidFill>
              </a:rPr>
              <a:t>Banking the unbanked puller is like ?!!</a:t>
            </a:r>
          </a:p>
          <a:p>
            <a:pPr>
              <a:buFont typeface="Arial" pitchFamily="34" charset="0"/>
              <a:buChar char="•"/>
            </a:pPr>
            <a:r>
              <a:rPr lang="en-US" sz="2400" b="1" dirty="0" smtClean="0">
                <a:solidFill>
                  <a:srgbClr val="C00000"/>
                </a:solidFill>
              </a:rPr>
              <a:t> Next step is to get bank accounts after AADHAR cards </a:t>
            </a:r>
          </a:p>
          <a:p>
            <a:pPr>
              <a:buFont typeface="Arial" pitchFamily="34" charset="0"/>
              <a:buChar char="•"/>
            </a:pPr>
            <a:r>
              <a:rPr lang="en-US" sz="2400" b="1" dirty="0" smtClean="0">
                <a:solidFill>
                  <a:srgbClr val="C00000"/>
                </a:solidFill>
              </a:rPr>
              <a:t>Then, to track the financial behaviour , challenges …</a:t>
            </a:r>
          </a:p>
          <a:p>
            <a:endParaRPr lang="en-US" sz="2400" b="1" dirty="0" smtClean="0">
              <a:solidFill>
                <a:srgbClr val="C00000"/>
              </a:solidFill>
            </a:endParaRPr>
          </a:p>
        </p:txBody>
      </p:sp>
      <p:sp>
        <p:nvSpPr>
          <p:cNvPr id="5" name="TextBox 4"/>
          <p:cNvSpPr txBox="1"/>
          <p:nvPr/>
        </p:nvSpPr>
        <p:spPr>
          <a:xfrm>
            <a:off x="1714480" y="3857628"/>
            <a:ext cx="1825093" cy="461665"/>
          </a:xfrm>
          <a:prstGeom prst="rect">
            <a:avLst/>
          </a:prstGeom>
          <a:noFill/>
        </p:spPr>
        <p:txBody>
          <a:bodyPr wrap="square" rtlCol="0">
            <a:spAutoFit/>
          </a:bodyPr>
          <a:lstStyle/>
          <a:p>
            <a:r>
              <a:rPr lang="en-IN" sz="2400" b="1" dirty="0" smtClean="0"/>
              <a:t>PULLER</a:t>
            </a:r>
            <a:endParaRPr lang="en-IN" sz="2400" b="1" dirty="0"/>
          </a:p>
        </p:txBody>
      </p:sp>
      <p:sp>
        <p:nvSpPr>
          <p:cNvPr id="6" name="TextBox 5"/>
          <p:cNvSpPr txBox="1"/>
          <p:nvPr/>
        </p:nvSpPr>
        <p:spPr>
          <a:xfrm>
            <a:off x="7000892" y="4572008"/>
            <a:ext cx="1857388" cy="1200329"/>
          </a:xfrm>
          <a:prstGeom prst="rect">
            <a:avLst/>
          </a:prstGeom>
          <a:noFill/>
        </p:spPr>
        <p:txBody>
          <a:bodyPr wrap="square" rtlCol="0">
            <a:spAutoFit/>
          </a:bodyPr>
          <a:lstStyle/>
          <a:p>
            <a:pPr algn="just"/>
            <a:r>
              <a:rPr lang="en-IN" sz="2400" b="1" dirty="0" smtClean="0">
                <a:solidFill>
                  <a:srgbClr val="FF0000"/>
                </a:solidFill>
              </a:rPr>
              <a:t>SAVING BANK</a:t>
            </a:r>
          </a:p>
          <a:p>
            <a:pPr algn="just"/>
            <a:r>
              <a:rPr lang="en-IN" sz="2400" b="1" dirty="0" smtClean="0">
                <a:solidFill>
                  <a:srgbClr val="FF0000"/>
                </a:solidFill>
              </a:rPr>
              <a:t>ACCOUNTS</a:t>
            </a:r>
            <a:endParaRPr lang="en-IN" sz="2400" b="1" dirty="0">
              <a:solidFill>
                <a:srgbClr val="FF0000"/>
              </a:solidFill>
            </a:endParaRPr>
          </a:p>
        </p:txBody>
      </p:sp>
      <p:sp>
        <p:nvSpPr>
          <p:cNvPr id="7" name="Slide Number Placeholder 6"/>
          <p:cNvSpPr>
            <a:spLocks noGrp="1"/>
          </p:cNvSpPr>
          <p:nvPr>
            <p:ph type="sldNum" sz="quarter" idx="12"/>
          </p:nvPr>
        </p:nvSpPr>
        <p:spPr/>
        <p:txBody>
          <a:bodyPr/>
          <a:lstStyle/>
          <a:p>
            <a:fld id="{B6F98EA5-D6D8-4161-AC59-EF7633C968B4}" type="slidenum">
              <a:rPr lang="en-IN" smtClean="0"/>
              <a:pPr/>
              <a:t>18</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Push Clip Art"/>
          <p:cNvPicPr>
            <a:picLocks noChangeAspect="1" noChangeArrowheads="1"/>
          </p:cNvPicPr>
          <p:nvPr/>
        </p:nvPicPr>
        <p:blipFill>
          <a:blip r:embed="rId3" cstate="print">
            <a:clrChange>
              <a:clrFrom>
                <a:srgbClr val="000000">
                  <a:alpha val="0"/>
                </a:srgbClr>
              </a:clrFrom>
              <a:clrTo>
                <a:srgbClr val="000000">
                  <a:alpha val="0"/>
                </a:srgbClr>
              </a:clrTo>
            </a:clrChange>
          </a:blip>
          <a:srcRect/>
          <a:stretch>
            <a:fillRect/>
          </a:stretch>
        </p:blipFill>
        <p:spPr bwMode="auto">
          <a:xfrm>
            <a:off x="0" y="5100086"/>
            <a:ext cx="1800200" cy="1757914"/>
          </a:xfrm>
          <a:prstGeom prst="rect">
            <a:avLst/>
          </a:prstGeom>
          <a:noFill/>
        </p:spPr>
      </p:pic>
      <p:pic>
        <p:nvPicPr>
          <p:cNvPr id="1028" name="Picture 4" descr="http://www.easyvectors.com/assets/images/vectors/afbig/chain-of-mountains-clip-art.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14480" y="3622473"/>
            <a:ext cx="3544069" cy="3235527"/>
          </a:xfrm>
          <a:prstGeom prst="rect">
            <a:avLst/>
          </a:prstGeom>
          <a:noFill/>
        </p:spPr>
      </p:pic>
      <p:sp>
        <p:nvSpPr>
          <p:cNvPr id="4" name="TextBox 3"/>
          <p:cNvSpPr txBox="1"/>
          <p:nvPr/>
        </p:nvSpPr>
        <p:spPr>
          <a:xfrm>
            <a:off x="683568" y="692696"/>
            <a:ext cx="6912768" cy="707886"/>
          </a:xfrm>
          <a:prstGeom prst="rect">
            <a:avLst/>
          </a:prstGeom>
          <a:noFill/>
        </p:spPr>
        <p:txBody>
          <a:bodyPr wrap="square" rtlCol="0">
            <a:spAutoFit/>
          </a:bodyPr>
          <a:lstStyle/>
          <a:p>
            <a:r>
              <a:rPr lang="en-US" sz="4000" dirty="0" smtClean="0">
                <a:solidFill>
                  <a:srgbClr val="C00000"/>
                </a:solidFill>
              </a:rPr>
              <a:t>Banking the unbanked, is like</a:t>
            </a:r>
            <a:endParaRPr lang="en-IN" sz="4000" dirty="0">
              <a:solidFill>
                <a:srgbClr val="C00000"/>
              </a:solidFill>
            </a:endParaRPr>
          </a:p>
        </p:txBody>
      </p:sp>
      <p:sp>
        <p:nvSpPr>
          <p:cNvPr id="5" name="TextBox 4"/>
          <p:cNvSpPr txBox="1"/>
          <p:nvPr/>
        </p:nvSpPr>
        <p:spPr>
          <a:xfrm>
            <a:off x="2915816" y="1700808"/>
            <a:ext cx="5832648" cy="769441"/>
          </a:xfrm>
          <a:prstGeom prst="rect">
            <a:avLst/>
          </a:prstGeom>
          <a:noFill/>
        </p:spPr>
        <p:txBody>
          <a:bodyPr wrap="square" rtlCol="0">
            <a:spAutoFit/>
          </a:bodyPr>
          <a:lstStyle/>
          <a:p>
            <a:r>
              <a:rPr lang="en-US" sz="4400" dirty="0" smtClean="0">
                <a:solidFill>
                  <a:srgbClr val="C00000"/>
                </a:solidFill>
              </a:rPr>
              <a:t>pushing the mountains.</a:t>
            </a:r>
            <a:endParaRPr lang="en-IN" sz="4400" dirty="0">
              <a:solidFill>
                <a:srgbClr val="C00000"/>
              </a:solidFill>
            </a:endParaRPr>
          </a:p>
        </p:txBody>
      </p:sp>
      <p:sp>
        <p:nvSpPr>
          <p:cNvPr id="6" name="TextBox 5"/>
          <p:cNvSpPr txBox="1"/>
          <p:nvPr/>
        </p:nvSpPr>
        <p:spPr>
          <a:xfrm>
            <a:off x="3071802" y="5143512"/>
            <a:ext cx="1003160" cy="369332"/>
          </a:xfrm>
          <a:prstGeom prst="rect">
            <a:avLst/>
          </a:prstGeom>
          <a:noFill/>
        </p:spPr>
        <p:txBody>
          <a:bodyPr wrap="none" rtlCol="0">
            <a:spAutoFit/>
          </a:bodyPr>
          <a:lstStyle/>
          <a:p>
            <a:r>
              <a:rPr lang="en-IN" b="1" dirty="0" smtClean="0"/>
              <a:t>PULLERS</a:t>
            </a:r>
          </a:p>
        </p:txBody>
      </p:sp>
      <p:sp>
        <p:nvSpPr>
          <p:cNvPr id="7" name="TextBox 6"/>
          <p:cNvSpPr txBox="1"/>
          <p:nvPr/>
        </p:nvSpPr>
        <p:spPr>
          <a:xfrm>
            <a:off x="3714744" y="4857760"/>
            <a:ext cx="433132" cy="369332"/>
          </a:xfrm>
          <a:prstGeom prst="rect">
            <a:avLst/>
          </a:prstGeom>
          <a:noFill/>
        </p:spPr>
        <p:txBody>
          <a:bodyPr wrap="none" rtlCol="0">
            <a:spAutoFit/>
          </a:bodyPr>
          <a:lstStyle/>
          <a:p>
            <a:r>
              <a:rPr lang="en-IN" b="1" dirty="0" smtClean="0"/>
              <a:t>BC</a:t>
            </a:r>
            <a:endParaRPr lang="en-IN" b="1" dirty="0"/>
          </a:p>
        </p:txBody>
      </p:sp>
      <p:sp>
        <p:nvSpPr>
          <p:cNvPr id="8" name="TextBox 7"/>
          <p:cNvSpPr txBox="1"/>
          <p:nvPr/>
        </p:nvSpPr>
        <p:spPr>
          <a:xfrm>
            <a:off x="3286116" y="6357958"/>
            <a:ext cx="837986" cy="369332"/>
          </a:xfrm>
          <a:prstGeom prst="rect">
            <a:avLst/>
          </a:prstGeom>
          <a:noFill/>
        </p:spPr>
        <p:txBody>
          <a:bodyPr wrap="none" rtlCol="0">
            <a:spAutoFit/>
          </a:bodyPr>
          <a:lstStyle/>
          <a:p>
            <a:r>
              <a:rPr lang="en-IN" b="1" dirty="0" smtClean="0"/>
              <a:t>BANKS</a:t>
            </a:r>
            <a:endParaRPr lang="en-IN" b="1" dirty="0"/>
          </a:p>
        </p:txBody>
      </p:sp>
      <p:sp>
        <p:nvSpPr>
          <p:cNvPr id="9" name="TextBox 8"/>
          <p:cNvSpPr txBox="1"/>
          <p:nvPr/>
        </p:nvSpPr>
        <p:spPr>
          <a:xfrm>
            <a:off x="2143108" y="4214818"/>
            <a:ext cx="184731" cy="369332"/>
          </a:xfrm>
          <a:prstGeom prst="rect">
            <a:avLst/>
          </a:prstGeom>
          <a:noFill/>
        </p:spPr>
        <p:txBody>
          <a:bodyPr wrap="none" rtlCol="0">
            <a:spAutoFit/>
          </a:bodyPr>
          <a:lstStyle/>
          <a:p>
            <a:endParaRPr lang="en-IN"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63" presetClass="path" presetSubtype="0" accel="50000" decel="50000" fill="hold" nodeType="withEffect">
                                  <p:stCondLst>
                                    <p:cond delay="0"/>
                                  </p:stCondLst>
                                  <p:childTnLst>
                                    <p:animMotion origin="layout" path="M -3.33333E-6 -2.55378E-6 L 0.43785 -0.00555 " pathEditMode="relative" rAng="0" ptsTypes="AA">
                                      <p:cBhvr>
                                        <p:cTn id="13" dur="3000" fill="hold"/>
                                        <p:tgtEl>
                                          <p:spTgt spid="1028"/>
                                        </p:tgtEl>
                                        <p:attrNameLst>
                                          <p:attrName>ppt_x</p:attrName>
                                          <p:attrName>ppt_y</p:attrName>
                                        </p:attrNameLst>
                                      </p:cBhvr>
                                      <p:rCtr x="21900" y="-300"/>
                                    </p:animMotion>
                                  </p:childTnLst>
                                </p:cTn>
                              </p:par>
                              <p:par>
                                <p:cTn id="14" presetID="63" presetClass="path" presetSubtype="0" accel="50000" decel="50000" fill="hold" nodeType="withEffect">
                                  <p:stCondLst>
                                    <p:cond delay="0"/>
                                  </p:stCondLst>
                                  <p:childTnLst>
                                    <p:animMotion origin="layout" path="M 2.5E-6 -4.291E-6 L 0.44097 -0.00416 " pathEditMode="relative" rAng="0" ptsTypes="AA">
                                      <p:cBhvr>
                                        <p:cTn id="15" dur="3000" fill="hold"/>
                                        <p:tgtEl>
                                          <p:spTgt spid="1026"/>
                                        </p:tgtEl>
                                        <p:attrNameLst>
                                          <p:attrName>ppt_x</p:attrName>
                                          <p:attrName>ppt_y</p:attrName>
                                        </p:attrNameLst>
                                      </p:cBhvr>
                                      <p:rCtr x="220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280"/>
          </a:xfrm>
        </p:spPr>
        <p:txBody>
          <a:bodyPr>
            <a:noAutofit/>
          </a:bodyPr>
          <a:lstStyle/>
          <a:p>
            <a:r>
              <a:rPr lang="en-IN" sz="2800" u="sng" dirty="0" smtClean="0"/>
              <a:t>Pedalling with rickshaw pullers for banking them.</a:t>
            </a:r>
            <a:endParaRPr lang="en-IN" sz="2800" u="sng" dirty="0"/>
          </a:p>
        </p:txBody>
      </p:sp>
      <p:sp>
        <p:nvSpPr>
          <p:cNvPr id="3" name="Text Placeholder 2"/>
          <p:cNvSpPr>
            <a:spLocks noGrp="1"/>
          </p:cNvSpPr>
          <p:nvPr>
            <p:ph type="body" idx="1"/>
          </p:nvPr>
        </p:nvSpPr>
        <p:spPr>
          <a:xfrm>
            <a:off x="457200" y="857232"/>
            <a:ext cx="4040188" cy="857257"/>
          </a:xfrm>
        </p:spPr>
        <p:txBody>
          <a:bodyPr>
            <a:normAutofit lnSpcReduction="10000"/>
          </a:bodyPr>
          <a:lstStyle/>
          <a:p>
            <a:pPr algn="ctr"/>
            <a:endParaRPr lang="en-IN" b="0" dirty="0" smtClean="0"/>
          </a:p>
          <a:p>
            <a:pPr algn="ctr"/>
            <a:r>
              <a:rPr lang="en-IN" b="0" dirty="0" smtClean="0"/>
              <a:t>Route Map</a:t>
            </a:r>
          </a:p>
          <a:p>
            <a:endParaRPr lang="en-IN" dirty="0"/>
          </a:p>
        </p:txBody>
      </p:sp>
      <p:sp>
        <p:nvSpPr>
          <p:cNvPr id="5" name="Text Placeholder 4"/>
          <p:cNvSpPr>
            <a:spLocks noGrp="1"/>
          </p:cNvSpPr>
          <p:nvPr>
            <p:ph type="body" sz="quarter" idx="3"/>
          </p:nvPr>
        </p:nvSpPr>
        <p:spPr>
          <a:xfrm>
            <a:off x="4643438" y="928670"/>
            <a:ext cx="4041775" cy="714380"/>
          </a:xfrm>
        </p:spPr>
        <p:txBody>
          <a:bodyPr>
            <a:normAutofit fontScale="77500" lnSpcReduction="20000"/>
          </a:bodyPr>
          <a:lstStyle/>
          <a:p>
            <a:pPr algn="ctr"/>
            <a:endParaRPr lang="en-IN" sz="2000" b="0" dirty="0" smtClean="0"/>
          </a:p>
          <a:p>
            <a:pPr algn="ctr"/>
            <a:r>
              <a:rPr lang="en-IN" sz="3600" b="0" dirty="0" smtClean="0"/>
              <a:t>Context</a:t>
            </a:r>
          </a:p>
          <a:p>
            <a:pPr algn="ctr"/>
            <a:endParaRPr lang="en-IN" sz="2000" dirty="0"/>
          </a:p>
        </p:txBody>
      </p:sp>
      <p:graphicFrame>
        <p:nvGraphicFramePr>
          <p:cNvPr id="7" name="Content Placeholder 6"/>
          <p:cNvGraphicFramePr>
            <a:graphicFrameLocks noGrp="1"/>
          </p:cNvGraphicFramePr>
          <p:nvPr>
            <p:ph sz="quarter" idx="4"/>
          </p:nvPr>
        </p:nvGraphicFramePr>
        <p:xfrm>
          <a:off x="4645025" y="1357298"/>
          <a:ext cx="4041775" cy="476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14"/>
          <p:cNvGraphicFramePr>
            <a:graphicFrameLocks noGrp="1"/>
          </p:cNvGraphicFramePr>
          <p:nvPr>
            <p:ph sz="half" idx="2"/>
          </p:nvPr>
        </p:nvGraphicFramePr>
        <p:xfrm>
          <a:off x="457200" y="1857375"/>
          <a:ext cx="4040188" cy="4268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lide Number Placeholder 8"/>
          <p:cNvSpPr>
            <a:spLocks noGrp="1"/>
          </p:cNvSpPr>
          <p:nvPr>
            <p:ph type="sldNum" sz="quarter" idx="12"/>
          </p:nvPr>
        </p:nvSpPr>
        <p:spPr/>
        <p:txBody>
          <a:bodyPr/>
          <a:lstStyle/>
          <a:p>
            <a:fld id="{B6F98EA5-D6D8-4161-AC59-EF7633C968B4}" type="slidenum">
              <a:rPr lang="en-IN" smtClean="0"/>
              <a:pPr/>
              <a:t>2</a:t>
            </a:fld>
            <a:endParaRPr lang="en-IN"/>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32040" y="2780928"/>
            <a:ext cx="3024336" cy="2422052"/>
          </a:xfrm>
          <a:prstGeom prst="rect">
            <a:avLst/>
          </a:prstGeom>
          <a:noFill/>
          <a:ln w="9525">
            <a:noFill/>
            <a:miter lim="800000"/>
            <a:headEnd/>
            <a:tailEnd/>
          </a:ln>
        </p:spPr>
      </p:pic>
      <p:sp>
        <p:nvSpPr>
          <p:cNvPr id="3" name="TextBox 2"/>
          <p:cNvSpPr txBox="1"/>
          <p:nvPr/>
        </p:nvSpPr>
        <p:spPr>
          <a:xfrm>
            <a:off x="611560" y="908720"/>
            <a:ext cx="7776864" cy="5170645"/>
          </a:xfrm>
          <a:prstGeom prst="rect">
            <a:avLst/>
          </a:prstGeom>
          <a:noFill/>
        </p:spPr>
        <p:txBody>
          <a:bodyPr wrap="square" rtlCol="0">
            <a:spAutoFit/>
          </a:bodyPr>
          <a:lstStyle/>
          <a:p>
            <a:pPr marL="342900" indent="-342900">
              <a:buAutoNum type="arabicPeriod"/>
            </a:pPr>
            <a:r>
              <a:rPr lang="en-IN" sz="2200" dirty="0" smtClean="0"/>
              <a:t>Unorthodox Method = Social Activism + Experimental Research</a:t>
            </a:r>
          </a:p>
          <a:p>
            <a:pPr marL="342900" indent="-342900">
              <a:buFontTx/>
              <a:buAutoNum type="arabicPeriod"/>
            </a:pPr>
            <a:r>
              <a:rPr lang="en-IN" sz="2200" dirty="0" smtClean="0">
                <a:solidFill>
                  <a:srgbClr val="000000"/>
                </a:solidFill>
              </a:rPr>
              <a:t>Unique Identification (UID) AADHAR Cards By The Indian Government</a:t>
            </a:r>
          </a:p>
          <a:p>
            <a:pPr marL="342900" indent="-342900">
              <a:buAutoNum type="arabicPeriod"/>
            </a:pPr>
            <a:r>
              <a:rPr lang="en-IN" sz="2200" dirty="0" smtClean="0"/>
              <a:t>Research strategy:</a:t>
            </a:r>
          </a:p>
          <a:p>
            <a:pPr marL="342900" indent="-342900">
              <a:buAutoNum type="arabicPeriod"/>
            </a:pPr>
            <a:endParaRPr lang="en-IN" sz="2200" dirty="0" smtClean="0"/>
          </a:p>
          <a:p>
            <a:pPr marL="342900" indent="-342900">
              <a:buAutoNum type="arabicPeriod"/>
            </a:pPr>
            <a:endParaRPr lang="en-IN" sz="2200" dirty="0"/>
          </a:p>
          <a:p>
            <a:pPr marL="342900" indent="-342900">
              <a:buAutoNum type="arabicPeriod"/>
            </a:pPr>
            <a:endParaRPr lang="en-IN" sz="2200" dirty="0" smtClean="0"/>
          </a:p>
          <a:p>
            <a:pPr marL="342900" indent="-342900">
              <a:buAutoNum type="arabicPeriod"/>
            </a:pPr>
            <a:endParaRPr lang="en-IN" sz="2200" dirty="0"/>
          </a:p>
          <a:p>
            <a:pPr marL="342900" indent="-342900">
              <a:buAutoNum type="arabicPeriod"/>
            </a:pPr>
            <a:endParaRPr lang="en-IN" sz="2200" dirty="0" smtClean="0"/>
          </a:p>
          <a:p>
            <a:pPr marL="342900" indent="-342900">
              <a:buAutoNum type="arabicPeriod"/>
            </a:pPr>
            <a:endParaRPr lang="en-IN" sz="2200" dirty="0"/>
          </a:p>
          <a:p>
            <a:pPr marL="342900" indent="-342900">
              <a:buAutoNum type="arabicPeriod"/>
            </a:pPr>
            <a:endParaRPr lang="en-IN" sz="2200" dirty="0" smtClean="0"/>
          </a:p>
          <a:p>
            <a:pPr marL="342900" indent="-342900">
              <a:buAutoNum type="arabicPeriod"/>
            </a:pPr>
            <a:endParaRPr lang="en-IN" sz="2200" dirty="0"/>
          </a:p>
          <a:p>
            <a:pPr marL="342900" indent="-342900">
              <a:buAutoNum type="arabicPeriod"/>
            </a:pPr>
            <a:endParaRPr lang="en-IN" sz="2200" dirty="0" smtClean="0"/>
          </a:p>
          <a:p>
            <a:pPr marL="342900" indent="-342900">
              <a:buAutoNum type="arabicPeriod"/>
            </a:pPr>
            <a:r>
              <a:rPr lang="en-IN" sz="2200" dirty="0"/>
              <a:t>Pullers’ willingness to </a:t>
            </a:r>
            <a:r>
              <a:rPr lang="en-IN" sz="2200" dirty="0" smtClean="0"/>
              <a:t>participate = Evidence of Hand-holding Support In Opening Bank Accounts and </a:t>
            </a:r>
            <a:r>
              <a:rPr lang="en-IN" sz="2200" dirty="0"/>
              <a:t>UID AADHAR c</a:t>
            </a:r>
            <a:r>
              <a:rPr lang="en-IN" sz="2200" dirty="0" smtClean="0"/>
              <a:t>ards</a:t>
            </a:r>
            <a:endParaRPr lang="en-IN" sz="2200" dirty="0"/>
          </a:p>
        </p:txBody>
      </p:sp>
      <p:graphicFrame>
        <p:nvGraphicFramePr>
          <p:cNvPr id="18" name="Diagram 17"/>
          <p:cNvGraphicFramePr/>
          <p:nvPr>
            <p:extLst>
              <p:ext uri="{D42A27DB-BD31-4B8C-83A1-F6EECF244321}">
                <p14:modId xmlns="" xmlns:p14="http://schemas.microsoft.com/office/powerpoint/2010/main" val="2972222389"/>
              </p:ext>
            </p:extLst>
          </p:nvPr>
        </p:nvGraphicFramePr>
        <p:xfrm>
          <a:off x="971600" y="2492896"/>
          <a:ext cx="3505853" cy="2793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Slide Number Placeholder 12"/>
          <p:cNvSpPr>
            <a:spLocks noGrp="1"/>
          </p:cNvSpPr>
          <p:nvPr>
            <p:ph type="sldNum" sz="quarter" idx="12"/>
          </p:nvPr>
        </p:nvSpPr>
        <p:spPr/>
        <p:txBody>
          <a:bodyPr/>
          <a:lstStyle/>
          <a:p>
            <a:fld id="{B6F98EA5-D6D8-4161-AC59-EF7633C968B4}" type="slidenum">
              <a:rPr lang="en-IN" smtClean="0"/>
              <a:pPr/>
              <a:t>3</a:t>
            </a:fld>
            <a:endParaRPr lang="en-IN"/>
          </a:p>
        </p:txBody>
      </p:sp>
      <p:sp>
        <p:nvSpPr>
          <p:cNvPr id="16" name="TextBox 15"/>
          <p:cNvSpPr txBox="1"/>
          <p:nvPr/>
        </p:nvSpPr>
        <p:spPr>
          <a:xfrm>
            <a:off x="611560" y="260648"/>
            <a:ext cx="7776864" cy="523220"/>
          </a:xfrm>
          <a:prstGeom prst="rect">
            <a:avLst/>
          </a:prstGeom>
          <a:noFill/>
        </p:spPr>
        <p:txBody>
          <a:bodyPr wrap="square" rtlCol="0">
            <a:spAutoFit/>
          </a:bodyPr>
          <a:lstStyle/>
          <a:p>
            <a:pPr algn="ctr"/>
            <a:r>
              <a:rPr lang="en-IN" sz="2800" dirty="0" smtClean="0"/>
              <a:t>Introduction to the Study</a:t>
            </a:r>
            <a:endParaRPr lang="en-IN"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clrChange>
              <a:clrFrom>
                <a:srgbClr val="FFFFFF"/>
              </a:clrFrom>
              <a:clrTo>
                <a:srgbClr val="FFFFFF">
                  <a:alpha val="0"/>
                </a:srgbClr>
              </a:clrTo>
            </a:clrChange>
          </a:blip>
          <a:srcRect t="15844" r="27198" b="18121"/>
          <a:stretch>
            <a:fillRect/>
          </a:stretch>
        </p:blipFill>
        <p:spPr bwMode="auto">
          <a:xfrm>
            <a:off x="6968072" y="764704"/>
            <a:ext cx="3607101" cy="2520280"/>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32656" y="404664"/>
            <a:ext cx="3960440" cy="3694872"/>
          </a:xfrm>
          <a:prstGeom prst="rect">
            <a:avLst/>
          </a:prstGeom>
          <a:noFill/>
          <a:ln w="9525">
            <a:noFill/>
            <a:miter lim="800000"/>
            <a:headEnd/>
            <a:tailEnd/>
          </a:ln>
        </p:spPr>
      </p:pic>
      <p:sp>
        <p:nvSpPr>
          <p:cNvPr id="7" name="TextBox 6"/>
          <p:cNvSpPr txBox="1"/>
          <p:nvPr/>
        </p:nvSpPr>
        <p:spPr>
          <a:xfrm>
            <a:off x="1619672" y="4077072"/>
            <a:ext cx="2664296" cy="2246769"/>
          </a:xfrm>
          <a:prstGeom prst="rect">
            <a:avLst/>
          </a:prstGeom>
          <a:noFill/>
        </p:spPr>
        <p:txBody>
          <a:bodyPr wrap="square" rtlCol="0">
            <a:spAutoFit/>
          </a:bodyPr>
          <a:lstStyle/>
          <a:p>
            <a:endParaRPr lang="en-US" sz="2800" b="1" dirty="0" smtClean="0">
              <a:solidFill>
                <a:srgbClr val="C00000"/>
              </a:solidFill>
            </a:endParaRPr>
          </a:p>
          <a:p>
            <a:endParaRPr lang="en-US" sz="2800" b="1" dirty="0" smtClean="0">
              <a:solidFill>
                <a:srgbClr val="C00000"/>
              </a:solidFill>
            </a:endParaRPr>
          </a:p>
          <a:p>
            <a:endParaRPr lang="en-US" sz="2800" b="1" dirty="0" smtClean="0">
              <a:solidFill>
                <a:srgbClr val="C00000"/>
              </a:solidFill>
            </a:endParaRPr>
          </a:p>
          <a:p>
            <a:endParaRPr lang="en-US" sz="2800" b="1" dirty="0" smtClean="0">
              <a:solidFill>
                <a:srgbClr val="C00000"/>
              </a:solidFill>
            </a:endParaRPr>
          </a:p>
          <a:p>
            <a:pPr>
              <a:buFont typeface="Arial" pitchFamily="34" charset="0"/>
              <a:buChar char="•"/>
            </a:pPr>
            <a:endParaRPr lang="en-IN" sz="2800" b="1" dirty="0">
              <a:solidFill>
                <a:srgbClr val="C00000"/>
              </a:solidFill>
            </a:endParaRPr>
          </a:p>
        </p:txBody>
      </p:sp>
      <p:sp>
        <p:nvSpPr>
          <p:cNvPr id="8" name="TextBox 7"/>
          <p:cNvSpPr txBox="1"/>
          <p:nvPr/>
        </p:nvSpPr>
        <p:spPr>
          <a:xfrm>
            <a:off x="5436096" y="4149080"/>
            <a:ext cx="2664296" cy="2246769"/>
          </a:xfrm>
          <a:prstGeom prst="rect">
            <a:avLst/>
          </a:prstGeom>
          <a:noFill/>
        </p:spPr>
        <p:txBody>
          <a:bodyPr wrap="square" rtlCol="0">
            <a:spAutoFit/>
          </a:bodyPr>
          <a:lstStyle/>
          <a:p>
            <a:endParaRPr lang="en-US" sz="2800" b="1" dirty="0" smtClean="0">
              <a:solidFill>
                <a:srgbClr val="C00000"/>
              </a:solidFill>
            </a:endParaRPr>
          </a:p>
          <a:p>
            <a:endParaRPr lang="en-US" sz="2800" b="1" dirty="0" smtClean="0">
              <a:solidFill>
                <a:srgbClr val="C00000"/>
              </a:solidFill>
            </a:endParaRPr>
          </a:p>
          <a:p>
            <a:endParaRPr lang="en-US" sz="2800" b="1" dirty="0" smtClean="0">
              <a:solidFill>
                <a:srgbClr val="C00000"/>
              </a:solidFill>
            </a:endParaRPr>
          </a:p>
          <a:p>
            <a:endParaRPr lang="en-US" sz="2800" b="1" dirty="0" smtClean="0">
              <a:solidFill>
                <a:srgbClr val="C00000"/>
              </a:solidFill>
            </a:endParaRPr>
          </a:p>
          <a:p>
            <a:pPr>
              <a:buFont typeface="Arial" pitchFamily="34" charset="0"/>
              <a:buChar char="•"/>
            </a:pPr>
            <a:endParaRPr lang="en-IN" sz="2800" b="1" dirty="0">
              <a:solidFill>
                <a:srgbClr val="C00000"/>
              </a:solidFill>
            </a:endParaRPr>
          </a:p>
        </p:txBody>
      </p:sp>
      <p:graphicFrame>
        <p:nvGraphicFramePr>
          <p:cNvPr id="10" name="Diagram 9"/>
          <p:cNvGraphicFramePr/>
          <p:nvPr/>
        </p:nvGraphicFramePr>
        <p:xfrm>
          <a:off x="1714480" y="1714488"/>
          <a:ext cx="6000792" cy="43577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Rectangle 10"/>
          <p:cNvSpPr/>
          <p:nvPr/>
        </p:nvSpPr>
        <p:spPr>
          <a:xfrm>
            <a:off x="2643174" y="714357"/>
            <a:ext cx="4714908" cy="984885"/>
          </a:xfrm>
          <a:prstGeom prst="rect">
            <a:avLst/>
          </a:prstGeom>
        </p:spPr>
        <p:txBody>
          <a:bodyPr wrap="square">
            <a:spAutoFit/>
          </a:bodyPr>
          <a:lstStyle/>
          <a:p>
            <a:pPr algn="ctr"/>
            <a:r>
              <a:rPr lang="en-US" sz="2000" b="1" u="sng" dirty="0" smtClean="0"/>
              <a:t>Pullers Wait and Watch Where the Track leads to…</a:t>
            </a:r>
          </a:p>
          <a:p>
            <a:endParaRPr lang="en-US" u="sng" dirty="0" smtClean="0"/>
          </a:p>
        </p:txBody>
      </p:sp>
      <p:sp>
        <p:nvSpPr>
          <p:cNvPr id="12" name="TextBox 11"/>
          <p:cNvSpPr txBox="1"/>
          <p:nvPr/>
        </p:nvSpPr>
        <p:spPr>
          <a:xfrm>
            <a:off x="2285984" y="6215082"/>
            <a:ext cx="4714908" cy="338554"/>
          </a:xfrm>
          <a:prstGeom prst="rect">
            <a:avLst/>
          </a:prstGeom>
          <a:noFill/>
        </p:spPr>
        <p:txBody>
          <a:bodyPr wrap="square" rtlCol="0">
            <a:spAutoFit/>
          </a:bodyPr>
          <a:lstStyle/>
          <a:p>
            <a:pPr algn="ctr"/>
            <a:r>
              <a:rPr lang="en-IN" sz="1600" b="1" dirty="0" smtClean="0">
                <a:solidFill>
                  <a:srgbClr val="FF0000"/>
                </a:solidFill>
              </a:rPr>
              <a:t>DOES THE PASSAGE HAS A LIGHT AT THE END?</a:t>
            </a:r>
            <a:endParaRPr lang="en-IN" sz="1600" b="1" dirty="0">
              <a:solidFill>
                <a:srgbClr val="FF0000"/>
              </a:solidFill>
            </a:endParaRPr>
          </a:p>
        </p:txBody>
      </p:sp>
      <p:sp>
        <p:nvSpPr>
          <p:cNvPr id="13" name="Slide Number Placeholder 12"/>
          <p:cNvSpPr>
            <a:spLocks noGrp="1"/>
          </p:cNvSpPr>
          <p:nvPr>
            <p:ph type="sldNum" sz="quarter" idx="12"/>
          </p:nvPr>
        </p:nvSpPr>
        <p:spPr/>
        <p:txBody>
          <a:bodyPr/>
          <a:lstStyle/>
          <a:p>
            <a:fld id="{B6F98EA5-D6D8-4161-AC59-EF7633C968B4}" type="slidenum">
              <a:rPr lang="en-IN" smtClean="0"/>
              <a:pPr/>
              <a:t>4</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10938 -0.01226 L 0.13472 -0.01226 " pathEditMode="relative" rAng="0" ptsTypes="AA">
                                      <p:cBhvr>
                                        <p:cTn id="6" dur="2000" fill="hold"/>
                                        <p:tgtEl>
                                          <p:spTgt spid="8196"/>
                                        </p:tgtEl>
                                        <p:attrNameLst>
                                          <p:attrName>ppt_x</p:attrName>
                                          <p:attrName>ppt_y</p:attrName>
                                        </p:attrNameLst>
                                      </p:cBhvr>
                                      <p:rCtr x="122" y="0"/>
                                    </p:animMotion>
                                  </p:childTnLst>
                                </p:cTn>
                              </p:par>
                              <p:par>
                                <p:cTn id="7" presetID="0" presetClass="path" presetSubtype="0" accel="50000" decel="50000" fill="hold" nodeType="withEffect">
                                  <p:stCondLst>
                                    <p:cond delay="0"/>
                                  </p:stCondLst>
                                  <p:childTnLst>
                                    <p:animMotion origin="layout" path="M 0.12014 -0.00532 L -0.13976 -0.00532 " pathEditMode="relative" rAng="0" ptsTypes="AA">
                                      <p:cBhvr>
                                        <p:cTn id="8" dur="2000" fill="hold"/>
                                        <p:tgtEl>
                                          <p:spTgt spid="8195"/>
                                        </p:tgtEl>
                                        <p:attrNameLst>
                                          <p:attrName>ppt_x</p:attrName>
                                          <p:attrName>ppt_y</p:attrName>
                                        </p:attrNameLst>
                                      </p:cBhvr>
                                      <p:rCtr x="-130" y="0"/>
                                    </p:animMotion>
                                  </p:childTnLst>
                                </p:cTn>
                              </p:par>
                            </p:childTnLst>
                          </p:cTn>
                        </p:par>
                        <p:par>
                          <p:cTn id="9" fill="hold">
                            <p:stCondLst>
                              <p:cond delay="20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ogle.co.in/url?source=imglanding&amp;ct=img&amp;q=http://treatautism.ca/wp-content/uploads/2010/11/BrainGearPIC1-300x300.jpg&amp;sa=X&amp;ei=z1SVUNuHKInwrQedk4CACw&amp;ved=0CAkQ8wc&amp;usg=AFQjCNHP1E7Vn3PR7dS15PPNg2Gm37JTVw"/>
          <p:cNvPicPr>
            <a:picLocks noChangeAspect="1" noChangeArrowheads="1"/>
          </p:cNvPicPr>
          <p:nvPr/>
        </p:nvPicPr>
        <p:blipFill>
          <a:blip r:embed="rId3" cstate="print">
            <a:clrChange>
              <a:clrFrom>
                <a:srgbClr val="FFFFFF"/>
              </a:clrFrom>
              <a:clrTo>
                <a:srgbClr val="FFFFFF">
                  <a:alpha val="0"/>
                </a:srgbClr>
              </a:clrTo>
            </a:clrChange>
          </a:blip>
          <a:srcRect b="15554"/>
          <a:stretch>
            <a:fillRect/>
          </a:stretch>
        </p:blipFill>
        <p:spPr bwMode="auto">
          <a:xfrm>
            <a:off x="2051720" y="1196752"/>
            <a:ext cx="4945732" cy="4176464"/>
          </a:xfrm>
          <a:prstGeom prst="rect">
            <a:avLst/>
          </a:prstGeom>
          <a:noFill/>
        </p:spPr>
      </p:pic>
      <p:sp>
        <p:nvSpPr>
          <p:cNvPr id="5" name="TextBox 4"/>
          <p:cNvSpPr txBox="1"/>
          <p:nvPr/>
        </p:nvSpPr>
        <p:spPr>
          <a:xfrm>
            <a:off x="5292080" y="116632"/>
            <a:ext cx="3672408" cy="2062103"/>
          </a:xfrm>
          <a:prstGeom prst="rect">
            <a:avLst/>
          </a:prstGeom>
          <a:noFill/>
        </p:spPr>
        <p:txBody>
          <a:bodyPr wrap="square" rtlCol="0">
            <a:spAutoFit/>
          </a:bodyPr>
          <a:lstStyle/>
          <a:p>
            <a:r>
              <a:rPr lang="en-US" sz="3200" b="1" dirty="0" smtClean="0">
                <a:solidFill>
                  <a:srgbClr val="C00000"/>
                </a:solidFill>
              </a:rPr>
              <a:t>When </a:t>
            </a:r>
            <a:r>
              <a:rPr lang="en-US" sz="3200" b="1" u="sng" dirty="0" smtClean="0">
                <a:solidFill>
                  <a:srgbClr val="C00000"/>
                </a:solidFill>
              </a:rPr>
              <a:t>Banks, Government </a:t>
            </a:r>
            <a:r>
              <a:rPr lang="en-US" sz="3200" b="1" dirty="0" smtClean="0">
                <a:solidFill>
                  <a:srgbClr val="C00000"/>
                </a:solidFill>
              </a:rPr>
              <a:t>do not bother about us, why should we?</a:t>
            </a:r>
            <a:endParaRPr lang="en-IN" sz="3200" b="1" dirty="0">
              <a:solidFill>
                <a:srgbClr val="C00000"/>
              </a:solidFill>
            </a:endParaRPr>
          </a:p>
        </p:txBody>
      </p:sp>
      <p:sp>
        <p:nvSpPr>
          <p:cNvPr id="6" name="TextBox 5"/>
          <p:cNvSpPr txBox="1"/>
          <p:nvPr/>
        </p:nvSpPr>
        <p:spPr>
          <a:xfrm>
            <a:off x="251520" y="260648"/>
            <a:ext cx="3456384" cy="2554545"/>
          </a:xfrm>
          <a:prstGeom prst="rect">
            <a:avLst/>
          </a:prstGeom>
          <a:noFill/>
        </p:spPr>
        <p:txBody>
          <a:bodyPr wrap="square" rtlCol="0">
            <a:spAutoFit/>
          </a:bodyPr>
          <a:lstStyle/>
          <a:p>
            <a:r>
              <a:rPr lang="en-US" sz="3200" b="1" dirty="0" smtClean="0">
                <a:solidFill>
                  <a:srgbClr val="C00000"/>
                </a:solidFill>
              </a:rPr>
              <a:t>Who are we? Why should they believe us? Why should they trust us?</a:t>
            </a:r>
            <a:endParaRPr lang="en-IN" sz="3200" b="1" dirty="0">
              <a:solidFill>
                <a:srgbClr val="C00000"/>
              </a:solidFill>
            </a:endParaRPr>
          </a:p>
        </p:txBody>
      </p:sp>
      <p:sp>
        <p:nvSpPr>
          <p:cNvPr id="7" name="TextBox 6"/>
          <p:cNvSpPr txBox="1"/>
          <p:nvPr/>
        </p:nvSpPr>
        <p:spPr>
          <a:xfrm>
            <a:off x="3419872" y="4437112"/>
            <a:ext cx="3024336" cy="1569660"/>
          </a:xfrm>
          <a:prstGeom prst="rect">
            <a:avLst/>
          </a:prstGeom>
          <a:noFill/>
        </p:spPr>
        <p:txBody>
          <a:bodyPr wrap="square" rtlCol="0">
            <a:spAutoFit/>
          </a:bodyPr>
          <a:lstStyle/>
          <a:p>
            <a:r>
              <a:rPr lang="en-US" sz="3200" b="1" dirty="0" smtClean="0">
                <a:solidFill>
                  <a:srgbClr val="C00000"/>
                </a:solidFill>
              </a:rPr>
              <a:t>We are ‘strangers’ with a purpose?</a:t>
            </a:r>
            <a:endParaRPr lang="en-IN" sz="3200" b="1" dirty="0">
              <a:solidFill>
                <a:srgbClr val="C00000"/>
              </a:solidFill>
            </a:endParaRPr>
          </a:p>
        </p:txBody>
      </p:sp>
      <p:sp>
        <p:nvSpPr>
          <p:cNvPr id="8" name="Slide Number Placeholder 7"/>
          <p:cNvSpPr>
            <a:spLocks noGrp="1"/>
          </p:cNvSpPr>
          <p:nvPr>
            <p:ph type="sldNum" sz="quarter" idx="12"/>
          </p:nvPr>
        </p:nvSpPr>
        <p:spPr/>
        <p:txBody>
          <a:bodyPr/>
          <a:lstStyle/>
          <a:p>
            <a:fld id="{B6F98EA5-D6D8-4161-AC59-EF7633C968B4}" type="slidenum">
              <a:rPr lang="en-IN" smtClean="0"/>
              <a:pPr/>
              <a:t>5</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5903 -0.21319 L -0.35816 -0.6081 " pathEditMode="relative" rAng="0" ptsTypes="AA">
                                      <p:cBhvr>
                                        <p:cTn id="6" dur="2000" fill="hold"/>
                                        <p:tgtEl>
                                          <p:spTgt spid="5"/>
                                        </p:tgtEl>
                                        <p:attrNameLst>
                                          <p:attrName>ppt_x</p:attrName>
                                          <p:attrName>ppt_y</p:attrName>
                                        </p:attrNameLst>
                                      </p:cBhvr>
                                      <p:rCtr x="-150" y="-197"/>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0.04723 -0.24675 L -0.04723 -0.98148 " pathEditMode="relative" rAng="0" ptsTypes="AA">
                                      <p:cBhvr>
                                        <p:cTn id="9" dur="2000" fill="hold"/>
                                        <p:tgtEl>
                                          <p:spTgt spid="6"/>
                                        </p:tgtEl>
                                        <p:attrNameLst>
                                          <p:attrName>ppt_x</p:attrName>
                                          <p:attrName>ppt_y</p:attrName>
                                        </p:attrNameLst>
                                      </p:cBhvr>
                                      <p:rCtr x="0" y="-367"/>
                                    </p:animMotion>
                                  </p:childTnLst>
                                </p:cTn>
                              </p:par>
                            </p:childTnLst>
                          </p:cTn>
                        </p:par>
                        <p:par>
                          <p:cTn id="10" fill="hold">
                            <p:stCondLst>
                              <p:cond delay="4000"/>
                            </p:stCondLst>
                            <p:childTnLst>
                              <p:par>
                                <p:cTn id="11" presetID="0" presetClass="path" presetSubtype="0" accel="50000" decel="50000" fill="hold" grpId="0" nodeType="afterEffect">
                                  <p:stCondLst>
                                    <p:cond delay="0"/>
                                  </p:stCondLst>
                                  <p:childTnLst>
                                    <p:animMotion origin="layout" path="M -0.02344 -0.17315 L 0.28368 -0.61435 " pathEditMode="relative" rAng="0" ptsTypes="AA">
                                      <p:cBhvr>
                                        <p:cTn id="12" dur="2000" fill="hold"/>
                                        <p:tgtEl>
                                          <p:spTgt spid="7"/>
                                        </p:tgtEl>
                                        <p:attrNameLst>
                                          <p:attrName>ppt_x</p:attrName>
                                          <p:attrName>ppt_y</p:attrName>
                                        </p:attrNameLst>
                                      </p:cBhvr>
                                      <p:rCtr x="153" y="-2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3.bp.blogspot.com/-KrEVQTsgaKo/TgSFbIpG9vI/AAAAAAAAAGw/a4mCabzfvL4/s1600/chicken-or-egg.png"/>
          <p:cNvPicPr>
            <a:picLocks noChangeAspect="1" noChangeArrowheads="1"/>
          </p:cNvPicPr>
          <p:nvPr/>
        </p:nvPicPr>
        <p:blipFill>
          <a:blip r:embed="rId3" cstate="print">
            <a:clrChange>
              <a:clrFrom>
                <a:srgbClr val="FFFFFF"/>
              </a:clrFrom>
              <a:clrTo>
                <a:srgbClr val="FFFFFF">
                  <a:alpha val="0"/>
                </a:srgbClr>
              </a:clrTo>
            </a:clrChange>
          </a:blip>
          <a:srcRect l="69735" t="53521" r="8880"/>
          <a:stretch>
            <a:fillRect/>
          </a:stretch>
        </p:blipFill>
        <p:spPr bwMode="auto">
          <a:xfrm>
            <a:off x="2123728" y="2924944"/>
            <a:ext cx="1344541" cy="2076847"/>
          </a:xfrm>
          <a:prstGeom prst="rect">
            <a:avLst/>
          </a:prstGeom>
          <a:noFill/>
        </p:spPr>
      </p:pic>
      <p:pic>
        <p:nvPicPr>
          <p:cNvPr id="3" name="Picture 2" descr="http://3.bp.blogspot.com/-KrEVQTsgaKo/TgSFbIpG9vI/AAAAAAAAAGw/a4mCabzfvL4/s1600/chicken-or-egg.png"/>
          <p:cNvPicPr>
            <a:picLocks noChangeAspect="1" noChangeArrowheads="1"/>
          </p:cNvPicPr>
          <p:nvPr/>
        </p:nvPicPr>
        <p:blipFill>
          <a:blip r:embed="rId3" cstate="print">
            <a:clrChange>
              <a:clrFrom>
                <a:srgbClr val="FFFFFF"/>
              </a:clrFrom>
              <a:clrTo>
                <a:srgbClr val="FFFFFF">
                  <a:alpha val="0"/>
                </a:srgbClr>
              </a:clrTo>
            </a:clrChange>
          </a:blip>
          <a:srcRect l="6340" r="31850"/>
          <a:stretch>
            <a:fillRect/>
          </a:stretch>
        </p:blipFill>
        <p:spPr bwMode="auto">
          <a:xfrm>
            <a:off x="6012160" y="3356992"/>
            <a:ext cx="2244669" cy="2580903"/>
          </a:xfrm>
          <a:prstGeom prst="rect">
            <a:avLst/>
          </a:prstGeom>
          <a:noFill/>
        </p:spPr>
      </p:pic>
      <p:graphicFrame>
        <p:nvGraphicFramePr>
          <p:cNvPr id="2" name="Diagram 1"/>
          <p:cNvGraphicFramePr/>
          <p:nvPr/>
        </p:nvGraphicFramePr>
        <p:xfrm>
          <a:off x="0" y="142852"/>
          <a:ext cx="9144000" cy="63824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ight Arrow 5"/>
          <p:cNvSpPr/>
          <p:nvPr/>
        </p:nvSpPr>
        <p:spPr>
          <a:xfrm>
            <a:off x="3428992" y="1214422"/>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Left Arrow 6"/>
          <p:cNvSpPr/>
          <p:nvPr/>
        </p:nvSpPr>
        <p:spPr>
          <a:xfrm>
            <a:off x="4857752" y="1214422"/>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Slide Number Placeholder 7"/>
          <p:cNvSpPr>
            <a:spLocks noGrp="1"/>
          </p:cNvSpPr>
          <p:nvPr>
            <p:ph type="sldNum" sz="quarter" idx="12"/>
          </p:nvPr>
        </p:nvSpPr>
        <p:spPr/>
        <p:txBody>
          <a:bodyPr/>
          <a:lstStyle/>
          <a:p>
            <a:fld id="{B6F98EA5-D6D8-4161-AC59-EF7633C968B4}" type="slidenum">
              <a:rPr lang="en-IN" smtClean="0"/>
              <a:pPr/>
              <a:t>6</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IN" sz="2800" dirty="0" smtClean="0"/>
              <a:t>Change in Field Strategy</a:t>
            </a:r>
            <a:br>
              <a:rPr lang="en-IN" sz="2800" dirty="0" smtClean="0"/>
            </a:br>
            <a:r>
              <a:rPr lang="en-IN" sz="2800" dirty="0" smtClean="0">
                <a:solidFill>
                  <a:srgbClr val="FF0000"/>
                </a:solidFill>
              </a:rPr>
              <a:t>Track # 1 – Linking with SBI-EKO Mobile Banking </a:t>
            </a:r>
            <a:endParaRPr lang="en-IN" sz="2800" dirty="0"/>
          </a:p>
        </p:txBody>
      </p:sp>
      <p:sp>
        <p:nvSpPr>
          <p:cNvPr id="3" name="Text Placeholder 2"/>
          <p:cNvSpPr>
            <a:spLocks noGrp="1"/>
          </p:cNvSpPr>
          <p:nvPr>
            <p:ph type="body" idx="1"/>
          </p:nvPr>
        </p:nvSpPr>
        <p:spPr>
          <a:xfrm>
            <a:off x="285720" y="1142985"/>
            <a:ext cx="4211668" cy="642942"/>
          </a:xfrm>
        </p:spPr>
        <p:txBody>
          <a:bodyPr>
            <a:normAutofit/>
          </a:bodyPr>
          <a:lstStyle/>
          <a:p>
            <a:pPr algn="ctr"/>
            <a:endParaRPr lang="en-IN" sz="2000" b="0" dirty="0"/>
          </a:p>
        </p:txBody>
      </p:sp>
      <p:sp>
        <p:nvSpPr>
          <p:cNvPr id="5" name="Text Placeholder 4"/>
          <p:cNvSpPr>
            <a:spLocks noGrp="1"/>
          </p:cNvSpPr>
          <p:nvPr>
            <p:ph type="body" sz="quarter" idx="3"/>
          </p:nvPr>
        </p:nvSpPr>
        <p:spPr>
          <a:xfrm>
            <a:off x="4645025" y="1142985"/>
            <a:ext cx="4213255" cy="571504"/>
          </a:xfrm>
        </p:spPr>
        <p:txBody>
          <a:bodyPr>
            <a:normAutofit/>
          </a:bodyPr>
          <a:lstStyle/>
          <a:p>
            <a:pPr algn="ctr"/>
            <a:r>
              <a:rPr lang="en-IN" sz="2000" b="0" u="sng" dirty="0" smtClean="0"/>
              <a:t>Pushing the Cart to Move</a:t>
            </a:r>
            <a:endParaRPr lang="en-IN" sz="2000" b="0" dirty="0"/>
          </a:p>
        </p:txBody>
      </p:sp>
      <p:pic>
        <p:nvPicPr>
          <p:cNvPr id="12" name="rg_hi" descr="http://t2.gstatic.com/images?q=tbn:ANd9GcT8KhjtzMWCqjvCbW8_r3JKSMjo1Mptq-Sh8htCHRe-A0uBDfWGlw"/>
          <p:cNvPicPr>
            <a:picLocks noGrp="1"/>
          </p:cNvPicPr>
          <p:nvPr>
            <p:ph sz="quarter" idx="4"/>
          </p:nvPr>
        </p:nvPicPr>
        <p:blipFill>
          <a:blip r:embed="rId3"/>
          <a:srcRect/>
          <a:stretch>
            <a:fillRect/>
          </a:stretch>
        </p:blipFill>
        <p:spPr bwMode="auto">
          <a:xfrm>
            <a:off x="5680075" y="3107531"/>
            <a:ext cx="2143125" cy="2143125"/>
          </a:xfrm>
          <a:prstGeom prst="rect">
            <a:avLst/>
          </a:prstGeom>
          <a:noFill/>
          <a:ln w="9525">
            <a:noFill/>
            <a:miter lim="800000"/>
            <a:headEnd/>
            <a:tailEnd/>
          </a:ln>
        </p:spPr>
      </p:pic>
      <p:sp>
        <p:nvSpPr>
          <p:cNvPr id="13" name="TextBox 12"/>
          <p:cNvSpPr txBox="1"/>
          <p:nvPr/>
        </p:nvSpPr>
        <p:spPr>
          <a:xfrm>
            <a:off x="6858016" y="4500570"/>
            <a:ext cx="782843" cy="523220"/>
          </a:xfrm>
          <a:prstGeom prst="rect">
            <a:avLst/>
          </a:prstGeom>
          <a:noFill/>
        </p:spPr>
        <p:txBody>
          <a:bodyPr wrap="none" rtlCol="0">
            <a:spAutoFit/>
          </a:bodyPr>
          <a:lstStyle/>
          <a:p>
            <a:r>
              <a:rPr lang="en-IN" sz="2800" b="1" dirty="0" smtClean="0"/>
              <a:t>EKO</a:t>
            </a:r>
            <a:endParaRPr lang="en-IN" sz="2800" b="1" dirty="0"/>
          </a:p>
        </p:txBody>
      </p:sp>
      <p:sp>
        <p:nvSpPr>
          <p:cNvPr id="14" name="Line Callout 1 (No Border) 13"/>
          <p:cNvSpPr/>
          <p:nvPr/>
        </p:nvSpPr>
        <p:spPr>
          <a:xfrm>
            <a:off x="6429388" y="2214554"/>
            <a:ext cx="1143008" cy="642942"/>
          </a:xfrm>
          <a:prstGeom prst="callout1">
            <a:avLst>
              <a:gd name="adj1" fmla="val 18750"/>
              <a:gd name="adj2" fmla="val -8333"/>
              <a:gd name="adj3" fmla="val 140206"/>
              <a:gd name="adj4" fmla="val -19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SOCIAL</a:t>
            </a:r>
          </a:p>
          <a:p>
            <a:pPr algn="ctr"/>
            <a:r>
              <a:rPr lang="en-IN" dirty="0" smtClean="0"/>
              <a:t>ACTIVIST</a:t>
            </a:r>
            <a:endParaRPr lang="en-IN" dirty="0"/>
          </a:p>
        </p:txBody>
      </p:sp>
      <p:sp>
        <p:nvSpPr>
          <p:cNvPr id="15" name="TextBox 14"/>
          <p:cNvSpPr txBox="1"/>
          <p:nvPr/>
        </p:nvSpPr>
        <p:spPr>
          <a:xfrm>
            <a:off x="5214942" y="5715016"/>
            <a:ext cx="3449225" cy="646331"/>
          </a:xfrm>
          <a:prstGeom prst="rect">
            <a:avLst/>
          </a:prstGeom>
          <a:noFill/>
        </p:spPr>
        <p:txBody>
          <a:bodyPr wrap="square" rtlCol="0">
            <a:spAutoFit/>
          </a:bodyPr>
          <a:lstStyle/>
          <a:p>
            <a:r>
              <a:rPr lang="en-IN" b="1" dirty="0" smtClean="0"/>
              <a:t>CONTINUOUS LIAISION WITH EKO TO GET ACCOUNTS ACTIVATION</a:t>
            </a:r>
            <a:endParaRPr lang="en-IN" b="1" dirty="0"/>
          </a:p>
        </p:txBody>
      </p:sp>
      <p:sp>
        <p:nvSpPr>
          <p:cNvPr id="10" name="Slide Number Placeholder 9"/>
          <p:cNvSpPr>
            <a:spLocks noGrp="1"/>
          </p:cNvSpPr>
          <p:nvPr>
            <p:ph type="sldNum" sz="quarter" idx="12"/>
          </p:nvPr>
        </p:nvSpPr>
        <p:spPr/>
        <p:txBody>
          <a:bodyPr/>
          <a:lstStyle/>
          <a:p>
            <a:fld id="{B6F98EA5-D6D8-4161-AC59-EF7633C968B4}" type="slidenum">
              <a:rPr lang="en-IN" smtClean="0"/>
              <a:pPr/>
              <a:t>7</a:t>
            </a:fld>
            <a:endParaRPr lang="en-IN"/>
          </a:p>
        </p:txBody>
      </p:sp>
      <p:graphicFrame>
        <p:nvGraphicFramePr>
          <p:cNvPr id="16" name="Content Placeholder 7"/>
          <p:cNvGraphicFramePr>
            <a:graphicFrameLocks noGrp="1"/>
          </p:cNvGraphicFramePr>
          <p:nvPr>
            <p:ph sz="half" idx="2"/>
          </p:nvPr>
        </p:nvGraphicFramePr>
        <p:xfrm>
          <a:off x="428596" y="1214422"/>
          <a:ext cx="4040188" cy="5072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cartoon-clipart.com/cartoon_clipart_images/toy_choochoo_train_with_smoke_coming_out_of_the_steam_engine_0515-1005-2200-3356_SMU.jpg"/>
          <p:cNvPicPr>
            <a:picLocks noChangeAspect="1" noChangeArrowheads="1"/>
          </p:cNvPicPr>
          <p:nvPr/>
        </p:nvPicPr>
        <p:blipFill>
          <a:blip r:embed="rId3" cstate="print">
            <a:clrChange>
              <a:clrFrom>
                <a:srgbClr val="FFFFFF"/>
              </a:clrFrom>
              <a:clrTo>
                <a:srgbClr val="FFFFFF">
                  <a:alpha val="0"/>
                </a:srgbClr>
              </a:clrTo>
            </a:clrChange>
          </a:blip>
          <a:srcRect l="73780"/>
          <a:stretch>
            <a:fillRect/>
          </a:stretch>
        </p:blipFill>
        <p:spPr bwMode="auto">
          <a:xfrm flipH="1">
            <a:off x="75688" y="161577"/>
            <a:ext cx="2264064" cy="2475335"/>
          </a:xfrm>
          <a:prstGeom prst="rect">
            <a:avLst/>
          </a:prstGeom>
          <a:noFill/>
        </p:spPr>
      </p:pic>
      <p:pic>
        <p:nvPicPr>
          <p:cNvPr id="3" name="Picture 4" descr="http://www.cartoon-clipart.com/cartoon_clipart_images/toy_choochoo_train_with_smoke_coming_out_of_the_steam_engine_0515-1005-2200-3356_SMU.jpg"/>
          <p:cNvPicPr>
            <a:picLocks noChangeAspect="1" noChangeArrowheads="1"/>
          </p:cNvPicPr>
          <p:nvPr/>
        </p:nvPicPr>
        <p:blipFill>
          <a:blip r:embed="rId3" cstate="print">
            <a:clrChange>
              <a:clrFrom>
                <a:srgbClr val="FFFFFF"/>
              </a:clrFrom>
              <a:clrTo>
                <a:srgbClr val="FFFFFF">
                  <a:alpha val="0"/>
                </a:srgbClr>
              </a:clrTo>
            </a:clrChange>
          </a:blip>
          <a:srcRect l="48762" r="26220"/>
          <a:stretch>
            <a:fillRect/>
          </a:stretch>
        </p:blipFill>
        <p:spPr bwMode="auto">
          <a:xfrm flipH="1">
            <a:off x="2428860" y="214290"/>
            <a:ext cx="2160240" cy="2475335"/>
          </a:xfrm>
          <a:prstGeom prst="rect">
            <a:avLst/>
          </a:prstGeom>
          <a:noFill/>
        </p:spPr>
      </p:pic>
      <p:pic>
        <p:nvPicPr>
          <p:cNvPr id="4" name="Picture 4" descr="http://www.cartoon-clipart.com/cartoon_clipart_images/toy_choochoo_train_with_smoke_coming_out_of_the_steam_engine_0515-1005-2200-3356_SMU.jpg"/>
          <p:cNvPicPr>
            <a:picLocks noChangeAspect="1" noChangeArrowheads="1"/>
          </p:cNvPicPr>
          <p:nvPr/>
        </p:nvPicPr>
        <p:blipFill>
          <a:blip r:embed="rId3" cstate="print">
            <a:clrChange>
              <a:clrFrom>
                <a:srgbClr val="FFFFFF"/>
              </a:clrFrom>
              <a:clrTo>
                <a:srgbClr val="FFFFFF">
                  <a:alpha val="0"/>
                </a:srgbClr>
              </a:clrTo>
            </a:clrChange>
          </a:blip>
          <a:srcRect l="48762" r="26220"/>
          <a:stretch>
            <a:fillRect/>
          </a:stretch>
        </p:blipFill>
        <p:spPr bwMode="auto">
          <a:xfrm flipH="1">
            <a:off x="4644008" y="233585"/>
            <a:ext cx="2160240" cy="2475335"/>
          </a:xfrm>
          <a:prstGeom prst="rect">
            <a:avLst/>
          </a:prstGeom>
          <a:noFill/>
        </p:spPr>
      </p:pic>
      <p:pic>
        <p:nvPicPr>
          <p:cNvPr id="5" name="Picture 4" descr="http://www.cartoon-clipart.com/cartoon_clipart_images/toy_choochoo_train_with_smoke_coming_out_of_the_steam_engine_0515-1005-2200-3356_SMU.jpg"/>
          <p:cNvPicPr>
            <a:picLocks noChangeAspect="1" noChangeArrowheads="1"/>
          </p:cNvPicPr>
          <p:nvPr/>
        </p:nvPicPr>
        <p:blipFill>
          <a:blip r:embed="rId3" cstate="print">
            <a:clrChange>
              <a:clrFrom>
                <a:srgbClr val="FFFFFF"/>
              </a:clrFrom>
              <a:clrTo>
                <a:srgbClr val="FFFFFF">
                  <a:alpha val="0"/>
                </a:srgbClr>
              </a:clrTo>
            </a:clrChange>
          </a:blip>
          <a:srcRect l="49596" r="26220"/>
          <a:stretch>
            <a:fillRect/>
          </a:stretch>
        </p:blipFill>
        <p:spPr bwMode="auto">
          <a:xfrm flipH="1">
            <a:off x="6876256" y="233585"/>
            <a:ext cx="2088232" cy="2475335"/>
          </a:xfrm>
          <a:prstGeom prst="rect">
            <a:avLst/>
          </a:prstGeom>
          <a:noFill/>
        </p:spPr>
      </p:pic>
      <p:sp>
        <p:nvSpPr>
          <p:cNvPr id="6" name="TextBox 5"/>
          <p:cNvSpPr txBox="1"/>
          <p:nvPr/>
        </p:nvSpPr>
        <p:spPr>
          <a:xfrm>
            <a:off x="467544" y="1556792"/>
            <a:ext cx="1440160" cy="1015663"/>
          </a:xfrm>
          <a:prstGeom prst="rect">
            <a:avLst/>
          </a:prstGeom>
          <a:noFill/>
        </p:spPr>
        <p:txBody>
          <a:bodyPr wrap="square" rtlCol="0">
            <a:spAutoFit/>
          </a:bodyPr>
          <a:lstStyle/>
          <a:p>
            <a:pPr algn="ctr"/>
            <a:r>
              <a:rPr lang="en-US" sz="2000" b="1" dirty="0" smtClean="0">
                <a:solidFill>
                  <a:schemeClr val="bg1"/>
                </a:solidFill>
              </a:rPr>
              <a:t>Mobile Bank Saving A/c</a:t>
            </a:r>
            <a:endParaRPr lang="en-IN" sz="2000" b="1" dirty="0">
              <a:solidFill>
                <a:schemeClr val="bg1"/>
              </a:solidFill>
            </a:endParaRPr>
          </a:p>
        </p:txBody>
      </p:sp>
      <p:sp>
        <p:nvSpPr>
          <p:cNvPr id="7" name="TextBox 6"/>
          <p:cNvSpPr txBox="1"/>
          <p:nvPr/>
        </p:nvSpPr>
        <p:spPr>
          <a:xfrm>
            <a:off x="3131840" y="1844824"/>
            <a:ext cx="720080" cy="461665"/>
          </a:xfrm>
          <a:prstGeom prst="rect">
            <a:avLst/>
          </a:prstGeom>
          <a:noFill/>
        </p:spPr>
        <p:txBody>
          <a:bodyPr wrap="square" rtlCol="0">
            <a:spAutoFit/>
          </a:bodyPr>
          <a:lstStyle/>
          <a:p>
            <a:r>
              <a:rPr lang="en-US" sz="2400" b="1" dirty="0" smtClean="0">
                <a:solidFill>
                  <a:schemeClr val="bg1"/>
                </a:solidFill>
              </a:rPr>
              <a:t>CSP</a:t>
            </a:r>
            <a:endParaRPr lang="en-IN" sz="2400" b="1" dirty="0">
              <a:solidFill>
                <a:schemeClr val="bg1"/>
              </a:solidFill>
            </a:endParaRPr>
          </a:p>
        </p:txBody>
      </p:sp>
      <p:sp>
        <p:nvSpPr>
          <p:cNvPr id="8" name="TextBox 7"/>
          <p:cNvSpPr txBox="1"/>
          <p:nvPr/>
        </p:nvSpPr>
        <p:spPr>
          <a:xfrm>
            <a:off x="5364088" y="1714488"/>
            <a:ext cx="720080" cy="1200329"/>
          </a:xfrm>
          <a:prstGeom prst="rect">
            <a:avLst/>
          </a:prstGeom>
          <a:noFill/>
        </p:spPr>
        <p:txBody>
          <a:bodyPr wrap="square" rtlCol="0">
            <a:spAutoFit/>
          </a:bodyPr>
          <a:lstStyle/>
          <a:p>
            <a:r>
              <a:rPr lang="en-US" sz="2400" b="1" dirty="0" smtClean="0">
                <a:solidFill>
                  <a:schemeClr val="bg1"/>
                </a:solidFill>
              </a:rPr>
              <a:t>EKO (BC)</a:t>
            </a:r>
          </a:p>
          <a:p>
            <a:pPr algn="ctr"/>
            <a:r>
              <a:rPr lang="en-US" sz="2000" b="1" dirty="0" smtClean="0">
                <a:solidFill>
                  <a:schemeClr val="bg1"/>
                </a:solidFill>
              </a:rPr>
              <a:t>TSP</a:t>
            </a:r>
            <a:r>
              <a:rPr lang="en-US" sz="2400" b="1" dirty="0" smtClean="0">
                <a:solidFill>
                  <a:schemeClr val="bg1"/>
                </a:solidFill>
              </a:rPr>
              <a:t> </a:t>
            </a:r>
            <a:endParaRPr lang="en-IN" sz="2400" b="1" dirty="0">
              <a:solidFill>
                <a:schemeClr val="bg1"/>
              </a:solidFill>
            </a:endParaRPr>
          </a:p>
        </p:txBody>
      </p:sp>
      <p:sp>
        <p:nvSpPr>
          <p:cNvPr id="9" name="TextBox 8"/>
          <p:cNvSpPr txBox="1"/>
          <p:nvPr/>
        </p:nvSpPr>
        <p:spPr>
          <a:xfrm>
            <a:off x="7500958" y="1844824"/>
            <a:ext cx="887466" cy="1077218"/>
          </a:xfrm>
          <a:prstGeom prst="rect">
            <a:avLst/>
          </a:prstGeom>
          <a:noFill/>
        </p:spPr>
        <p:txBody>
          <a:bodyPr wrap="square" rtlCol="0">
            <a:spAutoFit/>
          </a:bodyPr>
          <a:lstStyle/>
          <a:p>
            <a:pPr algn="ctr"/>
            <a:r>
              <a:rPr lang="en-US" sz="2400" b="1" dirty="0" smtClean="0">
                <a:solidFill>
                  <a:schemeClr val="bg1"/>
                </a:solidFill>
              </a:rPr>
              <a:t>Bank</a:t>
            </a:r>
          </a:p>
          <a:p>
            <a:pPr algn="ctr"/>
            <a:r>
              <a:rPr lang="en-US" sz="2000" dirty="0" smtClean="0">
                <a:solidFill>
                  <a:schemeClr val="bg1"/>
                </a:solidFill>
              </a:rPr>
              <a:t>Brand</a:t>
            </a:r>
          </a:p>
          <a:p>
            <a:endParaRPr lang="en-IN" sz="2000" dirty="0">
              <a:solidFill>
                <a:schemeClr val="bg1"/>
              </a:solidFill>
            </a:endParaRPr>
          </a:p>
        </p:txBody>
      </p:sp>
      <p:cxnSp>
        <p:nvCxnSpPr>
          <p:cNvPr id="11" name="Straight Arrow Connector 10"/>
          <p:cNvCxnSpPr/>
          <p:nvPr/>
        </p:nvCxnSpPr>
        <p:spPr>
          <a:xfrm>
            <a:off x="1115616" y="2708920"/>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91880" y="2708920"/>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724128" y="2708920"/>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56376" y="2708920"/>
            <a:ext cx="0"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3528" y="3714752"/>
            <a:ext cx="1676704" cy="3477875"/>
          </a:xfrm>
          <a:prstGeom prst="rect">
            <a:avLst/>
          </a:prstGeom>
          <a:noFill/>
        </p:spPr>
        <p:txBody>
          <a:bodyPr wrap="square" rtlCol="0">
            <a:spAutoFit/>
          </a:bodyPr>
          <a:lstStyle/>
          <a:p>
            <a:pPr marL="457200" indent="-457200">
              <a:buFont typeface="+mj-lt"/>
              <a:buAutoNum type="arabicPeriod"/>
            </a:pPr>
            <a:r>
              <a:rPr lang="en-US" sz="2000" b="1" dirty="0" smtClean="0">
                <a:solidFill>
                  <a:srgbClr val="C00000"/>
                </a:solidFill>
              </a:rPr>
              <a:t>MINIMAL KYC NORMS</a:t>
            </a:r>
          </a:p>
          <a:p>
            <a:pPr marL="457200" indent="-457200" algn="just">
              <a:buFont typeface="+mj-lt"/>
              <a:buAutoNum type="arabicPeriod"/>
            </a:pPr>
            <a:r>
              <a:rPr lang="en-US" sz="2000" b="1" dirty="0" smtClean="0">
                <a:solidFill>
                  <a:srgbClr val="C00000"/>
                </a:solidFill>
              </a:rPr>
              <a:t>Pullers own mobile phone.</a:t>
            </a:r>
          </a:p>
          <a:p>
            <a:pPr algn="just"/>
            <a:endParaRPr lang="en-US" sz="2000" b="1" dirty="0" smtClean="0">
              <a:solidFill>
                <a:srgbClr val="C00000"/>
              </a:solidFill>
            </a:endParaRPr>
          </a:p>
          <a:p>
            <a:pPr algn="just"/>
            <a:endParaRPr lang="en-US" sz="2000" b="1" dirty="0" smtClean="0">
              <a:solidFill>
                <a:srgbClr val="C00000"/>
              </a:solidFill>
            </a:endParaRPr>
          </a:p>
          <a:p>
            <a:pPr algn="just"/>
            <a:endParaRPr lang="en-US" sz="2000" b="1" dirty="0" smtClean="0">
              <a:solidFill>
                <a:srgbClr val="C00000"/>
              </a:solidFill>
            </a:endParaRPr>
          </a:p>
          <a:p>
            <a:pPr algn="just">
              <a:buFont typeface="Arial" pitchFamily="34" charset="0"/>
              <a:buChar char="•"/>
            </a:pPr>
            <a:endParaRPr lang="en-IN" sz="2000" b="1" dirty="0">
              <a:solidFill>
                <a:srgbClr val="C00000"/>
              </a:solidFill>
            </a:endParaRPr>
          </a:p>
        </p:txBody>
      </p:sp>
      <p:sp>
        <p:nvSpPr>
          <p:cNvPr id="17" name="TextBox 16"/>
          <p:cNvSpPr txBox="1"/>
          <p:nvPr/>
        </p:nvSpPr>
        <p:spPr>
          <a:xfrm>
            <a:off x="2357422" y="3786190"/>
            <a:ext cx="1854538" cy="3385542"/>
          </a:xfrm>
          <a:prstGeom prst="rect">
            <a:avLst/>
          </a:prstGeom>
          <a:noFill/>
        </p:spPr>
        <p:txBody>
          <a:bodyPr wrap="square" rtlCol="0">
            <a:spAutoFit/>
          </a:bodyPr>
          <a:lstStyle/>
          <a:p>
            <a:pPr marL="457200" indent="-457200">
              <a:buFont typeface="+mj-lt"/>
              <a:buAutoNum type="arabicPeriod"/>
            </a:pPr>
            <a:r>
              <a:rPr lang="en-US" sz="1600" b="1" dirty="0" smtClean="0">
                <a:solidFill>
                  <a:srgbClr val="C00000"/>
                </a:solidFill>
              </a:rPr>
              <a:t>LACK TRAINING</a:t>
            </a:r>
          </a:p>
          <a:p>
            <a:pPr marL="457200" indent="-457200">
              <a:buFont typeface="+mj-lt"/>
              <a:buAutoNum type="arabicPeriod"/>
            </a:pPr>
            <a:r>
              <a:rPr lang="en-US" sz="1600" b="1" dirty="0" smtClean="0">
                <a:solidFill>
                  <a:srgbClr val="C00000"/>
                </a:solidFill>
              </a:rPr>
              <a:t>LACK PRO-POOR TRAINING,  SENSITIVITY. </a:t>
            </a:r>
          </a:p>
          <a:p>
            <a:pPr marL="457200" indent="-457200">
              <a:buFont typeface="+mj-lt"/>
              <a:buAutoNum type="arabicPeriod"/>
            </a:pPr>
            <a:r>
              <a:rPr lang="en-US" sz="1600" b="1" dirty="0" smtClean="0">
                <a:solidFill>
                  <a:srgbClr val="C00000"/>
                </a:solidFill>
              </a:rPr>
              <a:t> FOCUS/TIME FOR SAVING PRODUCT CUSTOMERS IS WEAK.</a:t>
            </a:r>
          </a:p>
          <a:p>
            <a:pPr algn="just">
              <a:buFont typeface="Arial" pitchFamily="34" charset="0"/>
              <a:buChar char="•"/>
            </a:pPr>
            <a:endParaRPr lang="en-US" b="1" dirty="0" smtClean="0">
              <a:solidFill>
                <a:srgbClr val="C00000"/>
              </a:solidFill>
            </a:endParaRPr>
          </a:p>
          <a:p>
            <a:pPr algn="just">
              <a:buFont typeface="Arial" pitchFamily="34" charset="0"/>
              <a:buChar char="•"/>
            </a:pPr>
            <a:endParaRPr lang="en-IN" sz="2000" b="1" dirty="0">
              <a:solidFill>
                <a:srgbClr val="C00000"/>
              </a:solidFill>
            </a:endParaRPr>
          </a:p>
        </p:txBody>
      </p:sp>
      <p:sp>
        <p:nvSpPr>
          <p:cNvPr id="18" name="TextBox 17"/>
          <p:cNvSpPr txBox="1"/>
          <p:nvPr/>
        </p:nvSpPr>
        <p:spPr>
          <a:xfrm>
            <a:off x="4572000" y="3429001"/>
            <a:ext cx="2286016" cy="3631763"/>
          </a:xfrm>
          <a:prstGeom prst="rect">
            <a:avLst/>
          </a:prstGeom>
          <a:noFill/>
        </p:spPr>
        <p:txBody>
          <a:bodyPr wrap="square" rtlCol="0">
            <a:spAutoFit/>
          </a:bodyPr>
          <a:lstStyle/>
          <a:p>
            <a:r>
              <a:rPr lang="en-US" b="1" dirty="0" smtClean="0">
                <a:solidFill>
                  <a:srgbClr val="C00000"/>
                </a:solidFill>
              </a:rPr>
              <a:t> </a:t>
            </a:r>
          </a:p>
          <a:p>
            <a:pPr marL="342900" indent="-342900">
              <a:buFont typeface="+mj-lt"/>
              <a:buAutoNum type="arabicPeriod"/>
            </a:pPr>
            <a:r>
              <a:rPr lang="en-US" sz="1600" b="1" dirty="0" smtClean="0">
                <a:solidFill>
                  <a:srgbClr val="C00000"/>
                </a:solidFill>
              </a:rPr>
              <a:t>ON THE SPOT CSP TRAINING.</a:t>
            </a:r>
          </a:p>
          <a:p>
            <a:pPr marL="342900" indent="-342900">
              <a:buFont typeface="+mj-lt"/>
              <a:buAutoNum type="arabicPeriod"/>
            </a:pPr>
            <a:r>
              <a:rPr lang="en-US" sz="1600" b="1" dirty="0" smtClean="0">
                <a:solidFill>
                  <a:srgbClr val="C00000"/>
                </a:solidFill>
              </a:rPr>
              <a:t>MESSAGE IN ENGLISH  </a:t>
            </a:r>
          </a:p>
          <a:p>
            <a:pPr marL="342900" indent="-342900">
              <a:buFont typeface="+mj-lt"/>
              <a:buAutoNum type="arabicPeriod"/>
            </a:pPr>
            <a:r>
              <a:rPr lang="en-US" sz="1600" b="1" dirty="0" smtClean="0">
                <a:solidFill>
                  <a:srgbClr val="C00000"/>
                </a:solidFill>
              </a:rPr>
              <a:t>SERVER PROBLEMS</a:t>
            </a:r>
          </a:p>
          <a:p>
            <a:pPr marL="342900" indent="-342900">
              <a:buFont typeface="+mj-lt"/>
              <a:buAutoNum type="arabicPeriod"/>
            </a:pPr>
            <a:r>
              <a:rPr lang="en-US" sz="1600" b="1" dirty="0" smtClean="0">
                <a:solidFill>
                  <a:srgbClr val="C00000"/>
                </a:solidFill>
              </a:rPr>
              <a:t> BACK END OPERATION OF EKO LAID BACK </a:t>
            </a:r>
          </a:p>
          <a:p>
            <a:pPr marL="342900" indent="-342900">
              <a:buFont typeface="+mj-lt"/>
              <a:buAutoNum type="arabicPeriod"/>
            </a:pPr>
            <a:r>
              <a:rPr lang="en-US" sz="1600" b="1" dirty="0" smtClean="0">
                <a:solidFill>
                  <a:srgbClr val="C00000"/>
                </a:solidFill>
              </a:rPr>
              <a:t>LIMITED TRANSACTION POINTS IN DELHI </a:t>
            </a:r>
            <a:r>
              <a:rPr lang="en-US" sz="1600" b="1" dirty="0" smtClean="0">
                <a:solidFill>
                  <a:srgbClr val="C00000"/>
                </a:solidFill>
              </a:rPr>
              <a:t>OR </a:t>
            </a:r>
            <a:r>
              <a:rPr lang="en-US" sz="1600" b="1" dirty="0" smtClean="0">
                <a:solidFill>
                  <a:srgbClr val="C00000"/>
                </a:solidFill>
              </a:rPr>
              <a:t>NONE </a:t>
            </a:r>
            <a:r>
              <a:rPr lang="en-US" sz="1600" b="1" dirty="0" smtClean="0">
                <a:solidFill>
                  <a:srgbClr val="C00000"/>
                </a:solidFill>
              </a:rPr>
              <a:t>IN VILLAGE</a:t>
            </a:r>
          </a:p>
          <a:p>
            <a:endParaRPr lang="en-IN" sz="2000" b="1" dirty="0">
              <a:solidFill>
                <a:srgbClr val="C00000"/>
              </a:solidFill>
            </a:endParaRPr>
          </a:p>
        </p:txBody>
      </p:sp>
      <p:sp>
        <p:nvSpPr>
          <p:cNvPr id="19" name="TextBox 18"/>
          <p:cNvSpPr txBox="1"/>
          <p:nvPr/>
        </p:nvSpPr>
        <p:spPr>
          <a:xfrm>
            <a:off x="7072330" y="3643315"/>
            <a:ext cx="1676134" cy="3785652"/>
          </a:xfrm>
          <a:prstGeom prst="rect">
            <a:avLst/>
          </a:prstGeom>
          <a:noFill/>
        </p:spPr>
        <p:txBody>
          <a:bodyPr wrap="square" rtlCol="0">
            <a:spAutoFit/>
          </a:bodyPr>
          <a:lstStyle/>
          <a:p>
            <a:pPr>
              <a:buFont typeface="Arial" pitchFamily="34" charset="0"/>
              <a:buChar char="•"/>
            </a:pPr>
            <a:r>
              <a:rPr lang="en-US" sz="2000" b="1" dirty="0" smtClean="0">
                <a:solidFill>
                  <a:srgbClr val="C00000"/>
                </a:solidFill>
              </a:rPr>
              <a:t>DELAYS IN </a:t>
            </a:r>
            <a:r>
              <a:rPr lang="en-US" sz="2000" b="1" dirty="0" smtClean="0">
                <a:solidFill>
                  <a:srgbClr val="C00000"/>
                </a:solidFill>
              </a:rPr>
              <a:t>KYC VERIFICATIONAND </a:t>
            </a:r>
            <a:r>
              <a:rPr lang="en-US" sz="2000" b="1" dirty="0" smtClean="0">
                <a:solidFill>
                  <a:srgbClr val="C00000"/>
                </a:solidFill>
              </a:rPr>
              <a:t>SYNCHRONISATION WITH CBS PLATFORM</a:t>
            </a:r>
          </a:p>
          <a:p>
            <a:pPr>
              <a:buFont typeface="Arial" pitchFamily="34" charset="0"/>
              <a:buChar char="•"/>
            </a:pPr>
            <a:endParaRPr lang="en-US" sz="2000" b="1" dirty="0" smtClean="0">
              <a:solidFill>
                <a:srgbClr val="C00000"/>
              </a:solidFill>
            </a:endParaRPr>
          </a:p>
          <a:p>
            <a:pPr>
              <a:buFont typeface="Arial" pitchFamily="34" charset="0"/>
              <a:buChar char="•"/>
            </a:pPr>
            <a:endParaRPr lang="en-US" sz="2000" b="1" dirty="0" smtClean="0">
              <a:solidFill>
                <a:srgbClr val="C00000"/>
              </a:solidFill>
            </a:endParaRPr>
          </a:p>
          <a:p>
            <a:pPr>
              <a:buFont typeface="Arial" pitchFamily="34" charset="0"/>
              <a:buChar char="•"/>
            </a:pPr>
            <a:endParaRPr lang="en-US" sz="2000" b="1" dirty="0" smtClean="0">
              <a:solidFill>
                <a:srgbClr val="C00000"/>
              </a:solidFill>
            </a:endParaRPr>
          </a:p>
          <a:p>
            <a:pPr>
              <a:buFont typeface="Arial" pitchFamily="34" charset="0"/>
              <a:buChar char="•"/>
            </a:pPr>
            <a:endParaRPr lang="en-IN" sz="2000" b="1" dirty="0">
              <a:solidFill>
                <a:srgbClr val="C00000"/>
              </a:solidFill>
            </a:endParaRPr>
          </a:p>
        </p:txBody>
      </p:sp>
      <p:sp>
        <p:nvSpPr>
          <p:cNvPr id="20" name="Title 19"/>
          <p:cNvSpPr>
            <a:spLocks noGrp="1"/>
          </p:cNvSpPr>
          <p:nvPr>
            <p:ph type="title" idx="4294967295"/>
          </p:nvPr>
        </p:nvSpPr>
        <p:spPr>
          <a:xfrm>
            <a:off x="1571604" y="274638"/>
            <a:ext cx="7572396" cy="654050"/>
          </a:xfrm>
        </p:spPr>
        <p:txBody>
          <a:bodyPr>
            <a:normAutofit fontScale="90000"/>
          </a:bodyPr>
          <a:lstStyle/>
          <a:p>
            <a:r>
              <a:rPr lang="en-IN" sz="2400" dirty="0" smtClean="0"/>
              <a:t>Ground Reality</a:t>
            </a:r>
            <a:br>
              <a:rPr lang="en-IN" sz="2400" dirty="0" smtClean="0"/>
            </a:br>
            <a:r>
              <a:rPr lang="en-IN" sz="2400" dirty="0" smtClean="0"/>
              <a:t>Bank Led Mobile Banking (Saving Account) Rail wobbles on?!! </a:t>
            </a:r>
            <a:endParaRPr lang="en-IN" sz="2400" dirty="0"/>
          </a:p>
        </p:txBody>
      </p:sp>
      <p:sp>
        <p:nvSpPr>
          <p:cNvPr id="21" name="Slide Number Placeholder 20"/>
          <p:cNvSpPr>
            <a:spLocks noGrp="1"/>
          </p:cNvSpPr>
          <p:nvPr>
            <p:ph type="sldNum" sz="quarter" idx="12"/>
          </p:nvPr>
        </p:nvSpPr>
        <p:spPr/>
        <p:txBody>
          <a:bodyPr/>
          <a:lstStyle/>
          <a:p>
            <a:fld id="{B6F98EA5-D6D8-4161-AC59-EF7633C968B4}" type="slidenum">
              <a:rPr lang="en-IN" smtClean="0"/>
              <a:pPr/>
              <a:t>8</a:t>
            </a:fld>
            <a:endParaRPr lang="en-I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1000"/>
                                        <p:tgtEl>
                                          <p:spTgt spid="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10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1000"/>
                                        <p:tgtEl>
                                          <p:spTgt spid="11"/>
                                        </p:tgtEl>
                                      </p:cBhvr>
                                    </p:animEffect>
                                  </p:childTnLst>
                                </p:cTn>
                              </p:par>
                            </p:childTnLst>
                          </p:cTn>
                        </p:par>
                        <p:par>
                          <p:cTn id="36" fill="hold">
                            <p:stCondLst>
                              <p:cond delay="500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1000"/>
                                        <p:tgtEl>
                                          <p:spTgt spid="16"/>
                                        </p:tgtEl>
                                      </p:cBhvr>
                                    </p:animEffect>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1000"/>
                                        <p:tgtEl>
                                          <p:spTgt spid="13"/>
                                        </p:tgtEl>
                                      </p:cBhvr>
                                    </p:animEffect>
                                  </p:childTnLst>
                                </p:cTn>
                              </p:par>
                            </p:childTnLst>
                          </p:cTn>
                        </p:par>
                        <p:par>
                          <p:cTn id="44" fill="hold">
                            <p:stCondLst>
                              <p:cond delay="70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1000"/>
                                        <p:tgtEl>
                                          <p:spTgt spid="17"/>
                                        </p:tgtEl>
                                      </p:cBhvr>
                                    </p:animEffect>
                                  </p:childTnLst>
                                </p:cTn>
                              </p:par>
                            </p:childTnLst>
                          </p:cTn>
                        </p:par>
                        <p:par>
                          <p:cTn id="48" fill="hold">
                            <p:stCondLst>
                              <p:cond delay="8000"/>
                            </p:stCondLst>
                            <p:childTnLst>
                              <p:par>
                                <p:cTn id="49" presetID="22" presetClass="entr" presetSubtype="1"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1000"/>
                                        <p:tgtEl>
                                          <p:spTgt spid="14"/>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1000"/>
                                        <p:tgtEl>
                                          <p:spTgt spid="18"/>
                                        </p:tgtEl>
                                      </p:cBhvr>
                                    </p:animEffect>
                                  </p:childTnLst>
                                </p:cTn>
                              </p:par>
                            </p:childTnLst>
                          </p:cTn>
                        </p:par>
                        <p:par>
                          <p:cTn id="56" fill="hold">
                            <p:stCondLst>
                              <p:cond delay="10000"/>
                            </p:stCondLst>
                            <p:childTnLst>
                              <p:par>
                                <p:cTn id="57" presetID="22" presetClass="entr" presetSubtype="1" fill="hold"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1000"/>
                                        <p:tgtEl>
                                          <p:spTgt spid="15"/>
                                        </p:tgtEl>
                                      </p:cBhvr>
                                    </p:animEffect>
                                  </p:childTnLst>
                                </p:cTn>
                              </p:par>
                            </p:childTnLst>
                          </p:cTn>
                        </p:par>
                        <p:par>
                          <p:cTn id="60" fill="hold">
                            <p:stCondLst>
                              <p:cond delay="11000"/>
                            </p:stCondLst>
                            <p:childTnLst>
                              <p:par>
                                <p:cTn id="61" presetID="22" presetClass="entr" presetSubtype="1"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up)">
                                      <p:cBhvr>
                                        <p:cTn id="6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google.co.in/url?source=imglanding&amp;ct=img&amp;q=http://www.abcteach.com/free/m/msca005baseballcap.jpg&amp;sa=X&amp;ei=RFaVUN-AE8LtrQfGxoGoBw&amp;ved=0CAkQ8wc&amp;usg=AFQjCNGShJFD3zUsoq5uihD7pKCRlZNW5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08826" y="4653136"/>
            <a:ext cx="1635174" cy="2084707"/>
          </a:xfrm>
          <a:prstGeom prst="rect">
            <a:avLst/>
          </a:prstGeom>
          <a:noFill/>
        </p:spPr>
      </p:pic>
      <p:pic>
        <p:nvPicPr>
          <p:cNvPr id="16388" name="Picture 4" descr="http://www.google.co.in/url?source=imglanding&amp;ct=img&amp;q=http://bestclipartblog.com/clipart-pics/football-clip-art-18.jpg&amp;sa=X&amp;ei=x1aVUJDLLoOMrgexx4HwDw&amp;ved=0CAkQ8wc&amp;usg=AFQjCNErx9NgY52LpgbgafoXUCcZMKalz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32240" y="5661248"/>
            <a:ext cx="1008112" cy="1002183"/>
          </a:xfrm>
          <a:prstGeom prst="rect">
            <a:avLst/>
          </a:prstGeom>
          <a:noFill/>
        </p:spPr>
      </p:pic>
      <p:pic>
        <p:nvPicPr>
          <p:cNvPr id="16390" name="Picture 6" descr="Soccer Goal Clip Art"/>
          <p:cNvPicPr>
            <a:picLocks noChangeAspect="1" noChangeArrowheads="1"/>
          </p:cNvPicPr>
          <p:nvPr/>
        </p:nvPicPr>
        <p:blipFill>
          <a:blip r:embed="rId5" cstate="print">
            <a:clrChange>
              <a:clrFrom>
                <a:srgbClr val="000000">
                  <a:alpha val="0"/>
                </a:srgbClr>
              </a:clrFrom>
              <a:clrTo>
                <a:srgbClr val="000000">
                  <a:alpha val="0"/>
                </a:srgbClr>
              </a:clrTo>
            </a:clrChange>
          </a:blip>
          <a:srcRect/>
          <a:stretch>
            <a:fillRect/>
          </a:stretch>
        </p:blipFill>
        <p:spPr bwMode="auto">
          <a:xfrm>
            <a:off x="3816514" y="642918"/>
            <a:ext cx="5327486" cy="2143140"/>
          </a:xfrm>
          <a:prstGeom prst="rect">
            <a:avLst/>
          </a:prstGeom>
          <a:noFill/>
        </p:spPr>
      </p:pic>
      <p:sp>
        <p:nvSpPr>
          <p:cNvPr id="7" name="TextBox 6"/>
          <p:cNvSpPr txBox="1"/>
          <p:nvPr/>
        </p:nvSpPr>
        <p:spPr>
          <a:xfrm>
            <a:off x="7956376" y="4005064"/>
            <a:ext cx="1008112" cy="584775"/>
          </a:xfrm>
          <a:prstGeom prst="rect">
            <a:avLst/>
          </a:prstGeom>
          <a:noFill/>
        </p:spPr>
        <p:txBody>
          <a:bodyPr wrap="square" rtlCol="0">
            <a:spAutoFit/>
          </a:bodyPr>
          <a:lstStyle/>
          <a:p>
            <a:r>
              <a:rPr lang="en-US" sz="3200" b="1" dirty="0" smtClean="0">
                <a:solidFill>
                  <a:srgbClr val="C00000"/>
                </a:solidFill>
              </a:rPr>
              <a:t>CSP</a:t>
            </a:r>
            <a:endParaRPr lang="en-IN" sz="3200" b="1" dirty="0">
              <a:solidFill>
                <a:srgbClr val="C00000"/>
              </a:solidFill>
            </a:endParaRPr>
          </a:p>
        </p:txBody>
      </p:sp>
      <p:pic>
        <p:nvPicPr>
          <p:cNvPr id="8" name="Picture 2" descr="http://www.google.co.in/url?source=imglanding&amp;ct=img&amp;q=http://www.abcteach.com/free/m/msca005baseballcap.jpg&amp;sa=X&amp;ei=RFaVUN-AE8LtrQfGxoGoBw&amp;ved=0CAkQ8wc&amp;usg=AFQjCNGShJFD3zUsoq5uihD7pKCRlZNW5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4221088"/>
            <a:ext cx="1635174" cy="2084707"/>
          </a:xfrm>
          <a:prstGeom prst="rect">
            <a:avLst/>
          </a:prstGeom>
          <a:noFill/>
        </p:spPr>
      </p:pic>
      <p:sp>
        <p:nvSpPr>
          <p:cNvPr id="9" name="TextBox 8"/>
          <p:cNvSpPr txBox="1"/>
          <p:nvPr/>
        </p:nvSpPr>
        <p:spPr>
          <a:xfrm>
            <a:off x="4644008" y="4077072"/>
            <a:ext cx="1080120" cy="523220"/>
          </a:xfrm>
          <a:prstGeom prst="rect">
            <a:avLst/>
          </a:prstGeom>
          <a:noFill/>
        </p:spPr>
        <p:txBody>
          <a:bodyPr wrap="square" rtlCol="0">
            <a:spAutoFit/>
          </a:bodyPr>
          <a:lstStyle/>
          <a:p>
            <a:r>
              <a:rPr lang="en-US" sz="2800" b="1" dirty="0" smtClean="0">
                <a:solidFill>
                  <a:srgbClr val="C00000"/>
                </a:solidFill>
              </a:rPr>
              <a:t>EKO</a:t>
            </a:r>
            <a:endParaRPr lang="en-IN" sz="2800" b="1" dirty="0">
              <a:solidFill>
                <a:srgbClr val="C00000"/>
              </a:solidFill>
            </a:endParaRPr>
          </a:p>
        </p:txBody>
      </p:sp>
      <p:pic>
        <p:nvPicPr>
          <p:cNvPr id="10" name="Picture 2" descr="http://www.google.co.in/url?source=imglanding&amp;ct=img&amp;q=http://www.abcteach.com/free/m/msca005baseballcap.jpg&amp;sa=X&amp;ei=RFaVUN-AE8LtrQfGxoGoBw&amp;ved=0CAkQ8wc&amp;usg=AFQjCNGShJFD3zUsoq5uihD7pKCRlZNW5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636912"/>
            <a:ext cx="1635174" cy="2084707"/>
          </a:xfrm>
          <a:prstGeom prst="rect">
            <a:avLst/>
          </a:prstGeom>
          <a:noFill/>
        </p:spPr>
      </p:pic>
      <p:sp>
        <p:nvSpPr>
          <p:cNvPr id="11" name="TextBox 10"/>
          <p:cNvSpPr txBox="1"/>
          <p:nvPr/>
        </p:nvSpPr>
        <p:spPr>
          <a:xfrm>
            <a:off x="899592" y="2124145"/>
            <a:ext cx="1152128" cy="584775"/>
          </a:xfrm>
          <a:prstGeom prst="rect">
            <a:avLst/>
          </a:prstGeom>
          <a:noFill/>
        </p:spPr>
        <p:txBody>
          <a:bodyPr wrap="square" rtlCol="0">
            <a:spAutoFit/>
          </a:bodyPr>
          <a:lstStyle/>
          <a:p>
            <a:r>
              <a:rPr lang="en-US" sz="3200" b="1" dirty="0" smtClean="0">
                <a:solidFill>
                  <a:srgbClr val="C00000"/>
                </a:solidFill>
              </a:rPr>
              <a:t>SBI</a:t>
            </a:r>
            <a:endParaRPr lang="en-IN" sz="3200" b="1" dirty="0">
              <a:solidFill>
                <a:srgbClr val="C00000"/>
              </a:solidFill>
            </a:endParaRPr>
          </a:p>
        </p:txBody>
      </p:sp>
      <p:sp>
        <p:nvSpPr>
          <p:cNvPr id="12" name="TextBox 11"/>
          <p:cNvSpPr txBox="1"/>
          <p:nvPr/>
        </p:nvSpPr>
        <p:spPr>
          <a:xfrm>
            <a:off x="10404648" y="3645024"/>
            <a:ext cx="184731" cy="369332"/>
          </a:xfrm>
          <a:prstGeom prst="rect">
            <a:avLst/>
          </a:prstGeom>
          <a:noFill/>
        </p:spPr>
        <p:txBody>
          <a:bodyPr wrap="none" rtlCol="0">
            <a:spAutoFit/>
          </a:bodyPr>
          <a:lstStyle/>
          <a:p>
            <a:endParaRPr lang="en-IN" u="sng" dirty="0"/>
          </a:p>
        </p:txBody>
      </p:sp>
      <p:sp>
        <p:nvSpPr>
          <p:cNvPr id="13" name="TextBox 12"/>
          <p:cNvSpPr txBox="1"/>
          <p:nvPr/>
        </p:nvSpPr>
        <p:spPr>
          <a:xfrm>
            <a:off x="4860032" y="1000108"/>
            <a:ext cx="2664296" cy="461665"/>
          </a:xfrm>
          <a:prstGeom prst="rect">
            <a:avLst/>
          </a:prstGeom>
          <a:noFill/>
        </p:spPr>
        <p:txBody>
          <a:bodyPr wrap="square" rtlCol="0">
            <a:spAutoFit/>
          </a:bodyPr>
          <a:lstStyle/>
          <a:p>
            <a:r>
              <a:rPr lang="en-US" sz="2400" b="1" u="sng" dirty="0" smtClean="0">
                <a:solidFill>
                  <a:srgbClr val="C00000"/>
                </a:solidFill>
              </a:rPr>
              <a:t>Account Activation</a:t>
            </a:r>
            <a:endParaRPr lang="en-IN" sz="2400" b="1" u="sng" dirty="0">
              <a:solidFill>
                <a:srgbClr val="C00000"/>
              </a:solidFill>
            </a:endParaRPr>
          </a:p>
        </p:txBody>
      </p:sp>
      <p:pic>
        <p:nvPicPr>
          <p:cNvPr id="14" name="Picture 13" descr="http://t2.gstatic.com/images?q=tbn:ANd9GcQEAF9vbKBsYJ-XSwRu-SHnD0FXIbBquQ_QYSncDMzwqiy0ArNU"/>
          <p:cNvPicPr/>
          <p:nvPr/>
        </p:nvPicPr>
        <p:blipFill>
          <a:blip r:embed="rId6"/>
          <a:srcRect/>
          <a:stretch>
            <a:fillRect/>
          </a:stretch>
        </p:blipFill>
        <p:spPr bwMode="auto">
          <a:xfrm>
            <a:off x="2000232" y="1000108"/>
            <a:ext cx="1357322" cy="1643074"/>
          </a:xfrm>
          <a:prstGeom prst="rect">
            <a:avLst/>
          </a:prstGeom>
          <a:noFill/>
          <a:ln w="9525">
            <a:noFill/>
            <a:miter lim="800000"/>
            <a:headEnd/>
            <a:tailEnd/>
          </a:ln>
        </p:spPr>
      </p:pic>
      <p:sp>
        <p:nvSpPr>
          <p:cNvPr id="15" name="TextBox 14"/>
          <p:cNvSpPr txBox="1"/>
          <p:nvPr/>
        </p:nvSpPr>
        <p:spPr>
          <a:xfrm>
            <a:off x="2357422" y="1142984"/>
            <a:ext cx="1643074" cy="461665"/>
          </a:xfrm>
          <a:prstGeom prst="rect">
            <a:avLst/>
          </a:prstGeom>
          <a:noFill/>
        </p:spPr>
        <p:txBody>
          <a:bodyPr wrap="square" rtlCol="0">
            <a:spAutoFit/>
          </a:bodyPr>
          <a:lstStyle/>
          <a:p>
            <a:r>
              <a:rPr lang="en-IN" sz="2400" b="1" dirty="0" smtClean="0"/>
              <a:t>CUSTOMER</a:t>
            </a:r>
            <a:endParaRPr lang="en-IN" sz="2400" b="1" dirty="0"/>
          </a:p>
        </p:txBody>
      </p:sp>
      <p:sp>
        <p:nvSpPr>
          <p:cNvPr id="17" name="Title 16"/>
          <p:cNvSpPr>
            <a:spLocks noGrp="1"/>
          </p:cNvSpPr>
          <p:nvPr>
            <p:ph type="title"/>
          </p:nvPr>
        </p:nvSpPr>
        <p:spPr>
          <a:xfrm>
            <a:off x="457200" y="274638"/>
            <a:ext cx="8229600" cy="511156"/>
          </a:xfrm>
        </p:spPr>
        <p:txBody>
          <a:bodyPr>
            <a:noAutofit/>
          </a:bodyPr>
          <a:lstStyle/>
          <a:p>
            <a:r>
              <a:rPr lang="en-IN" sz="2800" dirty="0" smtClean="0"/>
              <a:t>Ground Reality</a:t>
            </a:r>
            <a:endParaRPr lang="en-IN" sz="2800" dirty="0"/>
          </a:p>
        </p:txBody>
      </p:sp>
      <p:sp>
        <p:nvSpPr>
          <p:cNvPr id="18" name="Content Placeholder 17"/>
          <p:cNvSpPr>
            <a:spLocks noGrp="1"/>
          </p:cNvSpPr>
          <p:nvPr>
            <p:ph idx="1"/>
          </p:nvPr>
        </p:nvSpPr>
        <p:spPr/>
        <p:txBody>
          <a:bodyPr/>
          <a:lstStyle/>
          <a:p>
            <a:pPr>
              <a:buNone/>
            </a:pPr>
            <a:endParaRPr lang="en-IN" dirty="0"/>
          </a:p>
        </p:txBody>
      </p:sp>
      <p:sp>
        <p:nvSpPr>
          <p:cNvPr id="16" name="Slide Number Placeholder 15"/>
          <p:cNvSpPr>
            <a:spLocks noGrp="1"/>
          </p:cNvSpPr>
          <p:nvPr>
            <p:ph type="sldNum" sz="quarter" idx="12"/>
          </p:nvPr>
        </p:nvSpPr>
        <p:spPr/>
        <p:txBody>
          <a:bodyPr/>
          <a:lstStyle/>
          <a:p>
            <a:fld id="{B6F98EA5-D6D8-4161-AC59-EF7633C968B4}" type="slidenum">
              <a:rPr lang="en-IN" smtClean="0"/>
              <a:pPr/>
              <a:t>9</a:t>
            </a:fld>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5.55556E-7 0.00069 L -0.23611 -0.08328 " pathEditMode="relative" ptsTypes="AA">
                                      <p:cBhvr>
                                        <p:cTn id="10" dur="2000" fill="hold"/>
                                        <p:tgtEl>
                                          <p:spTgt spid="16388"/>
                                        </p:tgtEl>
                                        <p:attrNameLst>
                                          <p:attrName>ppt_x</p:attrName>
                                          <p:attrName>ppt_y</p:attrName>
                                        </p:attrNameLst>
                                      </p:cBhvr>
                                    </p:animMotion>
                                  </p:childTnLst>
                                </p:cTn>
                              </p:par>
                            </p:childTnLst>
                          </p:cTn>
                        </p:par>
                        <p:par>
                          <p:cTn id="11" fill="hold">
                            <p:stCondLst>
                              <p:cond delay="4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6000"/>
                            </p:stCondLst>
                            <p:childTnLst>
                              <p:par>
                                <p:cTn id="16" presetID="0" presetClass="path" presetSubtype="0" accel="50000" decel="50000" fill="hold" nodeType="afterEffect">
                                  <p:stCondLst>
                                    <p:cond delay="0"/>
                                  </p:stCondLst>
                                  <p:childTnLst>
                                    <p:animMotion origin="layout" path="M -0.23611 -0.08328 L -0.62205 -0.32455 " pathEditMode="relative" rAng="0" ptsTypes="AA">
                                      <p:cBhvr>
                                        <p:cTn id="17" dur="2000" fill="hold"/>
                                        <p:tgtEl>
                                          <p:spTgt spid="16388"/>
                                        </p:tgtEl>
                                        <p:attrNameLst>
                                          <p:attrName>ppt_x</p:attrName>
                                          <p:attrName>ppt_y</p:attrName>
                                        </p:attrNameLst>
                                      </p:cBhvr>
                                      <p:rCtr x="-19300" y="-12100"/>
                                    </p:animMotion>
                                  </p:childTnLst>
                                </p:cTn>
                              </p:par>
                            </p:childTnLst>
                          </p:cTn>
                        </p:par>
                        <p:par>
                          <p:cTn id="18" fill="hold">
                            <p:stCondLst>
                              <p:cond delay="80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par>
                          <p:cTn id="22" fill="hold">
                            <p:stCondLst>
                              <p:cond delay="10000"/>
                            </p:stCondLst>
                            <p:childTnLst>
                              <p:par>
                                <p:cTn id="23" presetID="0" presetClass="path" presetSubtype="0" accel="50000" decel="50000" fill="hold" nodeType="afterEffect">
                                  <p:stCondLst>
                                    <p:cond delay="0"/>
                                  </p:stCondLst>
                                  <p:childTnLst>
                                    <p:animMotion origin="layout" path="M -0.62205 -0.32455 L -0.19688 -0.47167 " pathEditMode="relative" rAng="0" ptsTypes="AA">
                                      <p:cBhvr>
                                        <p:cTn id="24" dur="2000" fill="hold"/>
                                        <p:tgtEl>
                                          <p:spTgt spid="16388"/>
                                        </p:tgtEl>
                                        <p:attrNameLst>
                                          <p:attrName>ppt_x</p:attrName>
                                          <p:attrName>ppt_y</p:attrName>
                                        </p:attrNameLst>
                                      </p:cBhvr>
                                      <p:rCtr x="21300" y="-7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3108</TotalTime>
  <Words>1875</Words>
  <Application>Microsoft Macintosh PowerPoint</Application>
  <PresentationFormat>On-screen Show (4:3)</PresentationFormat>
  <Paragraphs>320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Pedalling with rickshaw pullers for banking them.</vt:lpstr>
      <vt:lpstr>Slide 3</vt:lpstr>
      <vt:lpstr>Slide 4</vt:lpstr>
      <vt:lpstr>Slide 5</vt:lpstr>
      <vt:lpstr>Slide 6</vt:lpstr>
      <vt:lpstr>Change in Field Strategy Track # 1 – Linking with SBI-EKO Mobile Banking </vt:lpstr>
      <vt:lpstr>Ground Reality Bank Led Mobile Banking (Saving Account) Rail wobbles on?!! </vt:lpstr>
      <vt:lpstr>Ground Reality</vt:lpstr>
      <vt:lpstr>Change in Field Strategy  Track # 2 – Linking with ICICI-EKO Mobile Banking</vt:lpstr>
      <vt:lpstr> </vt:lpstr>
      <vt:lpstr>Slide 12</vt:lpstr>
      <vt:lpstr>Slide 13</vt:lpstr>
      <vt:lpstr>Post Purchase Anxiety – any plausible triggers?</vt:lpstr>
      <vt:lpstr>So far, It’s a Merry Go Around in our route…</vt:lpstr>
      <vt:lpstr>Change in Field Strategy Track # 3  Getting the Pullers’ AADHAR Identity enabled</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Mani</dc:creator>
  <cp:lastModifiedBy>Mani</cp:lastModifiedBy>
  <cp:revision>335</cp:revision>
  <dcterms:created xsi:type="dcterms:W3CDTF">2012-11-07T15:35:34Z</dcterms:created>
  <dcterms:modified xsi:type="dcterms:W3CDTF">2012-12-01T08:16:05Z</dcterms:modified>
</cp:coreProperties>
</file>