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278" r:id="rId5"/>
    <p:sldId id="277" r:id="rId6"/>
    <p:sldId id="25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60" r:id="rId15"/>
    <p:sldId id="263" r:id="rId16"/>
    <p:sldId id="264" r:id="rId17"/>
    <p:sldId id="265" r:id="rId18"/>
    <p:sldId id="266" r:id="rId19"/>
    <p:sldId id="267" r:id="rId20"/>
    <p:sldId id="268" r:id="rId21"/>
    <p:sldId id="261" r:id="rId22"/>
    <p:sldId id="269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86123" autoAdjust="0"/>
  </p:normalViewPr>
  <p:slideViewPr>
    <p:cSldViewPr>
      <p:cViewPr>
        <p:scale>
          <a:sx n="55" d="100"/>
          <a:sy n="55" d="100"/>
        </p:scale>
        <p:origin x="-942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469128547986256E-2"/>
          <c:y val="1.7386099869013179E-2"/>
          <c:w val="0.85968399472454005"/>
          <c:h val="0.844599197927002"/>
        </c:manualLayout>
      </c:layout>
      <c:lineChart>
        <c:grouping val="standard"/>
        <c:varyColors val="0"/>
        <c:ser>
          <c:idx val="0"/>
          <c:order val="0"/>
          <c:tx>
            <c:strRef>
              <c:f>Sheet2!$A$34</c:f>
              <c:strCache>
                <c:ptCount val="1"/>
                <c:pt idx="0">
                  <c:v>Total Source A</c:v>
                </c:pt>
              </c:strCache>
            </c:strRef>
          </c:tx>
          <c:marker>
            <c:symbol val="none"/>
          </c:marker>
          <c:cat>
            <c:numRef>
              <c:f>Sheet2!$B$33:$AD$33</c:f>
              <c:numCache>
                <c:formatCode>mmm\-yy;@</c:formatCode>
                <c:ptCount val="29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</c:numCache>
            </c:numRef>
          </c:cat>
          <c:val>
            <c:numRef>
              <c:f>Sheet2!$B$34:$AD$34</c:f>
              <c:numCache>
                <c:formatCode>General</c:formatCode>
                <c:ptCount val="29"/>
                <c:pt idx="15">
                  <c:v>3.7221401254574182</c:v>
                </c:pt>
                <c:pt idx="16">
                  <c:v>3.7434313651466922</c:v>
                </c:pt>
                <c:pt idx="17">
                  <c:v>3.7417816961431671</c:v>
                </c:pt>
                <c:pt idx="18">
                  <c:v>3.8113738970538864</c:v>
                </c:pt>
                <c:pt idx="19">
                  <c:v>3.879153246184246</c:v>
                </c:pt>
                <c:pt idx="20">
                  <c:v>3.9772662124272942</c:v>
                </c:pt>
                <c:pt idx="21">
                  <c:v>3.9933480399232493</c:v>
                </c:pt>
                <c:pt idx="22">
                  <c:v>4.0480142909380445</c:v>
                </c:pt>
                <c:pt idx="23">
                  <c:v>4.1139433523068369</c:v>
                </c:pt>
                <c:pt idx="24">
                  <c:v>4.2379958927718517</c:v>
                </c:pt>
                <c:pt idx="25">
                  <c:v>4.2673125578314259</c:v>
                </c:pt>
                <c:pt idx="26">
                  <c:v>4.4454173697658987</c:v>
                </c:pt>
                <c:pt idx="27">
                  <c:v>4.494891711949256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Sheet2!$A$35</c:f>
              <c:strCache>
                <c:ptCount val="1"/>
                <c:pt idx="0">
                  <c:v>Total Source B</c:v>
                </c:pt>
              </c:strCache>
            </c:strRef>
          </c:tx>
          <c:marker>
            <c:symbol val="none"/>
          </c:marker>
          <c:cat>
            <c:numRef>
              <c:f>Sheet2!$B$33:$AD$33</c:f>
              <c:numCache>
                <c:formatCode>mmm\-yy;@</c:formatCode>
                <c:ptCount val="29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</c:numCache>
            </c:numRef>
          </c:cat>
          <c:val>
            <c:numRef>
              <c:f>Sheet2!$B$35:$AD$35</c:f>
              <c:numCache>
                <c:formatCode>General</c:formatCode>
                <c:ptCount val="29"/>
                <c:pt idx="8">
                  <c:v>3.6721902511882552</c:v>
                </c:pt>
                <c:pt idx="9">
                  <c:v>3.9444333177002151</c:v>
                </c:pt>
                <c:pt idx="10">
                  <c:v>3.8701697211364401</c:v>
                </c:pt>
                <c:pt idx="11">
                  <c:v>3.9869507878585182</c:v>
                </c:pt>
                <c:pt idx="12">
                  <c:v>4.1183639442634412</c:v>
                </c:pt>
                <c:pt idx="13">
                  <c:v>4.1784589364521985</c:v>
                </c:pt>
                <c:pt idx="14">
                  <c:v>4.3562553795177852</c:v>
                </c:pt>
                <c:pt idx="15">
                  <c:v>4.4683325582397746</c:v>
                </c:pt>
                <c:pt idx="16">
                  <c:v>4.4364330026601131</c:v>
                </c:pt>
                <c:pt idx="17">
                  <c:v>4.4373541278481774</c:v>
                </c:pt>
                <c:pt idx="18">
                  <c:v>4.4989580657863852</c:v>
                </c:pt>
                <c:pt idx="19">
                  <c:v>4.5608268800719278</c:v>
                </c:pt>
                <c:pt idx="20">
                  <c:v>4.5965970956264623</c:v>
                </c:pt>
                <c:pt idx="21">
                  <c:v>4.6119250116533026</c:v>
                </c:pt>
                <c:pt idx="22">
                  <c:v>4.5968499023628899</c:v>
                </c:pt>
                <c:pt idx="23">
                  <c:v>4.5873854027135303</c:v>
                </c:pt>
                <c:pt idx="24">
                  <c:v>4.6824699984836125</c:v>
                </c:pt>
                <c:pt idx="25">
                  <c:v>4.6714505542124947</c:v>
                </c:pt>
                <c:pt idx="26">
                  <c:v>4.7021719508577045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Sheet2!$A$36</c:f>
              <c:strCache>
                <c:ptCount val="1"/>
                <c:pt idx="0">
                  <c:v>Total Source C</c:v>
                </c:pt>
              </c:strCache>
            </c:strRef>
          </c:tx>
          <c:marker>
            <c:symbol val="none"/>
          </c:marker>
          <c:cat>
            <c:numRef>
              <c:f>Sheet2!$B$33:$AD$33</c:f>
              <c:numCache>
                <c:formatCode>mmm\-yy;@</c:formatCode>
                <c:ptCount val="29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</c:numCache>
            </c:numRef>
          </c:cat>
          <c:val>
            <c:numRef>
              <c:f>Sheet2!$B$36:$AD$36</c:f>
              <c:numCache>
                <c:formatCode>General</c:formatCode>
                <c:ptCount val="29"/>
                <c:pt idx="14">
                  <c:v>2.1903316981702989</c:v>
                </c:pt>
                <c:pt idx="15">
                  <c:v>2.9907826918031377</c:v>
                </c:pt>
                <c:pt idx="16">
                  <c:v>3.0216027160282377</c:v>
                </c:pt>
                <c:pt idx="17">
                  <c:v>3.1264561134317947</c:v>
                </c:pt>
                <c:pt idx="18">
                  <c:v>3.081707270097362</c:v>
                </c:pt>
                <c:pt idx="19">
                  <c:v>3.0867156639448767</c:v>
                </c:pt>
                <c:pt idx="20">
                  <c:v>3.087781417809548</c:v>
                </c:pt>
                <c:pt idx="21">
                  <c:v>3.2169572073610992</c:v>
                </c:pt>
                <c:pt idx="22">
                  <c:v>3.6120417446452677</c:v>
                </c:pt>
                <c:pt idx="23">
                  <c:v>3.7011360660925394</c:v>
                </c:pt>
                <c:pt idx="24">
                  <c:v>3.8479426388452227</c:v>
                </c:pt>
                <c:pt idx="25">
                  <c:v>3.7849024498866592</c:v>
                </c:pt>
                <c:pt idx="26">
                  <c:v>3.7969903905456861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Sheet2!$A$37</c:f>
              <c:strCache>
                <c:ptCount val="1"/>
                <c:pt idx="0">
                  <c:v>Total Source D</c:v>
                </c:pt>
              </c:strCache>
            </c:strRef>
          </c:tx>
          <c:marker>
            <c:symbol val="none"/>
          </c:marker>
          <c:cat>
            <c:numRef>
              <c:f>Sheet2!$B$33:$AD$33</c:f>
              <c:numCache>
                <c:formatCode>mmm\-yy;@</c:formatCode>
                <c:ptCount val="29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</c:numCache>
            </c:numRef>
          </c:cat>
          <c:val>
            <c:numRef>
              <c:f>Sheet2!$B$37:$AD$37</c:f>
              <c:numCache>
                <c:formatCode>General</c:formatCode>
                <c:ptCount val="29"/>
                <c:pt idx="0">
                  <c:v>3.3571722577230352</c:v>
                </c:pt>
                <c:pt idx="1">
                  <c:v>3.4102709642521827</c:v>
                </c:pt>
                <c:pt idx="2">
                  <c:v>3.4483971034577681</c:v>
                </c:pt>
                <c:pt idx="3">
                  <c:v>3.5697249492261602</c:v>
                </c:pt>
                <c:pt idx="5">
                  <c:v>3.4869968884318232</c:v>
                </c:pt>
                <c:pt idx="6">
                  <c:v>3.4046627008737187</c:v>
                </c:pt>
                <c:pt idx="7">
                  <c:v>3.4812992733328572</c:v>
                </c:pt>
                <c:pt idx="8">
                  <c:v>3.5774917998372282</c:v>
                </c:pt>
                <c:pt idx="9">
                  <c:v>3.6158448828746987</c:v>
                </c:pt>
                <c:pt idx="10">
                  <c:v>3.5943925503754333</c:v>
                </c:pt>
                <c:pt idx="11">
                  <c:v>3.6694098672877842</c:v>
                </c:pt>
                <c:pt idx="12">
                  <c:v>3.7170877249270262</c:v>
                </c:pt>
                <c:pt idx="13">
                  <c:v>3.7751733854247869</c:v>
                </c:pt>
                <c:pt idx="14">
                  <c:v>3.771219901949534</c:v>
                </c:pt>
                <c:pt idx="15">
                  <c:v>3.6906390117159682</c:v>
                </c:pt>
                <c:pt idx="16">
                  <c:v>3.6766936096248561</c:v>
                </c:pt>
                <c:pt idx="17">
                  <c:v>3.7253398159097402</c:v>
                </c:pt>
                <c:pt idx="18">
                  <c:v>3.8180278418592581</c:v>
                </c:pt>
                <c:pt idx="19">
                  <c:v>3.8407958988471003</c:v>
                </c:pt>
                <c:pt idx="20">
                  <c:v>3.8598585204809823</c:v>
                </c:pt>
                <c:pt idx="21">
                  <c:v>3.8882918453565241</c:v>
                </c:pt>
                <c:pt idx="22">
                  <c:v>3.9217384836845977</c:v>
                </c:pt>
                <c:pt idx="23">
                  <c:v>3.8420472885096379</c:v>
                </c:pt>
                <c:pt idx="24">
                  <c:v>3.8355003278673201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Sheet2!$A$38</c:f>
              <c:strCache>
                <c:ptCount val="1"/>
                <c:pt idx="0">
                  <c:v>Total Source E</c:v>
                </c:pt>
              </c:strCache>
            </c:strRef>
          </c:tx>
          <c:marker>
            <c:symbol val="none"/>
          </c:marker>
          <c:cat>
            <c:numRef>
              <c:f>Sheet2!$B$33:$AD$33</c:f>
              <c:numCache>
                <c:formatCode>mmm\-yy;@</c:formatCode>
                <c:ptCount val="29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</c:numCache>
            </c:numRef>
          </c:cat>
          <c:val>
            <c:numRef>
              <c:f>Sheet2!$B$38:$AD$38</c:f>
              <c:numCache>
                <c:formatCode>General</c:formatCode>
                <c:ptCount val="29"/>
                <c:pt idx="22">
                  <c:v>4.775544916652871</c:v>
                </c:pt>
                <c:pt idx="23">
                  <c:v>4.8743310350984395</c:v>
                </c:pt>
                <c:pt idx="24">
                  <c:v>4.8689969024871358</c:v>
                </c:pt>
                <c:pt idx="25">
                  <c:v>4.9894676162561504</c:v>
                </c:pt>
                <c:pt idx="26">
                  <c:v>5.0471229351182947</c:v>
                </c:pt>
                <c:pt idx="27">
                  <c:v>5.0070005586021242</c:v>
                </c:pt>
                <c:pt idx="28">
                  <c:v>5.0048757128015051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0464"/>
        <c:axId val="6992256"/>
      </c:lineChart>
      <c:dateAx>
        <c:axId val="6990464"/>
        <c:scaling>
          <c:orientation val="minMax"/>
        </c:scaling>
        <c:delete val="0"/>
        <c:axPos val="b"/>
        <c:numFmt formatCode="mmm\-yy;@" sourceLinked="1"/>
        <c:majorTickMark val="out"/>
        <c:minorTickMark val="none"/>
        <c:tickLblPos val="nextTo"/>
        <c:crossAx val="6992256"/>
        <c:crosses val="autoZero"/>
        <c:auto val="1"/>
        <c:lblOffset val="100"/>
        <c:baseTimeUnit val="months"/>
      </c:dateAx>
      <c:valAx>
        <c:axId val="699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990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44D34-F2FD-45E2-9BDB-872C2C8F9C22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D4DBB-D037-46A4-884E-BA9004883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9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4DBB-D037-46A4-884E-BA9004883CF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8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2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57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3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3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99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59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6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47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3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08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1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9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8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3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2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2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5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7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C55C-3413-459F-BD0F-89A72F2A1F8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CD66B-5D6D-4C78-8646-68E6EEAC1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2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C55C-3413-459F-BD0F-89A72F2A1F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CD66B-5D6D-4C78-8646-68E6EEAC1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424701">
            <a:off x="228600" y="304800"/>
            <a:ext cx="8763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“I’ve heard about it, but I don’t know how to use it”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1224695">
            <a:off x="1804851" y="819907"/>
            <a:ext cx="39707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“As for me, I prefer cash”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854567">
            <a:off x="-477838" y="1294292"/>
            <a:ext cx="49023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“I need more information”</a:t>
            </a:r>
            <a:endParaRPr lang="en-US" sz="2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357441">
            <a:off x="5776498" y="912234"/>
            <a:ext cx="33742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“I have no need for it”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5486400"/>
            <a:ext cx="71567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“Everybody knows that we don’t use it here (Market)”</a:t>
            </a:r>
            <a:endParaRPr lang="en-US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98264">
            <a:off x="-137717" y="4869240"/>
            <a:ext cx="33296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“I don’t trust it”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 rot="21249401">
            <a:off x="547552" y="6064333"/>
            <a:ext cx="23921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“It’s for rich people”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1447800"/>
            <a:ext cx="40294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“I have it, but have never used it”</a:t>
            </a:r>
            <a:endParaRPr lang="en-US" sz="2000" b="1" cap="none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804201">
            <a:off x="6889917" y="5960772"/>
            <a:ext cx="2171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“It’s 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666, oh</a:t>
            </a:r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743200"/>
            <a:ext cx="8335359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Making Sense of Mobile Money in Urban </a:t>
            </a:r>
            <a:r>
              <a:rPr lang="en-US" sz="3200" b="1" dirty="0" smtClean="0"/>
              <a:t>Ghana</a:t>
            </a:r>
          </a:p>
          <a:p>
            <a:endParaRPr lang="en-US" b="1" dirty="0"/>
          </a:p>
          <a:p>
            <a:pPr algn="ctr"/>
            <a:r>
              <a:rPr lang="es-ES_tradnl" dirty="0" smtClean="0"/>
              <a:t>	</a:t>
            </a:r>
            <a:r>
              <a:rPr lang="es-ES_tradnl" b="1" dirty="0" smtClean="0"/>
              <a:t>Vivian </a:t>
            </a:r>
            <a:r>
              <a:rPr lang="es-ES_tradnl" b="1" dirty="0"/>
              <a:t>A. Dzokoto, </a:t>
            </a:r>
            <a:r>
              <a:rPr lang="es-ES_tradnl" b="1" dirty="0" err="1"/>
              <a:t>Ph.D</a:t>
            </a:r>
            <a:r>
              <a:rPr lang="es-ES_tradnl" b="1" dirty="0" err="1" smtClean="0"/>
              <a:t>.</a:t>
            </a:r>
            <a:r>
              <a:rPr lang="es-ES_tradnl" b="1" dirty="0" smtClean="0"/>
              <a:t>, Virginia Commonwealth </a:t>
            </a:r>
            <a:r>
              <a:rPr lang="es-ES_tradnl" b="1" dirty="0" err="1" smtClean="0"/>
              <a:t>University</a:t>
            </a:r>
            <a:endParaRPr lang="en-US" b="1" dirty="0"/>
          </a:p>
          <a:p>
            <a:pPr algn="ctr"/>
            <a:r>
              <a:rPr lang="en-US" b="1" dirty="0" smtClean="0"/>
              <a:t>	Elizabeth </a:t>
            </a:r>
            <a:r>
              <a:rPr lang="en-US" b="1" dirty="0" err="1"/>
              <a:t>Appiah</a:t>
            </a:r>
            <a:r>
              <a:rPr lang="en-US" b="1" dirty="0"/>
              <a:t>, </a:t>
            </a:r>
            <a:r>
              <a:rPr lang="en-US" b="1" dirty="0" smtClean="0"/>
              <a:t>PhD, Pentecost University College</a:t>
            </a:r>
            <a:endParaRPr lang="en-US" b="1" dirty="0"/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20928973">
            <a:off x="5494758" y="2043938"/>
            <a:ext cx="383509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“I’ll use it when others do”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21365141">
            <a:off x="414127" y="2235254"/>
            <a:ext cx="58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“We have a long way to go, but we have just started”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479376">
            <a:off x="145394" y="4736268"/>
            <a:ext cx="46694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“I used it to send money to my mother”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1012742">
            <a:off x="5161262" y="4587074"/>
            <a:ext cx="35448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“I use it for airtime and DSTV, </a:t>
            </a:r>
          </a:p>
          <a:p>
            <a:pPr algn="ctr"/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but I don’t trust the other utility companies”</a:t>
            </a:r>
            <a:endParaRPr 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0800000" flipV="1">
            <a:off x="3048000" y="60579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Berlin Sans FB" pitchFamily="34" charset="0"/>
              </a:rPr>
              <a:t>“There is NO WAY you can convince a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Berlin Sans FB" pitchFamily="34" charset="0"/>
              </a:rPr>
              <a:t>Kwahu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Berlin Sans FB" pitchFamily="34" charset="0"/>
              </a:rPr>
              <a:t> woman not to use cash”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11632165" flipV="1">
            <a:off x="-96579" y="1632799"/>
            <a:ext cx="36587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en-US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Ei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What if I lose my phone?”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8200" y="4419600"/>
            <a:ext cx="7010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“</a:t>
            </a:r>
            <a:r>
              <a:rPr lang="en-US" sz="22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Life is now easy with </a:t>
            </a:r>
            <a:r>
              <a:rPr lang="en-US" sz="2200" b="1" cap="none" spc="50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Tigo</a:t>
            </a:r>
            <a:r>
              <a:rPr lang="en-US" sz="22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 Cash</a:t>
            </a:r>
            <a:r>
              <a:rPr lang="en-US" sz="24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”</a:t>
            </a:r>
            <a:endParaRPr lang="en-US" sz="2400" b="1" cap="none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28819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22471"/>
            <a:ext cx="8305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</a:rPr>
              <a:t>AGE DISTRIBUTION 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OF </a:t>
            </a:r>
            <a:r>
              <a:rPr lang="en-US" sz="2800" b="1" smtClean="0">
                <a:solidFill>
                  <a:prstClr val="black"/>
                </a:solidFill>
              </a:rPr>
              <a:t>MM </a:t>
            </a:r>
            <a:r>
              <a:rPr lang="en-US" sz="2800" b="1" smtClean="0">
                <a:solidFill>
                  <a:prstClr val="black"/>
                </a:solidFill>
              </a:rPr>
              <a:t>USERS</a:t>
            </a:r>
            <a:endParaRPr lang="en-US" sz="2800" b="1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943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BBB59">
                    <a:lumMod val="50000"/>
                  </a:srgbClr>
                </a:solidFill>
                <a:latin typeface="Broadway" pitchFamily="82" charset="0"/>
              </a:rPr>
              <a:t>“As for me, I am old. I like my cash and dealing with what I know. Maybe the young people will use it”</a:t>
            </a:r>
            <a:endParaRPr lang="en-US" b="1" dirty="0">
              <a:solidFill>
                <a:srgbClr val="9BBB59">
                  <a:lumMod val="50000"/>
                </a:srgbClr>
              </a:solidFill>
              <a:latin typeface="Broadway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Early Adopters?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in-depth interviews</a:t>
            </a:r>
          </a:p>
          <a:p>
            <a:r>
              <a:rPr lang="en-US" dirty="0" smtClean="0"/>
              <a:t>Not more tech savvy</a:t>
            </a:r>
          </a:p>
          <a:p>
            <a:r>
              <a:rPr lang="en-US" dirty="0" smtClean="0"/>
              <a:t>No obvious lifestyle  indicators</a:t>
            </a:r>
          </a:p>
          <a:p>
            <a:r>
              <a:rPr lang="en-US" dirty="0" smtClean="0"/>
              <a:t>First time MM use driven by situation in each case</a:t>
            </a:r>
          </a:p>
          <a:p>
            <a:r>
              <a:rPr lang="en-US" dirty="0" smtClean="0"/>
              <a:t>“I needed to send money to … urgently, and … advised me to use MM”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85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Industry Data: </a:t>
            </a:r>
            <a:br>
              <a:rPr lang="en-US" b="1" dirty="0" smtClean="0"/>
            </a:br>
            <a:r>
              <a:rPr lang="en-US" b="1" dirty="0" smtClean="0"/>
              <a:t>Mobile Money Transaction Volume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4534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981200"/>
            <a:ext cx="461665" cy="3733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Log  of  transaction frequencies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6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Industry Interviews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Limited Utility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Agent Issues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Information Gap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Bank Partnerships and Other Regulatory Issues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Financial Inclusion?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Competition between MM companies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Potential For Growth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Limited Utility of MM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Airfare, DSTV, Electricity, Money Transfer, Top up, Insurance, 2</a:t>
            </a:r>
            <a:r>
              <a:rPr lang="en-US" baseline="30000" dirty="0" smtClean="0"/>
              <a:t>nd</a:t>
            </a:r>
            <a:r>
              <a:rPr lang="en-US" dirty="0" smtClean="0"/>
              <a:t> cycle institutions, investment banks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Shops have not started using it yet, but accept </a:t>
            </a:r>
            <a:r>
              <a:rPr lang="en-US" dirty="0" err="1" smtClean="0"/>
              <a:t>ezwich</a:t>
            </a:r>
            <a:r>
              <a:rPr lang="en-US" dirty="0" smtClean="0"/>
              <a:t>, a biometric smartcard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Connection to ATMS not started yet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MM company employees were forced to use it due to low patronage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Stonewalling of innovation: MM driven online shopping business initiative not patronized, other business ideas not bought into.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Church and funeral donations? Not likely!!!!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“We will have to build an entire MM payment ecosystem”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Initial MM settlement period was 7 days, preference for cash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Agent profit margin too low: “more profitable to sell bagged water”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Agents not available (e.g. </a:t>
            </a:r>
            <a:r>
              <a:rPr lang="en-US" dirty="0" err="1" smtClean="0"/>
              <a:t>Apam</a:t>
            </a:r>
            <a:r>
              <a:rPr lang="en-US" dirty="0" smtClean="0"/>
              <a:t>, Northern Ghana)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Agents absent when needed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“Nobody is driving the agent relationship”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Information Gap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“</a:t>
            </a:r>
            <a:r>
              <a:rPr lang="en-US" sz="3100" dirty="0" smtClean="0"/>
              <a:t>On 2 separate occasions, a regional director sent the BNI to go and arrest (people from) a company that allowed people to pay their electricity bills with MM”</a:t>
            </a:r>
          </a:p>
          <a:p>
            <a:pPr>
              <a:buFont typeface="Wingdings" pitchFamily="2" charset="2"/>
              <a:buChar char="§"/>
            </a:pPr>
            <a:endParaRPr lang="en-US" sz="3100" dirty="0"/>
          </a:p>
          <a:p>
            <a:pPr>
              <a:buFont typeface="Wingdings" pitchFamily="2" charset="2"/>
              <a:buChar char="§"/>
            </a:pPr>
            <a:r>
              <a:rPr lang="en-US" sz="3100" dirty="0" smtClean="0"/>
              <a:t>Low public awareness despite advertisement overload</a:t>
            </a:r>
          </a:p>
          <a:p>
            <a:pPr>
              <a:buFont typeface="Wingdings" pitchFamily="2" charset="2"/>
              <a:buChar char="§"/>
            </a:pPr>
            <a:r>
              <a:rPr lang="en-US" sz="3100" dirty="0" smtClean="0"/>
              <a:t>“people just think of it (slogan from MM ad) as a new term”</a:t>
            </a:r>
          </a:p>
          <a:p>
            <a:pPr>
              <a:buFont typeface="Wingdings" pitchFamily="2" charset="2"/>
              <a:buChar char="§"/>
            </a:pPr>
            <a:endParaRPr lang="en-US" sz="3100" dirty="0" smtClean="0"/>
          </a:p>
          <a:p>
            <a:pPr>
              <a:buFont typeface="Wingdings" pitchFamily="2" charset="2"/>
              <a:buChar char="§"/>
            </a:pPr>
            <a:r>
              <a:rPr lang="en-US" sz="3100" dirty="0" smtClean="0"/>
              <a:t>	More strategic marketing/selective segmentation needed</a:t>
            </a:r>
          </a:p>
          <a:p>
            <a:pPr>
              <a:buFont typeface="Wingdings" pitchFamily="2" charset="2"/>
              <a:buChar char="§"/>
            </a:pPr>
            <a:endParaRPr lang="en-US" sz="3100" dirty="0" smtClean="0"/>
          </a:p>
          <a:p>
            <a:pPr>
              <a:buFont typeface="Wingdings" pitchFamily="2" charset="2"/>
              <a:buChar char="§"/>
            </a:pPr>
            <a:r>
              <a:rPr lang="en-US" sz="3100" dirty="0" smtClean="0"/>
              <a:t>Illiteracy is a barrier</a:t>
            </a:r>
            <a:endParaRPr lang="en-US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Bank Partnerships &amp; MM Regulation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Regulatory body “not on our side”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Regulatory body “10 years behind the curve”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Varied level of investment from bank partners (from holding float to active marketing and product creation)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Mandated bank partnerships slowing progress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“Level of partnership needs to be redefined”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“They (banks) think we </a:t>
            </a:r>
            <a:r>
              <a:rPr lang="en-US" dirty="0" err="1" smtClean="0"/>
              <a:t>telcos</a:t>
            </a:r>
            <a:r>
              <a:rPr lang="en-US" dirty="0" smtClean="0"/>
              <a:t> are not giving them recognition”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Financial Inclusion?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“MM is providing more channels for the banked (multi-banked), the unbanked are not using it”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“MM would provide a great platform for online shopping”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Great potential in Northern Ghana which has fewer banks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Competition Between </a:t>
            </a:r>
            <a:r>
              <a:rPr lang="en-US" b="1" dirty="0"/>
              <a:t>C</a:t>
            </a:r>
            <a:r>
              <a:rPr lang="en-US" b="1" dirty="0" smtClean="0"/>
              <a:t>ompanies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Employee poaching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Turnover and re-organization of MM departments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Alleged sabotaging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“you have all these things sitting in silos trying to do different things with a common objective because there is no national agenda, so it is all over the place”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>
                <a:lumMod val="65000"/>
                <a:alpha val="16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Issue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2050" name="Picture 2" descr="C:\Documents and Settings\vdzokoto\Desktop\My Documents\researchVCU\CEDI\IMTFI3\photos\Mobile Money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71800"/>
            <a:ext cx="7914217" cy="350950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4478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/>
              <a:t>Low rate of Mobile Money uptake in Ghana compared to other markets, e.g. Kenya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Potential For Growth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“we will get there”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“the building blocks are there”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“It will work. I believe strongly that it will work”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Potential Microfinance focus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Need to build trust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“We have plans in place”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2400"/>
            <a:ext cx="7543800" cy="5973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If we build it they will come </a:t>
            </a:r>
          </a:p>
          <a:p>
            <a:pPr algn="ctr">
              <a:buNone/>
            </a:pPr>
            <a:r>
              <a:rPr lang="en-US" sz="4000" dirty="0" smtClean="0"/>
              <a:t>vs. </a:t>
            </a:r>
          </a:p>
          <a:p>
            <a:pPr algn="ctr">
              <a:buNone/>
            </a:pPr>
            <a:r>
              <a:rPr lang="en-US" sz="4000" dirty="0" smtClean="0"/>
              <a:t>If they need it they will use it</a:t>
            </a:r>
          </a:p>
          <a:p>
            <a:pPr algn="ctr">
              <a:buNone/>
            </a:pPr>
            <a:r>
              <a:rPr lang="en-US" sz="4000" dirty="0" smtClean="0"/>
              <a:t>Time Will Tell…..?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370253">
            <a:off x="1405230" y="4892697"/>
            <a:ext cx="291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  <a:latin typeface="Copperplate Gothic Bold" pitchFamily="34" charset="0"/>
              </a:rPr>
              <a:t>Tigo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opperplate Gothic Bold" pitchFamily="34" charset="0"/>
              </a:rPr>
              <a:t> Cash float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opperplate Gothic Bold" pitchFamily="34" charset="0"/>
              </a:rPr>
              <a:t>GHC11million daily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299681">
            <a:off x="6939946" y="3834508"/>
            <a:ext cx="2672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lgerian" pitchFamily="82" charset="0"/>
              </a:rPr>
              <a:t>1 week, 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lgerian" pitchFamily="82" charset="0"/>
              </a:rPr>
              <a:t>157 students,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lgerian" pitchFamily="82" charset="0"/>
              </a:rPr>
              <a:t> 1220 cash-based transactions,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lgerian" pitchFamily="82" charset="0"/>
              </a:rPr>
              <a:t> 2.86 % non- cash transactions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281902">
            <a:off x="6501956" y="5827558"/>
            <a:ext cx="246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urlz MT" pitchFamily="82" charset="0"/>
              </a:rPr>
              <a:t>156,000 active </a:t>
            </a:r>
            <a:r>
              <a:rPr lang="en-US" b="1" dirty="0" err="1" smtClean="0">
                <a:solidFill>
                  <a:srgbClr val="FF0000"/>
                </a:solidFill>
                <a:latin typeface="Curlz MT" pitchFamily="82" charset="0"/>
              </a:rPr>
              <a:t>Tigo</a:t>
            </a:r>
            <a:r>
              <a:rPr lang="en-US" b="1" dirty="0" smtClean="0">
                <a:solidFill>
                  <a:srgbClr val="FF0000"/>
                </a:solidFill>
                <a:latin typeface="Curlz MT" pitchFamily="82" charset="0"/>
              </a:rPr>
              <a:t> Cash subscribers</a:t>
            </a:r>
            <a:endParaRPr lang="en-US" b="1" dirty="0">
              <a:solidFill>
                <a:srgbClr val="FF0000"/>
              </a:solidFill>
              <a:latin typeface="Curlz MT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632844">
            <a:off x="3643430" y="4963052"/>
            <a:ext cx="308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gency FB" pitchFamily="34" charset="0"/>
              </a:rPr>
              <a:t>1.5 million MTN transactions monthly, GHC52million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gency FB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950282">
            <a:off x="164103" y="4464920"/>
            <a:ext cx="308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540,000  </a:t>
            </a:r>
            <a:r>
              <a:rPr lang="en-US" b="1" dirty="0" err="1" smtClean="0">
                <a:solidFill>
                  <a:srgbClr val="7030A0"/>
                </a:solidFill>
              </a:rPr>
              <a:t>Airtel</a:t>
            </a:r>
            <a:r>
              <a:rPr lang="en-US" b="1" dirty="0" smtClean="0">
                <a:solidFill>
                  <a:srgbClr val="7030A0"/>
                </a:solidFill>
              </a:rPr>
              <a:t> Money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transactions monthly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0" y="31242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20185747">
            <a:off x="3934955" y="5747618"/>
            <a:ext cx="315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CC0099"/>
                </a:solidFill>
                <a:latin typeface="Castellar" pitchFamily="18" charset="0"/>
              </a:rPr>
              <a:t>Airtel</a:t>
            </a:r>
            <a:r>
              <a:rPr lang="en-US" sz="1400" b="1" dirty="0" smtClean="0">
                <a:solidFill>
                  <a:srgbClr val="CC0099"/>
                </a:solidFill>
                <a:latin typeface="Castellar" pitchFamily="18" charset="0"/>
              </a:rPr>
              <a:t> Money cash float GHC4million daily</a:t>
            </a:r>
            <a:endParaRPr lang="en-US" sz="1400" b="1" dirty="0">
              <a:solidFill>
                <a:srgbClr val="CC0099"/>
              </a:solidFill>
              <a:latin typeface="Castellar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0198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Bauhaus 93" pitchFamily="82" charset="0"/>
              </a:rPr>
              <a:t>13%  of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  <a:latin typeface="Bauhaus 93" pitchFamily="82" charset="0"/>
              </a:rPr>
              <a:t>Tigo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Bauhaus 93" pitchFamily="82" charset="0"/>
              </a:rPr>
              <a:t> subscribers doing 5-6 transactions a month.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 Goals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/>
              <a:t>Exploration of </a:t>
            </a:r>
          </a:p>
          <a:p>
            <a:pPr lvl="7">
              <a:buFont typeface="Wingdings" pitchFamily="2" charset="2"/>
              <a:buChar char="§"/>
            </a:pPr>
            <a:r>
              <a:rPr lang="en-US" sz="3600" dirty="0" smtClean="0"/>
              <a:t>Personal</a:t>
            </a:r>
          </a:p>
          <a:p>
            <a:pPr lvl="7">
              <a:buFont typeface="Wingdings" pitchFamily="2" charset="2"/>
              <a:buChar char="§"/>
            </a:pPr>
            <a:r>
              <a:rPr lang="en-US" sz="3600" dirty="0" smtClean="0"/>
              <a:t>Business</a:t>
            </a:r>
          </a:p>
          <a:p>
            <a:pPr lvl="7">
              <a:buFont typeface="Wingdings" pitchFamily="2" charset="2"/>
              <a:buChar char="§"/>
            </a:pPr>
            <a:r>
              <a:rPr lang="en-US" sz="3600" dirty="0" smtClean="0"/>
              <a:t> Social and </a:t>
            </a:r>
          </a:p>
          <a:p>
            <a:pPr lvl="7">
              <a:buFont typeface="Wingdings" pitchFamily="2" charset="2"/>
              <a:buChar char="§"/>
            </a:pPr>
            <a:r>
              <a:rPr lang="en-US" sz="3600" dirty="0" smtClean="0"/>
              <a:t>Financial Inclusion </a:t>
            </a:r>
          </a:p>
          <a:p>
            <a:pPr algn="ctr">
              <a:buNone/>
            </a:pPr>
            <a:r>
              <a:rPr lang="en-US" sz="3600" dirty="0" smtClean="0"/>
              <a:t>Prospects of Mobile Money in Ghana</a:t>
            </a:r>
          </a:p>
          <a:p>
            <a:endParaRPr lang="en-US" dirty="0"/>
          </a:p>
        </p:txBody>
      </p:sp>
      <p:pic>
        <p:nvPicPr>
          <p:cNvPr id="5" name="Picture 4" descr="ghan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114308"/>
            <a:ext cx="1724025" cy="240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1250 people polled on MM use, 10 in-depth interviews of users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9 industry Interviews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500 college students: exploring preferences for cashlessness via </a:t>
            </a:r>
            <a:r>
              <a:rPr lang="en-US" b="1" dirty="0" smtClean="0"/>
              <a:t>Spending Diaries</a:t>
            </a:r>
            <a:r>
              <a:rPr lang="en-US" dirty="0" smtClean="0"/>
              <a:t>, Pair-wise comparisons, and Loss-Gain hypothetical scenarios.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40 Merchants and 20 Market women interviews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80 Low and Middle income interviews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615" y="1295400"/>
            <a:ext cx="457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716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4400" dirty="0" smtClean="0">
                <a:solidFill>
                  <a:prstClr val="black"/>
                </a:solidFill>
              </a:rPr>
              <a:t>MM POLL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638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Brush Script MT" pitchFamily="66" charset="0"/>
              </a:rPr>
              <a:t>“I now send Mobile Money to all my business partners easily and they receive all the cash”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1447800"/>
            <a:ext cx="3581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Sample Size: 1250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Location: Accra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# of Sites: 20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# per site: 50 +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Poll Questions Asked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Have you ever used MM?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Age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Sex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Company used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MM used for _______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6200" y="4648200"/>
            <a:ext cx="1387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15% of sample had used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19200"/>
            <a:ext cx="4724400" cy="396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59436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srgbClr val="9BBB59">
                    <a:lumMod val="50000"/>
                  </a:srgbClr>
                </a:solidFill>
                <a:latin typeface="Century" pitchFamily="18" charset="0"/>
              </a:rPr>
              <a:t>Ghanaian users trust mobile money, but non-users do not     (CGAP, 2012)</a:t>
            </a:r>
            <a:endParaRPr lang="en-US" dirty="0" smtClean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04800"/>
            <a:ext cx="457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	</a:t>
            </a:r>
            <a:r>
              <a:rPr lang="en-US" sz="4400" dirty="0" smtClean="0">
                <a:solidFill>
                  <a:prstClr val="black"/>
                </a:solidFill>
              </a:rPr>
              <a:t>MM USERS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" y="1219200"/>
            <a:ext cx="4288009" cy="396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447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MM was used to: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5000"/>
              </a:schemeClr>
            </a:gs>
            <a:gs pos="83000">
              <a:schemeClr val="accent1">
                <a:tint val="44500"/>
                <a:satMod val="160000"/>
                <a:lumMod val="73000"/>
                <a:lumOff val="2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400" dirty="0"/>
              <a:t>Types of Companies Used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Gender Distribution</a:t>
            </a:r>
            <a:endParaRPr lang="en-US" sz="3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11" y="1964531"/>
            <a:ext cx="5633889" cy="451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15000"/>
              </a:schemeClr>
            </a:gs>
            <a:gs pos="83000">
              <a:schemeClr val="accent1">
                <a:tint val="44500"/>
                <a:satMod val="160000"/>
                <a:lumMod val="73000"/>
                <a:lumOff val="2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400" dirty="0" smtClean="0"/>
              <a:t>Across networks, receiving money was #1</a:t>
            </a:r>
            <a:endParaRPr lang="en-US" sz="3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2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927" y="3579459"/>
            <a:ext cx="2742481" cy="230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577" y="3601526"/>
            <a:ext cx="2890568" cy="2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943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64A2">
                    <a:lumMod val="75000"/>
                  </a:srgbClr>
                </a:solidFill>
                <a:latin typeface="Berlin Sans FB" pitchFamily="34" charset="0"/>
              </a:rPr>
              <a:t>“There is NO WAY you can convince a </a:t>
            </a:r>
            <a:r>
              <a:rPr lang="en-US" b="1" dirty="0" err="1" smtClean="0">
                <a:solidFill>
                  <a:srgbClr val="8064A2">
                    <a:lumMod val="75000"/>
                  </a:srgbClr>
                </a:solidFill>
                <a:latin typeface="Berlin Sans FB" pitchFamily="34" charset="0"/>
              </a:rPr>
              <a:t>Kwahu</a:t>
            </a:r>
            <a:r>
              <a:rPr lang="en-US" b="1" dirty="0" smtClean="0">
                <a:solidFill>
                  <a:srgbClr val="8064A2">
                    <a:lumMod val="75000"/>
                  </a:srgbClr>
                </a:solidFill>
                <a:latin typeface="Berlin Sans FB" pitchFamily="34" charset="0"/>
              </a:rPr>
              <a:t> woman not to use cash”</a:t>
            </a: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SEX (USERS AND NON-USERS)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69" y="1219200"/>
            <a:ext cx="2560533" cy="21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094421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Total Sample,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Gender Distribution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38100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MM Users gender distribution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10000"/>
            <a:ext cx="145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MM </a:t>
            </a:r>
            <a:r>
              <a:rPr lang="en-US" dirty="0" smtClean="0">
                <a:solidFill>
                  <a:prstClr val="black"/>
                </a:solidFill>
              </a:rPr>
              <a:t>Non-Users </a:t>
            </a:r>
            <a:r>
              <a:rPr lang="en-US" dirty="0">
                <a:solidFill>
                  <a:prstClr val="black"/>
                </a:solidFill>
              </a:rPr>
              <a:t>gender distribution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974</Words>
  <Application>Microsoft Office PowerPoint</Application>
  <PresentationFormat>On-screen Show (4:3)</PresentationFormat>
  <Paragraphs>149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2_Office Theme</vt:lpstr>
      <vt:lpstr>PowerPoint Presentation</vt:lpstr>
      <vt:lpstr>The Issue </vt:lpstr>
      <vt:lpstr>Research Goals </vt:lpstr>
      <vt:lpstr>The Study</vt:lpstr>
      <vt:lpstr>PowerPoint Presentation</vt:lpstr>
      <vt:lpstr>PowerPoint Presentation</vt:lpstr>
      <vt:lpstr>Types of Companies Used  Gender Distribution</vt:lpstr>
      <vt:lpstr>Across networks, receiving money was #1</vt:lpstr>
      <vt:lpstr>PowerPoint Presentation</vt:lpstr>
      <vt:lpstr>PowerPoint Presentation</vt:lpstr>
      <vt:lpstr>Early Adopters?</vt:lpstr>
      <vt:lpstr>Industry Data:  Mobile Money Transaction Volume</vt:lpstr>
      <vt:lpstr>Industry Interviews</vt:lpstr>
      <vt:lpstr>Limited Utility of MM</vt:lpstr>
      <vt:lpstr>Agents</vt:lpstr>
      <vt:lpstr>Information Gap</vt:lpstr>
      <vt:lpstr>Bank Partnerships &amp; MM Regulation</vt:lpstr>
      <vt:lpstr>Financial Inclusion?</vt:lpstr>
      <vt:lpstr>Competition Between Companies</vt:lpstr>
      <vt:lpstr>Potential For Growth</vt:lpstr>
      <vt:lpstr>PowerPoint Presentation</vt:lpstr>
    </vt:vector>
  </TitlesOfParts>
  <Company>Virginia Commonwealth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vdzokoto</dc:creator>
  <cp:lastModifiedBy>Vivian</cp:lastModifiedBy>
  <cp:revision>76</cp:revision>
  <dcterms:created xsi:type="dcterms:W3CDTF">2012-11-13T16:08:43Z</dcterms:created>
  <dcterms:modified xsi:type="dcterms:W3CDTF">2012-12-05T16:38:11Z</dcterms:modified>
</cp:coreProperties>
</file>