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notesMasterIdLst>
    <p:notesMasterId r:id="rId33"/>
  </p:notesMasterIdLst>
  <p:sldIdLst>
    <p:sldId id="256" r:id="rId2"/>
    <p:sldId id="296" r:id="rId3"/>
    <p:sldId id="261" r:id="rId4"/>
    <p:sldId id="257" r:id="rId5"/>
    <p:sldId id="287" r:id="rId6"/>
    <p:sldId id="297" r:id="rId7"/>
    <p:sldId id="269" r:id="rId8"/>
    <p:sldId id="258" r:id="rId9"/>
    <p:sldId id="260" r:id="rId10"/>
    <p:sldId id="290" r:id="rId11"/>
    <p:sldId id="268" r:id="rId12"/>
    <p:sldId id="266" r:id="rId13"/>
    <p:sldId id="293" r:id="rId14"/>
    <p:sldId id="281" r:id="rId15"/>
    <p:sldId id="285" r:id="rId16"/>
    <p:sldId id="302" r:id="rId17"/>
    <p:sldId id="272" r:id="rId18"/>
    <p:sldId id="271" r:id="rId19"/>
    <p:sldId id="273" r:id="rId20"/>
    <p:sldId id="291" r:id="rId21"/>
    <p:sldId id="264" r:id="rId22"/>
    <p:sldId id="267" r:id="rId23"/>
    <p:sldId id="303" r:id="rId24"/>
    <p:sldId id="298" r:id="rId25"/>
    <p:sldId id="299" r:id="rId26"/>
    <p:sldId id="300" r:id="rId27"/>
    <p:sldId id="305" r:id="rId28"/>
    <p:sldId id="262" r:id="rId29"/>
    <p:sldId id="288" r:id="rId30"/>
    <p:sldId id="304" r:id="rId31"/>
    <p:sldId id="29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BE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76296" autoAdjust="0"/>
  </p:normalViewPr>
  <p:slideViewPr>
    <p:cSldViewPr>
      <p:cViewPr varScale="1">
        <p:scale>
          <a:sx n="39" d="100"/>
          <a:sy n="39" d="100"/>
        </p:scale>
        <p:origin x="-864" y="-90"/>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104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7022B-BF73-4B0B-B9EE-B41FB8BF6A88}" type="doc">
      <dgm:prSet loTypeId="urn:microsoft.com/office/officeart/2005/8/layout/arrow2" loCatId="process" qsTypeId="urn:microsoft.com/office/officeart/2005/8/quickstyle/simple1" qsCatId="simple" csTypeId="urn:microsoft.com/office/officeart/2005/8/colors/accent1_2" csCatId="accent1" phldr="1"/>
      <dgm:spPr/>
    </dgm:pt>
    <dgm:pt modelId="{AB7BA5B4-564C-46C1-8EF9-13339F2746F1}">
      <dgm:prSet phldrT="[Text]"/>
      <dgm:spPr/>
      <dgm:t>
        <a:bodyPr/>
        <a:lstStyle/>
        <a:p>
          <a:r>
            <a:rPr lang="en-PH" dirty="0" smtClean="0">
              <a:latin typeface="Calibri" pitchFamily="34" charset="0"/>
            </a:rPr>
            <a:t>DSWD National &amp; Regional office</a:t>
          </a:r>
          <a:endParaRPr lang="en-PH" dirty="0">
            <a:latin typeface="Calibri" pitchFamily="34" charset="0"/>
          </a:endParaRPr>
        </a:p>
      </dgm:t>
    </dgm:pt>
    <dgm:pt modelId="{4BCEEBB2-B710-47D7-81C3-D9DC6088DF85}" type="parTrans" cxnId="{A3846B6C-72FB-4664-AD0C-36ACB26C6EA2}">
      <dgm:prSet/>
      <dgm:spPr/>
      <dgm:t>
        <a:bodyPr/>
        <a:lstStyle/>
        <a:p>
          <a:endParaRPr lang="en-PH"/>
        </a:p>
      </dgm:t>
    </dgm:pt>
    <dgm:pt modelId="{10B52504-C967-4D2D-AFD2-69707CAB6968}" type="sibTrans" cxnId="{A3846B6C-72FB-4664-AD0C-36ACB26C6EA2}">
      <dgm:prSet/>
      <dgm:spPr/>
      <dgm:t>
        <a:bodyPr/>
        <a:lstStyle/>
        <a:p>
          <a:endParaRPr lang="en-PH"/>
        </a:p>
      </dgm:t>
    </dgm:pt>
    <dgm:pt modelId="{ED549919-A243-44D6-8605-04B4715B9C2C}">
      <dgm:prSet phldrT="[Text]"/>
      <dgm:spPr/>
      <dgm:t>
        <a:bodyPr/>
        <a:lstStyle/>
        <a:p>
          <a:r>
            <a:rPr lang="en-PH" dirty="0" smtClean="0">
              <a:latin typeface="Calibri" pitchFamily="34" charset="0"/>
            </a:rPr>
            <a:t>Municipal Link (ML)</a:t>
          </a:r>
          <a:endParaRPr lang="en-PH" dirty="0">
            <a:latin typeface="Calibri" pitchFamily="34" charset="0"/>
          </a:endParaRPr>
        </a:p>
      </dgm:t>
    </dgm:pt>
    <dgm:pt modelId="{0F752F72-D243-4632-BFD9-69E5ABCA0F4A}" type="parTrans" cxnId="{AB4C0D4B-CD01-4074-995C-33ED9DC6847C}">
      <dgm:prSet/>
      <dgm:spPr/>
      <dgm:t>
        <a:bodyPr/>
        <a:lstStyle/>
        <a:p>
          <a:endParaRPr lang="en-PH"/>
        </a:p>
      </dgm:t>
    </dgm:pt>
    <dgm:pt modelId="{E8D15370-BEFD-4015-8BCA-58755A5D18FD}" type="sibTrans" cxnId="{AB4C0D4B-CD01-4074-995C-33ED9DC6847C}">
      <dgm:prSet/>
      <dgm:spPr/>
      <dgm:t>
        <a:bodyPr/>
        <a:lstStyle/>
        <a:p>
          <a:endParaRPr lang="en-PH"/>
        </a:p>
      </dgm:t>
    </dgm:pt>
    <dgm:pt modelId="{4C2373EE-B4F7-441E-B13F-22761A134639}">
      <dgm:prSet phldrT="[Text]"/>
      <dgm:spPr/>
      <dgm:t>
        <a:bodyPr/>
        <a:lstStyle/>
        <a:p>
          <a:r>
            <a:rPr lang="en-PH" dirty="0" smtClean="0">
              <a:latin typeface="Calibri" pitchFamily="34" charset="0"/>
            </a:rPr>
            <a:t>Parent Leader (PL)</a:t>
          </a:r>
          <a:endParaRPr lang="en-PH" dirty="0">
            <a:latin typeface="Calibri" pitchFamily="34" charset="0"/>
          </a:endParaRPr>
        </a:p>
      </dgm:t>
    </dgm:pt>
    <dgm:pt modelId="{B045CE60-594F-41B4-BD45-36D51CEAF918}" type="parTrans" cxnId="{653C12D3-AECA-46A8-A05C-FCBE1586628C}">
      <dgm:prSet/>
      <dgm:spPr/>
      <dgm:t>
        <a:bodyPr/>
        <a:lstStyle/>
        <a:p>
          <a:endParaRPr lang="en-PH"/>
        </a:p>
      </dgm:t>
    </dgm:pt>
    <dgm:pt modelId="{BBA10B4B-5D3D-4959-99C8-3C6864D6C611}" type="sibTrans" cxnId="{653C12D3-AECA-46A8-A05C-FCBE1586628C}">
      <dgm:prSet/>
      <dgm:spPr/>
      <dgm:t>
        <a:bodyPr/>
        <a:lstStyle/>
        <a:p>
          <a:endParaRPr lang="en-PH"/>
        </a:p>
      </dgm:t>
    </dgm:pt>
    <dgm:pt modelId="{3F737478-598D-4734-A5E9-560BD6B4C60D}">
      <dgm:prSet phldrT="[Text]" custT="1"/>
      <dgm:spPr/>
      <dgm:t>
        <a:bodyPr/>
        <a:lstStyle/>
        <a:p>
          <a:r>
            <a:rPr lang="en-PH" sz="1600" dirty="0" smtClean="0">
              <a:latin typeface="Calibri" pitchFamily="34" charset="0"/>
            </a:rPr>
            <a:t>Beneficiaries</a:t>
          </a:r>
          <a:endParaRPr lang="en-PH" sz="1600" dirty="0">
            <a:latin typeface="Calibri" pitchFamily="34" charset="0"/>
          </a:endParaRPr>
        </a:p>
      </dgm:t>
    </dgm:pt>
    <dgm:pt modelId="{6A542634-A9D4-4FBC-9FCD-3DB27937978A}" type="parTrans" cxnId="{6DB80FCD-6430-4DF9-9FAC-737A0E60DF16}">
      <dgm:prSet/>
      <dgm:spPr/>
      <dgm:t>
        <a:bodyPr/>
        <a:lstStyle/>
        <a:p>
          <a:endParaRPr lang="en-PH"/>
        </a:p>
      </dgm:t>
    </dgm:pt>
    <dgm:pt modelId="{CB5423E5-1FC0-4EF2-976C-C6C496EE8D4D}" type="sibTrans" cxnId="{6DB80FCD-6430-4DF9-9FAC-737A0E60DF16}">
      <dgm:prSet/>
      <dgm:spPr/>
      <dgm:t>
        <a:bodyPr/>
        <a:lstStyle/>
        <a:p>
          <a:endParaRPr lang="en-PH"/>
        </a:p>
      </dgm:t>
    </dgm:pt>
    <dgm:pt modelId="{098DA449-E20B-4EE4-9BBE-67FAE0BEC3E8}" type="pres">
      <dgm:prSet presAssocID="{1717022B-BF73-4B0B-B9EE-B41FB8BF6A88}" presName="arrowDiagram" presStyleCnt="0">
        <dgm:presLayoutVars>
          <dgm:chMax val="5"/>
          <dgm:dir/>
          <dgm:resizeHandles val="exact"/>
        </dgm:presLayoutVars>
      </dgm:prSet>
      <dgm:spPr/>
    </dgm:pt>
    <dgm:pt modelId="{D5B0F632-6A12-433E-B905-BCD986F64EAF}" type="pres">
      <dgm:prSet presAssocID="{1717022B-BF73-4B0B-B9EE-B41FB8BF6A88}" presName="arrow" presStyleLbl="bgShp" presStyleIdx="0" presStyleCnt="1" custScaleX="86517" custLinFactNeighborX="-4124" custLinFactNeighborY="1011"/>
      <dgm:spPr/>
    </dgm:pt>
    <dgm:pt modelId="{9998E0F9-F46D-402E-9DC1-E3F617C5C7E9}" type="pres">
      <dgm:prSet presAssocID="{1717022B-BF73-4B0B-B9EE-B41FB8BF6A88}" presName="arrowDiagram4" presStyleCnt="0"/>
      <dgm:spPr/>
    </dgm:pt>
    <dgm:pt modelId="{E0F40259-0129-412E-A77A-6BE977C4F14C}" type="pres">
      <dgm:prSet presAssocID="{AB7BA5B4-564C-46C1-8EF9-13339F2746F1}" presName="bullet4a" presStyleLbl="node1" presStyleIdx="0" presStyleCnt="4"/>
      <dgm:spPr/>
    </dgm:pt>
    <dgm:pt modelId="{06E82ACB-9B66-4604-9FFB-57F2D3020C7F}" type="pres">
      <dgm:prSet presAssocID="{AB7BA5B4-564C-46C1-8EF9-13339F2746F1}" presName="textBox4a" presStyleLbl="revTx" presStyleIdx="0" presStyleCnt="4">
        <dgm:presLayoutVars>
          <dgm:bulletEnabled val="1"/>
        </dgm:presLayoutVars>
      </dgm:prSet>
      <dgm:spPr/>
      <dgm:t>
        <a:bodyPr/>
        <a:lstStyle/>
        <a:p>
          <a:endParaRPr lang="en-US"/>
        </a:p>
      </dgm:t>
    </dgm:pt>
    <dgm:pt modelId="{FED675E1-A03C-4B38-ADCC-34343F923669}" type="pres">
      <dgm:prSet presAssocID="{ED549919-A243-44D6-8605-04B4715B9C2C}" presName="bullet4b" presStyleLbl="node1" presStyleIdx="1" presStyleCnt="4"/>
      <dgm:spPr/>
    </dgm:pt>
    <dgm:pt modelId="{B7B14F01-6877-402A-B443-EB94C3D735FE}" type="pres">
      <dgm:prSet presAssocID="{ED549919-A243-44D6-8605-04B4715B9C2C}" presName="textBox4b" presStyleLbl="revTx" presStyleIdx="1" presStyleCnt="4">
        <dgm:presLayoutVars>
          <dgm:bulletEnabled val="1"/>
        </dgm:presLayoutVars>
      </dgm:prSet>
      <dgm:spPr/>
      <dgm:t>
        <a:bodyPr/>
        <a:lstStyle/>
        <a:p>
          <a:endParaRPr lang="en-US"/>
        </a:p>
      </dgm:t>
    </dgm:pt>
    <dgm:pt modelId="{B6FDCB90-5E02-44CA-BE31-4633E01BF419}" type="pres">
      <dgm:prSet presAssocID="{4C2373EE-B4F7-441E-B13F-22761A134639}" presName="bullet4c" presStyleLbl="node1" presStyleIdx="2" presStyleCnt="4"/>
      <dgm:spPr/>
    </dgm:pt>
    <dgm:pt modelId="{525C8E1F-DC4D-40CE-BE65-D070C3F7DC57}" type="pres">
      <dgm:prSet presAssocID="{4C2373EE-B4F7-441E-B13F-22761A134639}" presName="textBox4c" presStyleLbl="revTx" presStyleIdx="2" presStyleCnt="4">
        <dgm:presLayoutVars>
          <dgm:bulletEnabled val="1"/>
        </dgm:presLayoutVars>
      </dgm:prSet>
      <dgm:spPr/>
      <dgm:t>
        <a:bodyPr/>
        <a:lstStyle/>
        <a:p>
          <a:endParaRPr lang="en-US"/>
        </a:p>
      </dgm:t>
    </dgm:pt>
    <dgm:pt modelId="{3CB99D7F-E1C2-42D0-B04D-D8536BAFA1ED}" type="pres">
      <dgm:prSet presAssocID="{3F737478-598D-4734-A5E9-560BD6B4C60D}" presName="bullet4d" presStyleLbl="node1" presStyleIdx="3" presStyleCnt="4"/>
      <dgm:spPr/>
    </dgm:pt>
    <dgm:pt modelId="{BAEB04A3-2916-4F31-820C-BCA04A640E70}" type="pres">
      <dgm:prSet presAssocID="{3F737478-598D-4734-A5E9-560BD6B4C60D}" presName="textBox4d" presStyleLbl="revTx" presStyleIdx="3" presStyleCnt="4" custScaleX="134133">
        <dgm:presLayoutVars>
          <dgm:bulletEnabled val="1"/>
        </dgm:presLayoutVars>
      </dgm:prSet>
      <dgm:spPr/>
      <dgm:t>
        <a:bodyPr/>
        <a:lstStyle/>
        <a:p>
          <a:endParaRPr lang="en-US"/>
        </a:p>
      </dgm:t>
    </dgm:pt>
  </dgm:ptLst>
  <dgm:cxnLst>
    <dgm:cxn modelId="{4EB58885-93D6-4A44-A25F-9C4C15340BF3}" type="presOf" srcId="{3F737478-598D-4734-A5E9-560BD6B4C60D}" destId="{BAEB04A3-2916-4F31-820C-BCA04A640E70}" srcOrd="0" destOrd="0" presId="urn:microsoft.com/office/officeart/2005/8/layout/arrow2"/>
    <dgm:cxn modelId="{82B3F385-275B-49A0-A79E-E0079BE5472A}" type="presOf" srcId="{1717022B-BF73-4B0B-B9EE-B41FB8BF6A88}" destId="{098DA449-E20B-4EE4-9BBE-67FAE0BEC3E8}" srcOrd="0" destOrd="0" presId="urn:microsoft.com/office/officeart/2005/8/layout/arrow2"/>
    <dgm:cxn modelId="{3D4E1411-F6C1-4756-8BA5-2DCDAB534A9E}" type="presOf" srcId="{ED549919-A243-44D6-8605-04B4715B9C2C}" destId="{B7B14F01-6877-402A-B443-EB94C3D735FE}" srcOrd="0" destOrd="0" presId="urn:microsoft.com/office/officeart/2005/8/layout/arrow2"/>
    <dgm:cxn modelId="{AB4C0D4B-CD01-4074-995C-33ED9DC6847C}" srcId="{1717022B-BF73-4B0B-B9EE-B41FB8BF6A88}" destId="{ED549919-A243-44D6-8605-04B4715B9C2C}" srcOrd="1" destOrd="0" parTransId="{0F752F72-D243-4632-BFD9-69E5ABCA0F4A}" sibTransId="{E8D15370-BEFD-4015-8BCA-58755A5D18FD}"/>
    <dgm:cxn modelId="{A3846B6C-72FB-4664-AD0C-36ACB26C6EA2}" srcId="{1717022B-BF73-4B0B-B9EE-B41FB8BF6A88}" destId="{AB7BA5B4-564C-46C1-8EF9-13339F2746F1}" srcOrd="0" destOrd="0" parTransId="{4BCEEBB2-B710-47D7-81C3-D9DC6088DF85}" sibTransId="{10B52504-C967-4D2D-AFD2-69707CAB6968}"/>
    <dgm:cxn modelId="{6618479F-6D73-44D2-92A3-D3EB9C1046B1}" type="presOf" srcId="{4C2373EE-B4F7-441E-B13F-22761A134639}" destId="{525C8E1F-DC4D-40CE-BE65-D070C3F7DC57}" srcOrd="0" destOrd="0" presId="urn:microsoft.com/office/officeart/2005/8/layout/arrow2"/>
    <dgm:cxn modelId="{7FBBFF7E-B16C-40DA-9521-2D0C3F5218E6}" type="presOf" srcId="{AB7BA5B4-564C-46C1-8EF9-13339F2746F1}" destId="{06E82ACB-9B66-4604-9FFB-57F2D3020C7F}" srcOrd="0" destOrd="0" presId="urn:microsoft.com/office/officeart/2005/8/layout/arrow2"/>
    <dgm:cxn modelId="{653C12D3-AECA-46A8-A05C-FCBE1586628C}" srcId="{1717022B-BF73-4B0B-B9EE-B41FB8BF6A88}" destId="{4C2373EE-B4F7-441E-B13F-22761A134639}" srcOrd="2" destOrd="0" parTransId="{B045CE60-594F-41B4-BD45-36D51CEAF918}" sibTransId="{BBA10B4B-5D3D-4959-99C8-3C6864D6C611}"/>
    <dgm:cxn modelId="{6DB80FCD-6430-4DF9-9FAC-737A0E60DF16}" srcId="{1717022B-BF73-4B0B-B9EE-B41FB8BF6A88}" destId="{3F737478-598D-4734-A5E9-560BD6B4C60D}" srcOrd="3" destOrd="0" parTransId="{6A542634-A9D4-4FBC-9FCD-3DB27937978A}" sibTransId="{CB5423E5-1FC0-4EF2-976C-C6C496EE8D4D}"/>
    <dgm:cxn modelId="{E0373A82-3A49-428F-B31E-B121ED485204}" type="presParOf" srcId="{098DA449-E20B-4EE4-9BBE-67FAE0BEC3E8}" destId="{D5B0F632-6A12-433E-B905-BCD986F64EAF}" srcOrd="0" destOrd="0" presId="urn:microsoft.com/office/officeart/2005/8/layout/arrow2"/>
    <dgm:cxn modelId="{B356B56F-8D6C-431C-B921-21C69F6126A6}" type="presParOf" srcId="{098DA449-E20B-4EE4-9BBE-67FAE0BEC3E8}" destId="{9998E0F9-F46D-402E-9DC1-E3F617C5C7E9}" srcOrd="1" destOrd="0" presId="urn:microsoft.com/office/officeart/2005/8/layout/arrow2"/>
    <dgm:cxn modelId="{58278B36-6BF3-49E0-87FC-FF171DED7151}" type="presParOf" srcId="{9998E0F9-F46D-402E-9DC1-E3F617C5C7E9}" destId="{E0F40259-0129-412E-A77A-6BE977C4F14C}" srcOrd="0" destOrd="0" presId="urn:microsoft.com/office/officeart/2005/8/layout/arrow2"/>
    <dgm:cxn modelId="{7CA51BD4-DB38-403A-B1ED-D880D0E7C3A0}" type="presParOf" srcId="{9998E0F9-F46D-402E-9DC1-E3F617C5C7E9}" destId="{06E82ACB-9B66-4604-9FFB-57F2D3020C7F}" srcOrd="1" destOrd="0" presId="urn:microsoft.com/office/officeart/2005/8/layout/arrow2"/>
    <dgm:cxn modelId="{B53E310F-1B38-4C61-AE28-89CF00EB9A6E}" type="presParOf" srcId="{9998E0F9-F46D-402E-9DC1-E3F617C5C7E9}" destId="{FED675E1-A03C-4B38-ADCC-34343F923669}" srcOrd="2" destOrd="0" presId="urn:microsoft.com/office/officeart/2005/8/layout/arrow2"/>
    <dgm:cxn modelId="{0D738089-7CFD-4E77-814F-2F4DDA9E2BD7}" type="presParOf" srcId="{9998E0F9-F46D-402E-9DC1-E3F617C5C7E9}" destId="{B7B14F01-6877-402A-B443-EB94C3D735FE}" srcOrd="3" destOrd="0" presId="urn:microsoft.com/office/officeart/2005/8/layout/arrow2"/>
    <dgm:cxn modelId="{78AAFAE1-D155-4B09-9EA6-68B961E5CB3B}" type="presParOf" srcId="{9998E0F9-F46D-402E-9DC1-E3F617C5C7E9}" destId="{B6FDCB90-5E02-44CA-BE31-4633E01BF419}" srcOrd="4" destOrd="0" presId="urn:microsoft.com/office/officeart/2005/8/layout/arrow2"/>
    <dgm:cxn modelId="{4F04837D-618B-45F4-88AC-45BAFFD86C5F}" type="presParOf" srcId="{9998E0F9-F46D-402E-9DC1-E3F617C5C7E9}" destId="{525C8E1F-DC4D-40CE-BE65-D070C3F7DC57}" srcOrd="5" destOrd="0" presId="urn:microsoft.com/office/officeart/2005/8/layout/arrow2"/>
    <dgm:cxn modelId="{6F947FEA-AA96-4D6B-84A6-D3DC645960FB}" type="presParOf" srcId="{9998E0F9-F46D-402E-9DC1-E3F617C5C7E9}" destId="{3CB99D7F-E1C2-42D0-B04D-D8536BAFA1ED}" srcOrd="6" destOrd="0" presId="urn:microsoft.com/office/officeart/2005/8/layout/arrow2"/>
    <dgm:cxn modelId="{AF9C53A0-1777-4CF5-9A6F-3ECFF2B77E7D}" type="presParOf" srcId="{9998E0F9-F46D-402E-9DC1-E3F617C5C7E9}" destId="{BAEB04A3-2916-4F31-820C-BCA04A640E70}" srcOrd="7" destOrd="0" presId="urn:microsoft.com/office/officeart/2005/8/layout/arrow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0EEB0A-6D47-4306-8E16-6D5B0C4BCD25}" type="doc">
      <dgm:prSet loTypeId="urn:microsoft.com/office/officeart/2005/8/layout/chevron1" loCatId="process" qsTypeId="urn:microsoft.com/office/officeart/2005/8/quickstyle/simple1" qsCatId="simple" csTypeId="urn:microsoft.com/office/officeart/2005/8/colors/accent2_2" csCatId="accent2" phldr="1"/>
      <dgm:spPr/>
    </dgm:pt>
    <dgm:pt modelId="{25A35627-FB44-46FD-9FDD-12DC9E5FF03C}">
      <dgm:prSet phldrT="[Text]"/>
      <dgm:spPr/>
      <dgm:t>
        <a:bodyPr/>
        <a:lstStyle/>
        <a:p>
          <a:r>
            <a:rPr lang="en-PH" dirty="0" smtClean="0"/>
            <a:t>barter</a:t>
          </a:r>
          <a:endParaRPr lang="en-PH" dirty="0"/>
        </a:p>
      </dgm:t>
    </dgm:pt>
    <dgm:pt modelId="{0E54888B-C774-4E0A-B452-A252B740FA73}" type="parTrans" cxnId="{A4737F35-37BC-44BC-A060-CBDE06B331A5}">
      <dgm:prSet/>
      <dgm:spPr/>
      <dgm:t>
        <a:bodyPr/>
        <a:lstStyle/>
        <a:p>
          <a:endParaRPr lang="en-PH"/>
        </a:p>
      </dgm:t>
    </dgm:pt>
    <dgm:pt modelId="{08D2ED06-26D7-43EC-B793-F8B6757249F8}" type="sibTrans" cxnId="{A4737F35-37BC-44BC-A060-CBDE06B331A5}">
      <dgm:prSet/>
      <dgm:spPr/>
      <dgm:t>
        <a:bodyPr/>
        <a:lstStyle/>
        <a:p>
          <a:endParaRPr lang="en-PH"/>
        </a:p>
      </dgm:t>
    </dgm:pt>
    <dgm:pt modelId="{3E96CC9C-BF7C-4288-A4EB-CA84B1487C4E}">
      <dgm:prSet phldrT="[Text]"/>
      <dgm:spPr>
        <a:solidFill>
          <a:schemeClr val="accent1">
            <a:lumMod val="75000"/>
          </a:schemeClr>
        </a:solidFill>
      </dgm:spPr>
      <dgm:t>
        <a:bodyPr/>
        <a:lstStyle/>
        <a:p>
          <a:r>
            <a:rPr lang="en-PH" dirty="0" smtClean="0"/>
            <a:t>Cash (CCT)</a:t>
          </a:r>
          <a:endParaRPr lang="en-PH" dirty="0"/>
        </a:p>
      </dgm:t>
    </dgm:pt>
    <dgm:pt modelId="{323A4E59-9777-479E-9F70-81E7ECC87B78}" type="parTrans" cxnId="{530634FD-1EF5-499D-9656-B54CD4EC3D81}">
      <dgm:prSet/>
      <dgm:spPr/>
      <dgm:t>
        <a:bodyPr/>
        <a:lstStyle/>
        <a:p>
          <a:endParaRPr lang="en-PH"/>
        </a:p>
      </dgm:t>
    </dgm:pt>
    <dgm:pt modelId="{DFE3B389-B15C-4616-BF9B-BAC5C43859B1}" type="sibTrans" cxnId="{530634FD-1EF5-499D-9656-B54CD4EC3D81}">
      <dgm:prSet/>
      <dgm:spPr/>
      <dgm:t>
        <a:bodyPr/>
        <a:lstStyle/>
        <a:p>
          <a:endParaRPr lang="en-PH"/>
        </a:p>
      </dgm:t>
    </dgm:pt>
    <dgm:pt modelId="{036E1BCD-38BA-41EC-8A6B-5FA8E0E8102C}">
      <dgm:prSet phldrT="[Text]"/>
      <dgm:spPr/>
      <dgm:t>
        <a:bodyPr/>
        <a:lstStyle/>
        <a:p>
          <a:r>
            <a:rPr lang="en-PH" dirty="0" smtClean="0"/>
            <a:t>barter</a:t>
          </a:r>
          <a:endParaRPr lang="en-PH" dirty="0"/>
        </a:p>
      </dgm:t>
    </dgm:pt>
    <dgm:pt modelId="{2A9A44A0-0750-49E7-8341-CFE7293B74D5}" type="parTrans" cxnId="{26D518AC-E250-4003-89C2-B0E60ECF8703}">
      <dgm:prSet/>
      <dgm:spPr/>
      <dgm:t>
        <a:bodyPr/>
        <a:lstStyle/>
        <a:p>
          <a:endParaRPr lang="en-PH"/>
        </a:p>
      </dgm:t>
    </dgm:pt>
    <dgm:pt modelId="{3F7D69B9-32D2-41F0-B8DB-09621EB9020B}" type="sibTrans" cxnId="{26D518AC-E250-4003-89C2-B0E60ECF8703}">
      <dgm:prSet/>
      <dgm:spPr/>
      <dgm:t>
        <a:bodyPr/>
        <a:lstStyle/>
        <a:p>
          <a:endParaRPr lang="en-PH"/>
        </a:p>
      </dgm:t>
    </dgm:pt>
    <dgm:pt modelId="{5DD1A7A0-E826-47CF-BCBA-696A5F3427AD}" type="pres">
      <dgm:prSet presAssocID="{7B0EEB0A-6D47-4306-8E16-6D5B0C4BCD25}" presName="Name0" presStyleCnt="0">
        <dgm:presLayoutVars>
          <dgm:dir/>
          <dgm:animLvl val="lvl"/>
          <dgm:resizeHandles val="exact"/>
        </dgm:presLayoutVars>
      </dgm:prSet>
      <dgm:spPr/>
    </dgm:pt>
    <dgm:pt modelId="{B0E8DF8B-49F3-4CE5-B88F-0AB4C1CBCAE9}" type="pres">
      <dgm:prSet presAssocID="{25A35627-FB44-46FD-9FDD-12DC9E5FF03C}" presName="parTxOnly" presStyleLbl="node1" presStyleIdx="0" presStyleCnt="3" custLinFactNeighborX="45947">
        <dgm:presLayoutVars>
          <dgm:chMax val="0"/>
          <dgm:chPref val="0"/>
          <dgm:bulletEnabled val="1"/>
        </dgm:presLayoutVars>
      </dgm:prSet>
      <dgm:spPr/>
      <dgm:t>
        <a:bodyPr/>
        <a:lstStyle/>
        <a:p>
          <a:endParaRPr lang="en-US"/>
        </a:p>
      </dgm:t>
    </dgm:pt>
    <dgm:pt modelId="{18680CDD-2674-45FA-932D-AC077AE606BB}" type="pres">
      <dgm:prSet presAssocID="{08D2ED06-26D7-43EC-B793-F8B6757249F8}" presName="parTxOnlySpace" presStyleCnt="0"/>
      <dgm:spPr/>
    </dgm:pt>
    <dgm:pt modelId="{18698974-28BB-4A0E-B856-F154F6591B0A}" type="pres">
      <dgm:prSet presAssocID="{3E96CC9C-BF7C-4288-A4EB-CA84B1487C4E}" presName="parTxOnly" presStyleLbl="node1" presStyleIdx="1" presStyleCnt="3">
        <dgm:presLayoutVars>
          <dgm:chMax val="0"/>
          <dgm:chPref val="0"/>
          <dgm:bulletEnabled val="1"/>
        </dgm:presLayoutVars>
      </dgm:prSet>
      <dgm:spPr/>
      <dgm:t>
        <a:bodyPr/>
        <a:lstStyle/>
        <a:p>
          <a:endParaRPr lang="en-PH"/>
        </a:p>
      </dgm:t>
    </dgm:pt>
    <dgm:pt modelId="{F21A28B0-CE68-484A-9EE9-C390C52B3728}" type="pres">
      <dgm:prSet presAssocID="{DFE3B389-B15C-4616-BF9B-BAC5C43859B1}" presName="parTxOnlySpace" presStyleCnt="0"/>
      <dgm:spPr/>
    </dgm:pt>
    <dgm:pt modelId="{28128B15-9969-4B98-9092-CD87BD19FA04}" type="pres">
      <dgm:prSet presAssocID="{036E1BCD-38BA-41EC-8A6B-5FA8E0E8102C}" presName="parTxOnly" presStyleLbl="node1" presStyleIdx="2" presStyleCnt="3" custLinFactNeighborX="-60753">
        <dgm:presLayoutVars>
          <dgm:chMax val="0"/>
          <dgm:chPref val="0"/>
          <dgm:bulletEnabled val="1"/>
        </dgm:presLayoutVars>
      </dgm:prSet>
      <dgm:spPr/>
      <dgm:t>
        <a:bodyPr/>
        <a:lstStyle/>
        <a:p>
          <a:endParaRPr lang="en-US"/>
        </a:p>
      </dgm:t>
    </dgm:pt>
  </dgm:ptLst>
  <dgm:cxnLst>
    <dgm:cxn modelId="{50CC1807-A1B0-48F6-99E4-8C507A0CE47C}" type="presOf" srcId="{25A35627-FB44-46FD-9FDD-12DC9E5FF03C}" destId="{B0E8DF8B-49F3-4CE5-B88F-0AB4C1CBCAE9}" srcOrd="0" destOrd="0" presId="urn:microsoft.com/office/officeart/2005/8/layout/chevron1"/>
    <dgm:cxn modelId="{530634FD-1EF5-499D-9656-B54CD4EC3D81}" srcId="{7B0EEB0A-6D47-4306-8E16-6D5B0C4BCD25}" destId="{3E96CC9C-BF7C-4288-A4EB-CA84B1487C4E}" srcOrd="1" destOrd="0" parTransId="{323A4E59-9777-479E-9F70-81E7ECC87B78}" sibTransId="{DFE3B389-B15C-4616-BF9B-BAC5C43859B1}"/>
    <dgm:cxn modelId="{A4737F35-37BC-44BC-A060-CBDE06B331A5}" srcId="{7B0EEB0A-6D47-4306-8E16-6D5B0C4BCD25}" destId="{25A35627-FB44-46FD-9FDD-12DC9E5FF03C}" srcOrd="0" destOrd="0" parTransId="{0E54888B-C774-4E0A-B452-A252B740FA73}" sibTransId="{08D2ED06-26D7-43EC-B793-F8B6757249F8}"/>
    <dgm:cxn modelId="{26D518AC-E250-4003-89C2-B0E60ECF8703}" srcId="{7B0EEB0A-6D47-4306-8E16-6D5B0C4BCD25}" destId="{036E1BCD-38BA-41EC-8A6B-5FA8E0E8102C}" srcOrd="2" destOrd="0" parTransId="{2A9A44A0-0750-49E7-8341-CFE7293B74D5}" sibTransId="{3F7D69B9-32D2-41F0-B8DB-09621EB9020B}"/>
    <dgm:cxn modelId="{7BB56523-8B05-4AF1-A49F-5AA68049366F}" type="presOf" srcId="{036E1BCD-38BA-41EC-8A6B-5FA8E0E8102C}" destId="{28128B15-9969-4B98-9092-CD87BD19FA04}" srcOrd="0" destOrd="0" presId="urn:microsoft.com/office/officeart/2005/8/layout/chevron1"/>
    <dgm:cxn modelId="{8E509013-237C-4C55-B825-294278D66D49}" type="presOf" srcId="{3E96CC9C-BF7C-4288-A4EB-CA84B1487C4E}" destId="{18698974-28BB-4A0E-B856-F154F6591B0A}" srcOrd="0" destOrd="0" presId="urn:microsoft.com/office/officeart/2005/8/layout/chevron1"/>
    <dgm:cxn modelId="{3D16CFBE-1E40-436C-9F28-C8A0E80258FD}" type="presOf" srcId="{7B0EEB0A-6D47-4306-8E16-6D5B0C4BCD25}" destId="{5DD1A7A0-E826-47CF-BCBA-696A5F3427AD}" srcOrd="0" destOrd="0" presId="urn:microsoft.com/office/officeart/2005/8/layout/chevron1"/>
    <dgm:cxn modelId="{5DAB5E91-2152-4A54-B320-AE2FD90DEDE5}" type="presParOf" srcId="{5DD1A7A0-E826-47CF-BCBA-696A5F3427AD}" destId="{B0E8DF8B-49F3-4CE5-B88F-0AB4C1CBCAE9}" srcOrd="0" destOrd="0" presId="urn:microsoft.com/office/officeart/2005/8/layout/chevron1"/>
    <dgm:cxn modelId="{18ABC485-E6B4-40E8-8DC0-559EDDCAB1E7}" type="presParOf" srcId="{5DD1A7A0-E826-47CF-BCBA-696A5F3427AD}" destId="{18680CDD-2674-45FA-932D-AC077AE606BB}" srcOrd="1" destOrd="0" presId="urn:microsoft.com/office/officeart/2005/8/layout/chevron1"/>
    <dgm:cxn modelId="{827F6B91-12DC-4201-8435-9D649D22D83A}" type="presParOf" srcId="{5DD1A7A0-E826-47CF-BCBA-696A5F3427AD}" destId="{18698974-28BB-4A0E-B856-F154F6591B0A}" srcOrd="2" destOrd="0" presId="urn:microsoft.com/office/officeart/2005/8/layout/chevron1"/>
    <dgm:cxn modelId="{C28B4573-7BEC-4713-A033-E360EDBDA53B}" type="presParOf" srcId="{5DD1A7A0-E826-47CF-BCBA-696A5F3427AD}" destId="{F21A28B0-CE68-484A-9EE9-C390C52B3728}" srcOrd="3" destOrd="0" presId="urn:microsoft.com/office/officeart/2005/8/layout/chevron1"/>
    <dgm:cxn modelId="{1091C442-6544-4F88-A1BE-92492B5E7091}" type="presParOf" srcId="{5DD1A7A0-E826-47CF-BCBA-696A5F3427AD}" destId="{28128B15-9969-4B98-9092-CD87BD19FA0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0EEB0A-6D47-4306-8E16-6D5B0C4BCD25}" type="doc">
      <dgm:prSet loTypeId="urn:microsoft.com/office/officeart/2005/8/layout/chevron1" loCatId="process" qsTypeId="urn:microsoft.com/office/officeart/2005/8/quickstyle/simple1" qsCatId="simple" csTypeId="urn:microsoft.com/office/officeart/2005/8/colors/accent2_2" csCatId="accent2" phldr="1"/>
      <dgm:spPr/>
    </dgm:pt>
    <dgm:pt modelId="{25A35627-FB44-46FD-9FDD-12DC9E5FF03C}">
      <dgm:prSet phldrT="[Text]" custT="1"/>
      <dgm:spPr>
        <a:solidFill>
          <a:srgbClr val="92D050"/>
        </a:solidFill>
      </dgm:spPr>
      <dgm:t>
        <a:bodyPr/>
        <a:lstStyle/>
        <a:p>
          <a:r>
            <a:rPr lang="en-PH" sz="3600" dirty="0" smtClean="0"/>
            <a:t>Cash </a:t>
          </a:r>
          <a:endParaRPr lang="en-PH" sz="3600" dirty="0"/>
        </a:p>
      </dgm:t>
    </dgm:pt>
    <dgm:pt modelId="{0E54888B-C774-4E0A-B452-A252B740FA73}" type="parTrans" cxnId="{A4737F35-37BC-44BC-A060-CBDE06B331A5}">
      <dgm:prSet/>
      <dgm:spPr/>
      <dgm:t>
        <a:bodyPr/>
        <a:lstStyle/>
        <a:p>
          <a:endParaRPr lang="en-PH" sz="1100"/>
        </a:p>
      </dgm:t>
    </dgm:pt>
    <dgm:pt modelId="{08D2ED06-26D7-43EC-B793-F8B6757249F8}" type="sibTrans" cxnId="{A4737F35-37BC-44BC-A060-CBDE06B331A5}">
      <dgm:prSet/>
      <dgm:spPr/>
      <dgm:t>
        <a:bodyPr/>
        <a:lstStyle/>
        <a:p>
          <a:endParaRPr lang="en-PH" sz="1100"/>
        </a:p>
      </dgm:t>
    </dgm:pt>
    <dgm:pt modelId="{3E96CC9C-BF7C-4288-A4EB-CA84B1487C4E}">
      <dgm:prSet phldrT="[Text]" custT="1"/>
      <dgm:spPr>
        <a:solidFill>
          <a:srgbClr val="FF0000"/>
        </a:solidFill>
      </dgm:spPr>
      <dgm:t>
        <a:bodyPr/>
        <a:lstStyle/>
        <a:p>
          <a:r>
            <a:rPr lang="en-PH" sz="3200" dirty="0" smtClean="0"/>
            <a:t>credit</a:t>
          </a:r>
          <a:endParaRPr lang="en-PH" sz="3200" dirty="0"/>
        </a:p>
      </dgm:t>
    </dgm:pt>
    <dgm:pt modelId="{323A4E59-9777-479E-9F70-81E7ECC87B78}" type="parTrans" cxnId="{530634FD-1EF5-499D-9656-B54CD4EC3D81}">
      <dgm:prSet/>
      <dgm:spPr/>
      <dgm:t>
        <a:bodyPr/>
        <a:lstStyle/>
        <a:p>
          <a:endParaRPr lang="en-PH" sz="1100"/>
        </a:p>
      </dgm:t>
    </dgm:pt>
    <dgm:pt modelId="{DFE3B389-B15C-4616-BF9B-BAC5C43859B1}" type="sibTrans" cxnId="{530634FD-1EF5-499D-9656-B54CD4EC3D81}">
      <dgm:prSet/>
      <dgm:spPr/>
      <dgm:t>
        <a:bodyPr/>
        <a:lstStyle/>
        <a:p>
          <a:endParaRPr lang="en-PH" sz="1100"/>
        </a:p>
      </dgm:t>
    </dgm:pt>
    <dgm:pt modelId="{04EC28C7-03E9-406A-8403-6DEDE9F93447}">
      <dgm:prSet/>
      <dgm:spPr>
        <a:solidFill>
          <a:schemeClr val="accent1">
            <a:lumMod val="75000"/>
          </a:schemeClr>
        </a:solidFill>
      </dgm:spPr>
      <dgm:t>
        <a:bodyPr/>
        <a:lstStyle/>
        <a:p>
          <a:r>
            <a:rPr lang="en-PH" dirty="0" smtClean="0"/>
            <a:t>Cash (CCT)</a:t>
          </a:r>
          <a:endParaRPr lang="en-PH" dirty="0"/>
        </a:p>
      </dgm:t>
    </dgm:pt>
    <dgm:pt modelId="{E9FAF937-A6AA-48AA-B793-E3158238A2DC}" type="parTrans" cxnId="{17CDFEFE-A4C1-443B-AA8C-3C805F11D4BC}">
      <dgm:prSet/>
      <dgm:spPr/>
      <dgm:t>
        <a:bodyPr/>
        <a:lstStyle/>
        <a:p>
          <a:endParaRPr lang="en-PH"/>
        </a:p>
      </dgm:t>
    </dgm:pt>
    <dgm:pt modelId="{B518B136-8389-4E3C-B1CF-210A838D7907}" type="sibTrans" cxnId="{17CDFEFE-A4C1-443B-AA8C-3C805F11D4BC}">
      <dgm:prSet/>
      <dgm:spPr/>
      <dgm:t>
        <a:bodyPr/>
        <a:lstStyle/>
        <a:p>
          <a:endParaRPr lang="en-PH"/>
        </a:p>
      </dgm:t>
    </dgm:pt>
    <dgm:pt modelId="{5DD1A7A0-E826-47CF-BCBA-696A5F3427AD}" type="pres">
      <dgm:prSet presAssocID="{7B0EEB0A-6D47-4306-8E16-6D5B0C4BCD25}" presName="Name0" presStyleCnt="0">
        <dgm:presLayoutVars>
          <dgm:dir/>
          <dgm:animLvl val="lvl"/>
          <dgm:resizeHandles val="exact"/>
        </dgm:presLayoutVars>
      </dgm:prSet>
      <dgm:spPr/>
    </dgm:pt>
    <dgm:pt modelId="{B0E8DF8B-49F3-4CE5-B88F-0AB4C1CBCAE9}" type="pres">
      <dgm:prSet presAssocID="{25A35627-FB44-46FD-9FDD-12DC9E5FF03C}" presName="parTxOnly" presStyleLbl="node1" presStyleIdx="0" presStyleCnt="3" custLinFactNeighborX="-1673">
        <dgm:presLayoutVars>
          <dgm:chMax val="0"/>
          <dgm:chPref val="0"/>
          <dgm:bulletEnabled val="1"/>
        </dgm:presLayoutVars>
      </dgm:prSet>
      <dgm:spPr/>
      <dgm:t>
        <a:bodyPr/>
        <a:lstStyle/>
        <a:p>
          <a:endParaRPr lang="en-PH"/>
        </a:p>
      </dgm:t>
    </dgm:pt>
    <dgm:pt modelId="{18680CDD-2674-45FA-932D-AC077AE606BB}" type="pres">
      <dgm:prSet presAssocID="{08D2ED06-26D7-43EC-B793-F8B6757249F8}" presName="parTxOnlySpace" presStyleCnt="0"/>
      <dgm:spPr/>
    </dgm:pt>
    <dgm:pt modelId="{97A43BBA-2618-4FD5-88FB-5F3227554347}" type="pres">
      <dgm:prSet presAssocID="{04EC28C7-03E9-406A-8403-6DEDE9F93447}" presName="parTxOnly" presStyleLbl="node1" presStyleIdx="1" presStyleCnt="3">
        <dgm:presLayoutVars>
          <dgm:chMax val="0"/>
          <dgm:chPref val="0"/>
          <dgm:bulletEnabled val="1"/>
        </dgm:presLayoutVars>
      </dgm:prSet>
      <dgm:spPr/>
      <dgm:t>
        <a:bodyPr/>
        <a:lstStyle/>
        <a:p>
          <a:endParaRPr lang="en-US"/>
        </a:p>
      </dgm:t>
    </dgm:pt>
    <dgm:pt modelId="{7EB70353-AE3B-4445-BD5D-08E7612154C0}" type="pres">
      <dgm:prSet presAssocID="{B518B136-8389-4E3C-B1CF-210A838D7907}" presName="parTxOnlySpace" presStyleCnt="0"/>
      <dgm:spPr/>
    </dgm:pt>
    <dgm:pt modelId="{18698974-28BB-4A0E-B856-F154F6591B0A}" type="pres">
      <dgm:prSet presAssocID="{3E96CC9C-BF7C-4288-A4EB-CA84B1487C4E}" presName="parTxOnly" presStyleLbl="node1" presStyleIdx="2" presStyleCnt="3" custLinFactNeighborX="25465" custLinFactNeighborY="325">
        <dgm:presLayoutVars>
          <dgm:chMax val="0"/>
          <dgm:chPref val="0"/>
          <dgm:bulletEnabled val="1"/>
        </dgm:presLayoutVars>
      </dgm:prSet>
      <dgm:spPr/>
      <dgm:t>
        <a:bodyPr/>
        <a:lstStyle/>
        <a:p>
          <a:endParaRPr lang="en-US"/>
        </a:p>
      </dgm:t>
    </dgm:pt>
  </dgm:ptLst>
  <dgm:cxnLst>
    <dgm:cxn modelId="{A05A479E-9B88-440E-8285-F9F6E669353A}" type="presOf" srcId="{7B0EEB0A-6D47-4306-8E16-6D5B0C4BCD25}" destId="{5DD1A7A0-E826-47CF-BCBA-696A5F3427AD}" srcOrd="0" destOrd="0" presId="urn:microsoft.com/office/officeart/2005/8/layout/chevron1"/>
    <dgm:cxn modelId="{A4737F35-37BC-44BC-A060-CBDE06B331A5}" srcId="{7B0EEB0A-6D47-4306-8E16-6D5B0C4BCD25}" destId="{25A35627-FB44-46FD-9FDD-12DC9E5FF03C}" srcOrd="0" destOrd="0" parTransId="{0E54888B-C774-4E0A-B452-A252B740FA73}" sibTransId="{08D2ED06-26D7-43EC-B793-F8B6757249F8}"/>
    <dgm:cxn modelId="{530634FD-1EF5-499D-9656-B54CD4EC3D81}" srcId="{7B0EEB0A-6D47-4306-8E16-6D5B0C4BCD25}" destId="{3E96CC9C-BF7C-4288-A4EB-CA84B1487C4E}" srcOrd="2" destOrd="0" parTransId="{323A4E59-9777-479E-9F70-81E7ECC87B78}" sibTransId="{DFE3B389-B15C-4616-BF9B-BAC5C43859B1}"/>
    <dgm:cxn modelId="{878F69E7-385D-4A77-AA3D-5FA09FC471E7}" type="presOf" srcId="{25A35627-FB44-46FD-9FDD-12DC9E5FF03C}" destId="{B0E8DF8B-49F3-4CE5-B88F-0AB4C1CBCAE9}" srcOrd="0" destOrd="0" presId="urn:microsoft.com/office/officeart/2005/8/layout/chevron1"/>
    <dgm:cxn modelId="{17CDFEFE-A4C1-443B-AA8C-3C805F11D4BC}" srcId="{7B0EEB0A-6D47-4306-8E16-6D5B0C4BCD25}" destId="{04EC28C7-03E9-406A-8403-6DEDE9F93447}" srcOrd="1" destOrd="0" parTransId="{E9FAF937-A6AA-48AA-B793-E3158238A2DC}" sibTransId="{B518B136-8389-4E3C-B1CF-210A838D7907}"/>
    <dgm:cxn modelId="{B69114DD-C26F-41F1-86D1-2F9C23D35331}" type="presOf" srcId="{3E96CC9C-BF7C-4288-A4EB-CA84B1487C4E}" destId="{18698974-28BB-4A0E-B856-F154F6591B0A}" srcOrd="0" destOrd="0" presId="urn:microsoft.com/office/officeart/2005/8/layout/chevron1"/>
    <dgm:cxn modelId="{9CD71DE7-9784-4A52-B328-C2043A235F23}" type="presOf" srcId="{04EC28C7-03E9-406A-8403-6DEDE9F93447}" destId="{97A43BBA-2618-4FD5-88FB-5F3227554347}" srcOrd="0" destOrd="0" presId="urn:microsoft.com/office/officeart/2005/8/layout/chevron1"/>
    <dgm:cxn modelId="{9C3AED17-AAEB-48D4-A5C1-C2B6FE9C8D71}" type="presParOf" srcId="{5DD1A7A0-E826-47CF-BCBA-696A5F3427AD}" destId="{B0E8DF8B-49F3-4CE5-B88F-0AB4C1CBCAE9}" srcOrd="0" destOrd="0" presId="urn:microsoft.com/office/officeart/2005/8/layout/chevron1"/>
    <dgm:cxn modelId="{A1C84431-E302-4CE5-AF88-54ED2F5CA59F}" type="presParOf" srcId="{5DD1A7A0-E826-47CF-BCBA-696A5F3427AD}" destId="{18680CDD-2674-45FA-932D-AC077AE606BB}" srcOrd="1" destOrd="0" presId="urn:microsoft.com/office/officeart/2005/8/layout/chevron1"/>
    <dgm:cxn modelId="{22947C70-2298-49AE-89DF-D04F254A825C}" type="presParOf" srcId="{5DD1A7A0-E826-47CF-BCBA-696A5F3427AD}" destId="{97A43BBA-2618-4FD5-88FB-5F3227554347}" srcOrd="2" destOrd="0" presId="urn:microsoft.com/office/officeart/2005/8/layout/chevron1"/>
    <dgm:cxn modelId="{C39AE98E-8479-4EC7-BA12-959EBE8B920C}" type="presParOf" srcId="{5DD1A7A0-E826-47CF-BCBA-696A5F3427AD}" destId="{7EB70353-AE3B-4445-BD5D-08E7612154C0}" srcOrd="3" destOrd="0" presId="urn:microsoft.com/office/officeart/2005/8/layout/chevron1"/>
    <dgm:cxn modelId="{FF44E495-1C0D-4E0B-9E8B-0F07E17DBCE1}" type="presParOf" srcId="{5DD1A7A0-E826-47CF-BCBA-696A5F3427AD}" destId="{18698974-28BB-4A0E-B856-F154F6591B0A}" srcOrd="4"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860B04-B79C-4D31-A6CA-C7338D1621BD}" type="doc">
      <dgm:prSet loTypeId="urn:microsoft.com/office/officeart/2005/8/layout/radial6" loCatId="relationship" qsTypeId="urn:microsoft.com/office/officeart/2005/8/quickstyle/3d4" qsCatId="3D" csTypeId="urn:microsoft.com/office/officeart/2005/8/colors/colorful1#1" csCatId="colorful" phldr="1"/>
      <dgm:spPr/>
      <dgm:t>
        <a:bodyPr/>
        <a:lstStyle/>
        <a:p>
          <a:endParaRPr lang="en-US"/>
        </a:p>
      </dgm:t>
    </dgm:pt>
    <dgm:pt modelId="{CB7FA89F-9EEF-4427-9FA7-8025A64B6EA1}">
      <dgm:prSet phldrT="[Text]" custT="1"/>
      <dgm:spPr/>
      <dgm:t>
        <a:bodyPr/>
        <a:lstStyle/>
        <a:p>
          <a:r>
            <a:rPr lang="en-PH" sz="2000" b="1" dirty="0" smtClean="0">
              <a:solidFill>
                <a:schemeClr val="tx1"/>
              </a:solidFill>
              <a:latin typeface="Calibri" pitchFamily="34" charset="0"/>
            </a:rPr>
            <a:t>Identify the “influencer” who can </a:t>
          </a:r>
        </a:p>
        <a:p>
          <a:r>
            <a:rPr lang="en-PH" sz="2000" b="1" dirty="0" smtClean="0">
              <a:solidFill>
                <a:schemeClr val="tx1"/>
              </a:solidFill>
              <a:latin typeface="Calibri" pitchFamily="34" charset="0"/>
            </a:rPr>
            <a:t>connect </a:t>
          </a:r>
        </a:p>
        <a:p>
          <a:r>
            <a:rPr lang="en-PH" sz="2000" b="1" dirty="0" smtClean="0">
              <a:solidFill>
                <a:schemeClr val="tx1"/>
              </a:solidFill>
              <a:latin typeface="Calibri" pitchFamily="34" charset="0"/>
            </a:rPr>
            <a:t>and </a:t>
          </a:r>
        </a:p>
        <a:p>
          <a:r>
            <a:rPr lang="en-PH" sz="2000" b="1" dirty="0" smtClean="0">
              <a:solidFill>
                <a:schemeClr val="tx1"/>
              </a:solidFill>
              <a:latin typeface="Calibri" pitchFamily="34" charset="0"/>
            </a:rPr>
            <a:t>educate.</a:t>
          </a:r>
          <a:endParaRPr lang="en-US" sz="2000" dirty="0">
            <a:solidFill>
              <a:schemeClr val="tx1"/>
            </a:solidFill>
            <a:latin typeface="Calibri" pitchFamily="34" charset="0"/>
          </a:endParaRPr>
        </a:p>
      </dgm:t>
    </dgm:pt>
    <dgm:pt modelId="{3DE420FF-634D-4D8E-A1A2-41FE6D1B44F8}" type="parTrans" cxnId="{B4183D9A-9B4D-496B-9723-C8BD838CC39F}">
      <dgm:prSet/>
      <dgm:spPr/>
      <dgm:t>
        <a:bodyPr/>
        <a:lstStyle/>
        <a:p>
          <a:endParaRPr lang="en-US">
            <a:solidFill>
              <a:schemeClr val="tx1"/>
            </a:solidFill>
            <a:latin typeface="Calibri" pitchFamily="34" charset="0"/>
          </a:endParaRPr>
        </a:p>
      </dgm:t>
    </dgm:pt>
    <dgm:pt modelId="{B3958EBE-C354-421D-9374-CDB398AC8D45}" type="sibTrans" cxnId="{B4183D9A-9B4D-496B-9723-C8BD838CC39F}">
      <dgm:prSet/>
      <dgm:spPr/>
      <dgm:t>
        <a:bodyPr/>
        <a:lstStyle/>
        <a:p>
          <a:endParaRPr lang="en-US">
            <a:solidFill>
              <a:schemeClr val="tx1"/>
            </a:solidFill>
            <a:latin typeface="Calibri" pitchFamily="34" charset="0"/>
          </a:endParaRPr>
        </a:p>
      </dgm:t>
    </dgm:pt>
    <dgm:pt modelId="{A3D69F94-0D1F-40DC-94D8-304746B32B45}">
      <dgm:prSet phldrT="[Text]" custT="1"/>
      <dgm:spPr/>
      <dgm:t>
        <a:bodyPr/>
        <a:lstStyle/>
        <a:p>
          <a:r>
            <a:rPr lang="en-PH" sz="1600" dirty="0" smtClean="0">
              <a:solidFill>
                <a:schemeClr val="tx1"/>
              </a:solidFill>
              <a:latin typeface="Calibri" pitchFamily="34" charset="0"/>
            </a:rPr>
            <a:t>Those involved in health </a:t>
          </a:r>
          <a:r>
            <a:rPr lang="en-PH" sz="1600" dirty="0" err="1" smtClean="0">
              <a:solidFill>
                <a:schemeClr val="tx1"/>
              </a:solidFill>
              <a:latin typeface="Calibri" pitchFamily="34" charset="0"/>
            </a:rPr>
            <a:t>centers</a:t>
          </a:r>
          <a:r>
            <a:rPr lang="en-PH" sz="1600" dirty="0" smtClean="0">
              <a:solidFill>
                <a:schemeClr val="tx1"/>
              </a:solidFill>
              <a:latin typeface="Calibri" pitchFamily="34" charset="0"/>
            </a:rPr>
            <a:t> (parent leader in </a:t>
          </a:r>
          <a:r>
            <a:rPr lang="en-PH" sz="1600" dirty="0" err="1" smtClean="0">
              <a:solidFill>
                <a:schemeClr val="tx1"/>
              </a:solidFill>
              <a:latin typeface="Calibri" pitchFamily="34" charset="0"/>
            </a:rPr>
            <a:t>Ipilan</a:t>
          </a:r>
          <a:r>
            <a:rPr lang="en-PH" sz="1600" dirty="0" smtClean="0">
              <a:solidFill>
                <a:schemeClr val="tx1"/>
              </a:solidFill>
              <a:latin typeface="Calibri" pitchFamily="34" charset="0"/>
            </a:rPr>
            <a:t>)</a:t>
          </a:r>
          <a:endParaRPr lang="en-US" sz="1600" dirty="0">
            <a:solidFill>
              <a:schemeClr val="tx1"/>
            </a:solidFill>
            <a:latin typeface="Calibri" pitchFamily="34" charset="0"/>
          </a:endParaRPr>
        </a:p>
      </dgm:t>
    </dgm:pt>
    <dgm:pt modelId="{E546DBA0-5401-4261-A7D5-ED15529DBEFF}" type="parTrans" cxnId="{DB40A971-9913-4F5F-BF48-05FBAEA18940}">
      <dgm:prSet/>
      <dgm:spPr/>
      <dgm:t>
        <a:bodyPr/>
        <a:lstStyle/>
        <a:p>
          <a:endParaRPr lang="en-US">
            <a:solidFill>
              <a:schemeClr val="tx1"/>
            </a:solidFill>
            <a:latin typeface="Calibri" pitchFamily="34" charset="0"/>
          </a:endParaRPr>
        </a:p>
      </dgm:t>
    </dgm:pt>
    <dgm:pt modelId="{AB688FDD-5519-4295-B442-341DA148C801}" type="sibTrans" cxnId="{DB40A971-9913-4F5F-BF48-05FBAEA18940}">
      <dgm:prSet/>
      <dgm:spPr/>
      <dgm:t>
        <a:bodyPr/>
        <a:lstStyle/>
        <a:p>
          <a:endParaRPr lang="en-US">
            <a:solidFill>
              <a:schemeClr val="tx1"/>
            </a:solidFill>
            <a:latin typeface="Calibri" pitchFamily="34" charset="0"/>
          </a:endParaRPr>
        </a:p>
      </dgm:t>
    </dgm:pt>
    <dgm:pt modelId="{BD4A7FA7-D643-44DE-90C9-B322FF4ABD62}">
      <dgm:prSet phldrT="[Text]" custT="1"/>
      <dgm:spPr/>
      <dgm:t>
        <a:bodyPr/>
        <a:lstStyle/>
        <a:p>
          <a:r>
            <a:rPr lang="en-PH" sz="1600" dirty="0" smtClean="0">
              <a:solidFill>
                <a:schemeClr val="tx1"/>
              </a:solidFill>
              <a:latin typeface="Calibri" pitchFamily="34" charset="0"/>
            </a:rPr>
            <a:t>Those with strong ties with the community i.e., tribal leaders,  NGO workers/ volunteers</a:t>
          </a:r>
          <a:endParaRPr lang="en-US" sz="1600" dirty="0">
            <a:solidFill>
              <a:schemeClr val="tx1"/>
            </a:solidFill>
            <a:latin typeface="Calibri" pitchFamily="34" charset="0"/>
          </a:endParaRPr>
        </a:p>
      </dgm:t>
    </dgm:pt>
    <dgm:pt modelId="{81B7013A-8A71-43F5-AFFB-0DC23C8B0F47}" type="parTrans" cxnId="{2CB24F75-5266-4E4F-846C-8017848D4520}">
      <dgm:prSet/>
      <dgm:spPr/>
      <dgm:t>
        <a:bodyPr/>
        <a:lstStyle/>
        <a:p>
          <a:endParaRPr lang="en-US">
            <a:solidFill>
              <a:schemeClr val="tx1"/>
            </a:solidFill>
            <a:latin typeface="Calibri" pitchFamily="34" charset="0"/>
          </a:endParaRPr>
        </a:p>
      </dgm:t>
    </dgm:pt>
    <dgm:pt modelId="{FCFDB375-78E0-458D-9340-4D8184598CE4}" type="sibTrans" cxnId="{2CB24F75-5266-4E4F-846C-8017848D4520}">
      <dgm:prSet/>
      <dgm:spPr/>
      <dgm:t>
        <a:bodyPr/>
        <a:lstStyle/>
        <a:p>
          <a:endParaRPr lang="en-US">
            <a:solidFill>
              <a:schemeClr val="tx1"/>
            </a:solidFill>
            <a:latin typeface="Calibri" pitchFamily="34" charset="0"/>
          </a:endParaRPr>
        </a:p>
      </dgm:t>
    </dgm:pt>
    <dgm:pt modelId="{BEE3B1D9-55F6-49BA-8404-AA165D81C669}">
      <dgm:prSet phldrT="[Text]" custT="1"/>
      <dgm:spPr/>
      <dgm:t>
        <a:bodyPr/>
        <a:lstStyle/>
        <a:p>
          <a:r>
            <a:rPr lang="en-PH" sz="1600" dirty="0" smtClean="0">
              <a:solidFill>
                <a:schemeClr val="tx1"/>
              </a:solidFill>
              <a:latin typeface="Calibri" pitchFamily="34" charset="0"/>
            </a:rPr>
            <a:t>Those involved in school (parent leader in </a:t>
          </a:r>
          <a:r>
            <a:rPr lang="en-PH" sz="1600" dirty="0" err="1" smtClean="0">
              <a:solidFill>
                <a:schemeClr val="tx1"/>
              </a:solidFill>
              <a:latin typeface="Calibri" pitchFamily="34" charset="0"/>
            </a:rPr>
            <a:t>Rizal</a:t>
          </a:r>
          <a:r>
            <a:rPr lang="en-PH" sz="1600" dirty="0" smtClean="0">
              <a:solidFill>
                <a:schemeClr val="tx1"/>
              </a:solidFill>
              <a:latin typeface="Calibri" pitchFamily="34" charset="0"/>
            </a:rPr>
            <a:t>)</a:t>
          </a:r>
          <a:endParaRPr lang="en-US" sz="1600" dirty="0">
            <a:solidFill>
              <a:schemeClr val="tx1"/>
            </a:solidFill>
            <a:latin typeface="Calibri" pitchFamily="34" charset="0"/>
          </a:endParaRPr>
        </a:p>
      </dgm:t>
    </dgm:pt>
    <dgm:pt modelId="{1E8470E3-59E2-4E32-BDED-8BC37097D030}" type="parTrans" cxnId="{1EE019E2-ACDD-47AE-93B8-AF107D79919A}">
      <dgm:prSet/>
      <dgm:spPr/>
      <dgm:t>
        <a:bodyPr/>
        <a:lstStyle/>
        <a:p>
          <a:endParaRPr lang="en-US">
            <a:solidFill>
              <a:schemeClr val="tx1"/>
            </a:solidFill>
            <a:latin typeface="Calibri" pitchFamily="34" charset="0"/>
          </a:endParaRPr>
        </a:p>
      </dgm:t>
    </dgm:pt>
    <dgm:pt modelId="{B640C1A9-2485-47FC-A93B-006D9FD44E34}" type="sibTrans" cxnId="{1EE019E2-ACDD-47AE-93B8-AF107D79919A}">
      <dgm:prSet/>
      <dgm:spPr/>
      <dgm:t>
        <a:bodyPr/>
        <a:lstStyle/>
        <a:p>
          <a:endParaRPr lang="en-US">
            <a:solidFill>
              <a:schemeClr val="tx1"/>
            </a:solidFill>
            <a:latin typeface="Calibri" pitchFamily="34" charset="0"/>
          </a:endParaRPr>
        </a:p>
      </dgm:t>
    </dgm:pt>
    <dgm:pt modelId="{5660BE26-7FF9-4A5A-B996-76F74EBB3E37}" type="pres">
      <dgm:prSet presAssocID="{96860B04-B79C-4D31-A6CA-C7338D1621BD}" presName="Name0" presStyleCnt="0">
        <dgm:presLayoutVars>
          <dgm:chMax val="1"/>
          <dgm:dir/>
          <dgm:animLvl val="ctr"/>
          <dgm:resizeHandles val="exact"/>
        </dgm:presLayoutVars>
      </dgm:prSet>
      <dgm:spPr/>
      <dgm:t>
        <a:bodyPr/>
        <a:lstStyle/>
        <a:p>
          <a:endParaRPr lang="en-US"/>
        </a:p>
      </dgm:t>
    </dgm:pt>
    <dgm:pt modelId="{FA99CC62-FC10-4070-95BC-49D980B021C6}" type="pres">
      <dgm:prSet presAssocID="{CB7FA89F-9EEF-4427-9FA7-8025A64B6EA1}" presName="centerShape" presStyleLbl="node0" presStyleIdx="0" presStyleCnt="1" custScaleX="120862" custScaleY="120811" custLinFactNeighborX="-1027" custLinFactNeighborY="-3118"/>
      <dgm:spPr/>
      <dgm:t>
        <a:bodyPr/>
        <a:lstStyle/>
        <a:p>
          <a:endParaRPr lang="en-US"/>
        </a:p>
      </dgm:t>
    </dgm:pt>
    <dgm:pt modelId="{117F7AAE-B677-4974-912A-439677457075}" type="pres">
      <dgm:prSet presAssocID="{A3D69F94-0D1F-40DC-94D8-304746B32B45}" presName="node" presStyleLbl="node1" presStyleIdx="0" presStyleCnt="3" custScaleX="119226" custScaleY="96320">
        <dgm:presLayoutVars>
          <dgm:bulletEnabled val="1"/>
        </dgm:presLayoutVars>
      </dgm:prSet>
      <dgm:spPr/>
      <dgm:t>
        <a:bodyPr/>
        <a:lstStyle/>
        <a:p>
          <a:endParaRPr lang="en-US"/>
        </a:p>
      </dgm:t>
    </dgm:pt>
    <dgm:pt modelId="{FFE09856-712E-4279-A764-BBC2D7A8A2B5}" type="pres">
      <dgm:prSet presAssocID="{A3D69F94-0D1F-40DC-94D8-304746B32B45}" presName="dummy" presStyleCnt="0"/>
      <dgm:spPr/>
    </dgm:pt>
    <dgm:pt modelId="{D2BB88A6-63BA-48BD-85A8-8EBB7FD0B0E0}" type="pres">
      <dgm:prSet presAssocID="{AB688FDD-5519-4295-B442-341DA148C801}" presName="sibTrans" presStyleLbl="sibTrans2D1" presStyleIdx="0" presStyleCnt="3"/>
      <dgm:spPr/>
      <dgm:t>
        <a:bodyPr/>
        <a:lstStyle/>
        <a:p>
          <a:endParaRPr lang="en-US"/>
        </a:p>
      </dgm:t>
    </dgm:pt>
    <dgm:pt modelId="{4D835AB1-DA7C-4EB9-B8D1-190B311BF44C}" type="pres">
      <dgm:prSet presAssocID="{BD4A7FA7-D643-44DE-90C9-B322FF4ABD62}" presName="node" presStyleLbl="node1" presStyleIdx="1" presStyleCnt="3" custScaleX="128503" custScaleY="124799">
        <dgm:presLayoutVars>
          <dgm:bulletEnabled val="1"/>
        </dgm:presLayoutVars>
      </dgm:prSet>
      <dgm:spPr/>
      <dgm:t>
        <a:bodyPr/>
        <a:lstStyle/>
        <a:p>
          <a:endParaRPr lang="en-US"/>
        </a:p>
      </dgm:t>
    </dgm:pt>
    <dgm:pt modelId="{94DEF263-FE48-436F-9258-37F02C99D0DC}" type="pres">
      <dgm:prSet presAssocID="{BD4A7FA7-D643-44DE-90C9-B322FF4ABD62}" presName="dummy" presStyleCnt="0"/>
      <dgm:spPr/>
    </dgm:pt>
    <dgm:pt modelId="{84901F26-0A09-4A6C-B4FB-84F53815EC6C}" type="pres">
      <dgm:prSet presAssocID="{FCFDB375-78E0-458D-9340-4D8184598CE4}" presName="sibTrans" presStyleLbl="sibTrans2D1" presStyleIdx="1" presStyleCnt="3"/>
      <dgm:spPr/>
      <dgm:t>
        <a:bodyPr/>
        <a:lstStyle/>
        <a:p>
          <a:endParaRPr lang="en-US"/>
        </a:p>
      </dgm:t>
    </dgm:pt>
    <dgm:pt modelId="{F9066FAC-66B2-4FE7-A409-11F85B4519A9}" type="pres">
      <dgm:prSet presAssocID="{BEE3B1D9-55F6-49BA-8404-AA165D81C669}" presName="node" presStyleLbl="node1" presStyleIdx="2" presStyleCnt="3" custScaleX="123533" custScaleY="124799">
        <dgm:presLayoutVars>
          <dgm:bulletEnabled val="1"/>
        </dgm:presLayoutVars>
      </dgm:prSet>
      <dgm:spPr/>
      <dgm:t>
        <a:bodyPr/>
        <a:lstStyle/>
        <a:p>
          <a:endParaRPr lang="en-US"/>
        </a:p>
      </dgm:t>
    </dgm:pt>
    <dgm:pt modelId="{6D1A76CC-971E-4444-AF21-93CC2D25DAC8}" type="pres">
      <dgm:prSet presAssocID="{BEE3B1D9-55F6-49BA-8404-AA165D81C669}" presName="dummy" presStyleCnt="0"/>
      <dgm:spPr/>
    </dgm:pt>
    <dgm:pt modelId="{293FDF23-F867-485F-AC04-0CF57C35AB2C}" type="pres">
      <dgm:prSet presAssocID="{B640C1A9-2485-47FC-A93B-006D9FD44E34}" presName="sibTrans" presStyleLbl="sibTrans2D1" presStyleIdx="2" presStyleCnt="3"/>
      <dgm:spPr/>
      <dgm:t>
        <a:bodyPr/>
        <a:lstStyle/>
        <a:p>
          <a:endParaRPr lang="en-US"/>
        </a:p>
      </dgm:t>
    </dgm:pt>
  </dgm:ptLst>
  <dgm:cxnLst>
    <dgm:cxn modelId="{9C353AA6-49DE-4EAE-B213-D22C05FE5B42}" type="presOf" srcId="{AB688FDD-5519-4295-B442-341DA148C801}" destId="{D2BB88A6-63BA-48BD-85A8-8EBB7FD0B0E0}" srcOrd="0" destOrd="0" presId="urn:microsoft.com/office/officeart/2005/8/layout/radial6"/>
    <dgm:cxn modelId="{9B0323EA-77A4-487B-8907-AB2B28BF7A93}" type="presOf" srcId="{A3D69F94-0D1F-40DC-94D8-304746B32B45}" destId="{117F7AAE-B677-4974-912A-439677457075}" srcOrd="0" destOrd="0" presId="urn:microsoft.com/office/officeart/2005/8/layout/radial6"/>
    <dgm:cxn modelId="{01C17859-8436-49AB-8905-B0D8DDDEAF20}" type="presOf" srcId="{FCFDB375-78E0-458D-9340-4D8184598CE4}" destId="{84901F26-0A09-4A6C-B4FB-84F53815EC6C}" srcOrd="0" destOrd="0" presId="urn:microsoft.com/office/officeart/2005/8/layout/radial6"/>
    <dgm:cxn modelId="{67B29F63-DD4B-4D86-A549-5321C3368E61}" type="presOf" srcId="{BD4A7FA7-D643-44DE-90C9-B322FF4ABD62}" destId="{4D835AB1-DA7C-4EB9-B8D1-190B311BF44C}" srcOrd="0" destOrd="0" presId="urn:microsoft.com/office/officeart/2005/8/layout/radial6"/>
    <dgm:cxn modelId="{1EE019E2-ACDD-47AE-93B8-AF107D79919A}" srcId="{CB7FA89F-9EEF-4427-9FA7-8025A64B6EA1}" destId="{BEE3B1D9-55F6-49BA-8404-AA165D81C669}" srcOrd="2" destOrd="0" parTransId="{1E8470E3-59E2-4E32-BDED-8BC37097D030}" sibTransId="{B640C1A9-2485-47FC-A93B-006D9FD44E34}"/>
    <dgm:cxn modelId="{2CB24F75-5266-4E4F-846C-8017848D4520}" srcId="{CB7FA89F-9EEF-4427-9FA7-8025A64B6EA1}" destId="{BD4A7FA7-D643-44DE-90C9-B322FF4ABD62}" srcOrd="1" destOrd="0" parTransId="{81B7013A-8A71-43F5-AFFB-0DC23C8B0F47}" sibTransId="{FCFDB375-78E0-458D-9340-4D8184598CE4}"/>
    <dgm:cxn modelId="{B4183D9A-9B4D-496B-9723-C8BD838CC39F}" srcId="{96860B04-B79C-4D31-A6CA-C7338D1621BD}" destId="{CB7FA89F-9EEF-4427-9FA7-8025A64B6EA1}" srcOrd="0" destOrd="0" parTransId="{3DE420FF-634D-4D8E-A1A2-41FE6D1B44F8}" sibTransId="{B3958EBE-C354-421D-9374-CDB398AC8D45}"/>
    <dgm:cxn modelId="{43370E98-D33C-4BC3-803D-72FA9ABF8101}" type="presOf" srcId="{BEE3B1D9-55F6-49BA-8404-AA165D81C669}" destId="{F9066FAC-66B2-4FE7-A409-11F85B4519A9}" srcOrd="0" destOrd="0" presId="urn:microsoft.com/office/officeart/2005/8/layout/radial6"/>
    <dgm:cxn modelId="{34CFA216-E0DC-4FC2-ABBC-5D18A0FC2DBF}" type="presOf" srcId="{96860B04-B79C-4D31-A6CA-C7338D1621BD}" destId="{5660BE26-7FF9-4A5A-B996-76F74EBB3E37}" srcOrd="0" destOrd="0" presId="urn:microsoft.com/office/officeart/2005/8/layout/radial6"/>
    <dgm:cxn modelId="{A630CB6A-F2F1-4D21-844D-842DB60E1DAF}" type="presOf" srcId="{B640C1A9-2485-47FC-A93B-006D9FD44E34}" destId="{293FDF23-F867-485F-AC04-0CF57C35AB2C}" srcOrd="0" destOrd="0" presId="urn:microsoft.com/office/officeart/2005/8/layout/radial6"/>
    <dgm:cxn modelId="{1BFF97DE-7708-4FB6-8938-D0879AC7E778}" type="presOf" srcId="{CB7FA89F-9EEF-4427-9FA7-8025A64B6EA1}" destId="{FA99CC62-FC10-4070-95BC-49D980B021C6}" srcOrd="0" destOrd="0" presId="urn:microsoft.com/office/officeart/2005/8/layout/radial6"/>
    <dgm:cxn modelId="{DB40A971-9913-4F5F-BF48-05FBAEA18940}" srcId="{CB7FA89F-9EEF-4427-9FA7-8025A64B6EA1}" destId="{A3D69F94-0D1F-40DC-94D8-304746B32B45}" srcOrd="0" destOrd="0" parTransId="{E546DBA0-5401-4261-A7D5-ED15529DBEFF}" sibTransId="{AB688FDD-5519-4295-B442-341DA148C801}"/>
    <dgm:cxn modelId="{1B10AD17-A7CA-4F11-AFC0-D0B5ACFB6B8D}" type="presParOf" srcId="{5660BE26-7FF9-4A5A-B996-76F74EBB3E37}" destId="{FA99CC62-FC10-4070-95BC-49D980B021C6}" srcOrd="0" destOrd="0" presId="urn:microsoft.com/office/officeart/2005/8/layout/radial6"/>
    <dgm:cxn modelId="{D2905927-A9BB-4104-BB9E-81C3A533E074}" type="presParOf" srcId="{5660BE26-7FF9-4A5A-B996-76F74EBB3E37}" destId="{117F7AAE-B677-4974-912A-439677457075}" srcOrd="1" destOrd="0" presId="urn:microsoft.com/office/officeart/2005/8/layout/radial6"/>
    <dgm:cxn modelId="{4F61FCF3-3A69-4AD2-98F1-6D78001E0B31}" type="presParOf" srcId="{5660BE26-7FF9-4A5A-B996-76F74EBB3E37}" destId="{FFE09856-712E-4279-A764-BBC2D7A8A2B5}" srcOrd="2" destOrd="0" presId="urn:microsoft.com/office/officeart/2005/8/layout/radial6"/>
    <dgm:cxn modelId="{2CF730BE-78B5-477C-8AE6-DDEFE2124532}" type="presParOf" srcId="{5660BE26-7FF9-4A5A-B996-76F74EBB3E37}" destId="{D2BB88A6-63BA-48BD-85A8-8EBB7FD0B0E0}" srcOrd="3" destOrd="0" presId="urn:microsoft.com/office/officeart/2005/8/layout/radial6"/>
    <dgm:cxn modelId="{ADF07125-93BC-45BD-B9B0-95C72A00DAC6}" type="presParOf" srcId="{5660BE26-7FF9-4A5A-B996-76F74EBB3E37}" destId="{4D835AB1-DA7C-4EB9-B8D1-190B311BF44C}" srcOrd="4" destOrd="0" presId="urn:microsoft.com/office/officeart/2005/8/layout/radial6"/>
    <dgm:cxn modelId="{B66A1353-4CDE-4270-B3C4-F490A595BCDE}" type="presParOf" srcId="{5660BE26-7FF9-4A5A-B996-76F74EBB3E37}" destId="{94DEF263-FE48-436F-9258-37F02C99D0DC}" srcOrd="5" destOrd="0" presId="urn:microsoft.com/office/officeart/2005/8/layout/radial6"/>
    <dgm:cxn modelId="{760C3D35-305C-42E4-B323-AE389DBE3E42}" type="presParOf" srcId="{5660BE26-7FF9-4A5A-B996-76F74EBB3E37}" destId="{84901F26-0A09-4A6C-B4FB-84F53815EC6C}" srcOrd="6" destOrd="0" presId="urn:microsoft.com/office/officeart/2005/8/layout/radial6"/>
    <dgm:cxn modelId="{B72B930E-1D16-438F-9417-B253BD4A7B6A}" type="presParOf" srcId="{5660BE26-7FF9-4A5A-B996-76F74EBB3E37}" destId="{F9066FAC-66B2-4FE7-A409-11F85B4519A9}" srcOrd="7" destOrd="0" presId="urn:microsoft.com/office/officeart/2005/8/layout/radial6"/>
    <dgm:cxn modelId="{33F91609-711D-4674-BEC0-9108D1153B4F}" type="presParOf" srcId="{5660BE26-7FF9-4A5A-B996-76F74EBB3E37}" destId="{6D1A76CC-971E-4444-AF21-93CC2D25DAC8}" srcOrd="8" destOrd="0" presId="urn:microsoft.com/office/officeart/2005/8/layout/radial6"/>
    <dgm:cxn modelId="{6C7E47C9-C77C-4FCB-99EA-45FDF9E17BB4}" type="presParOf" srcId="{5660BE26-7FF9-4A5A-B996-76F74EBB3E37}" destId="{293FDF23-F867-485F-AC04-0CF57C35AB2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0F632-6A12-433E-B905-BCD986F64EAF}">
      <dsp:nvSpPr>
        <dsp:cNvPr id="0" name=""/>
        <dsp:cNvSpPr/>
      </dsp:nvSpPr>
      <dsp:spPr>
        <a:xfrm>
          <a:off x="26336" y="122318"/>
          <a:ext cx="5010372" cy="36195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40259-0129-412E-A77A-6BE977C4F14C}">
      <dsp:nvSpPr>
        <dsp:cNvPr id="0" name=""/>
        <dsp:cNvSpPr/>
      </dsp:nvSpPr>
      <dsp:spPr>
        <a:xfrm>
          <a:off x="445185" y="2777185"/>
          <a:ext cx="133197" cy="13319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E82ACB-9B66-4604-9FFB-57F2D3020C7F}">
      <dsp:nvSpPr>
        <dsp:cNvPr id="0" name=""/>
        <dsp:cNvSpPr/>
      </dsp:nvSpPr>
      <dsp:spPr>
        <a:xfrm>
          <a:off x="511783" y="2843784"/>
          <a:ext cx="990295" cy="86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79" tIns="0" rIns="0" bIns="0" numCol="1" spcCol="1270" anchor="t" anchorCtr="0">
          <a:noAutofit/>
        </a:bodyPr>
        <a:lstStyle/>
        <a:p>
          <a:pPr lvl="0" algn="l" defTabSz="666750">
            <a:lnSpc>
              <a:spcPct val="90000"/>
            </a:lnSpc>
            <a:spcBef>
              <a:spcPct val="0"/>
            </a:spcBef>
            <a:spcAft>
              <a:spcPct val="35000"/>
            </a:spcAft>
          </a:pPr>
          <a:r>
            <a:rPr lang="en-PH" sz="1500" kern="1200" dirty="0" smtClean="0">
              <a:latin typeface="Calibri" pitchFamily="34" charset="0"/>
            </a:rPr>
            <a:t>DSWD National &amp; Regional office</a:t>
          </a:r>
          <a:endParaRPr lang="en-PH" sz="1500" kern="1200" dirty="0">
            <a:latin typeface="Calibri" pitchFamily="34" charset="0"/>
          </a:endParaRPr>
        </a:p>
      </dsp:txBody>
      <dsp:txXfrm>
        <a:off x="511783" y="2843784"/>
        <a:ext cx="990295" cy="861441"/>
      </dsp:txXfrm>
    </dsp:sp>
    <dsp:sp modelId="{FED675E1-A03C-4B38-ADCC-34343F923669}">
      <dsp:nvSpPr>
        <dsp:cNvPr id="0" name=""/>
        <dsp:cNvSpPr/>
      </dsp:nvSpPr>
      <dsp:spPr>
        <a:xfrm>
          <a:off x="1386255" y="1935289"/>
          <a:ext cx="231648" cy="23164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B14F01-6877-402A-B443-EB94C3D735FE}">
      <dsp:nvSpPr>
        <dsp:cNvPr id="0" name=""/>
        <dsp:cNvSpPr/>
      </dsp:nvSpPr>
      <dsp:spPr>
        <a:xfrm>
          <a:off x="1502079" y="2051113"/>
          <a:ext cx="1216152" cy="165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45" tIns="0" rIns="0" bIns="0" numCol="1" spcCol="1270" anchor="t" anchorCtr="0">
          <a:noAutofit/>
        </a:bodyPr>
        <a:lstStyle/>
        <a:p>
          <a:pPr lvl="0" algn="l" defTabSz="666750">
            <a:lnSpc>
              <a:spcPct val="90000"/>
            </a:lnSpc>
            <a:spcBef>
              <a:spcPct val="0"/>
            </a:spcBef>
            <a:spcAft>
              <a:spcPct val="35000"/>
            </a:spcAft>
          </a:pPr>
          <a:r>
            <a:rPr lang="en-PH" sz="1500" kern="1200" dirty="0" smtClean="0">
              <a:latin typeface="Calibri" pitchFamily="34" charset="0"/>
            </a:rPr>
            <a:t>Municipal Link (ML)</a:t>
          </a:r>
          <a:endParaRPr lang="en-PH" sz="1500" kern="1200" dirty="0">
            <a:latin typeface="Calibri" pitchFamily="34" charset="0"/>
          </a:endParaRPr>
        </a:p>
      </dsp:txBody>
      <dsp:txXfrm>
        <a:off x="1502079" y="2051113"/>
        <a:ext cx="1216152" cy="1654111"/>
      </dsp:txXfrm>
    </dsp:sp>
    <dsp:sp modelId="{B6FDCB90-5E02-44CA-BE31-4633E01BF419}">
      <dsp:nvSpPr>
        <dsp:cNvPr id="0" name=""/>
        <dsp:cNvSpPr/>
      </dsp:nvSpPr>
      <dsp:spPr>
        <a:xfrm>
          <a:off x="2587929" y="1314907"/>
          <a:ext cx="306933" cy="3069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5C8E1F-DC4D-40CE-BE65-D070C3F7DC57}">
      <dsp:nvSpPr>
        <dsp:cNvPr id="0" name=""/>
        <dsp:cNvSpPr/>
      </dsp:nvSpPr>
      <dsp:spPr>
        <a:xfrm>
          <a:off x="2741395" y="1468373"/>
          <a:ext cx="1216152" cy="2236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38" tIns="0" rIns="0" bIns="0" numCol="1" spcCol="1270" anchor="t" anchorCtr="0">
          <a:noAutofit/>
        </a:bodyPr>
        <a:lstStyle/>
        <a:p>
          <a:pPr lvl="0" algn="l" defTabSz="666750">
            <a:lnSpc>
              <a:spcPct val="90000"/>
            </a:lnSpc>
            <a:spcBef>
              <a:spcPct val="0"/>
            </a:spcBef>
            <a:spcAft>
              <a:spcPct val="35000"/>
            </a:spcAft>
          </a:pPr>
          <a:r>
            <a:rPr lang="en-PH" sz="1500" kern="1200" dirty="0" smtClean="0">
              <a:latin typeface="Calibri" pitchFamily="34" charset="0"/>
            </a:rPr>
            <a:t>Parent Leader (PL)</a:t>
          </a:r>
          <a:endParaRPr lang="en-PH" sz="1500" kern="1200" dirty="0">
            <a:latin typeface="Calibri" pitchFamily="34" charset="0"/>
          </a:endParaRPr>
        </a:p>
      </dsp:txBody>
      <dsp:txXfrm>
        <a:off x="2741395" y="1468373"/>
        <a:ext cx="1216152" cy="2236851"/>
      </dsp:txXfrm>
    </dsp:sp>
    <dsp:sp modelId="{3CB99D7F-E1C2-42D0-B04D-D8536BAFA1ED}">
      <dsp:nvSpPr>
        <dsp:cNvPr id="0" name=""/>
        <dsp:cNvSpPr/>
      </dsp:nvSpPr>
      <dsp:spPr>
        <a:xfrm>
          <a:off x="3896740" y="904455"/>
          <a:ext cx="411175" cy="41117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EB04A3-2916-4F31-820C-BCA04A640E70}">
      <dsp:nvSpPr>
        <dsp:cNvPr id="0" name=""/>
        <dsp:cNvSpPr/>
      </dsp:nvSpPr>
      <dsp:spPr>
        <a:xfrm>
          <a:off x="3894773" y="1110043"/>
          <a:ext cx="1631261" cy="2595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873" tIns="0" rIns="0" bIns="0" numCol="1" spcCol="1270" anchor="t" anchorCtr="0">
          <a:noAutofit/>
        </a:bodyPr>
        <a:lstStyle/>
        <a:p>
          <a:pPr lvl="0" algn="l" defTabSz="711200">
            <a:lnSpc>
              <a:spcPct val="90000"/>
            </a:lnSpc>
            <a:spcBef>
              <a:spcPct val="0"/>
            </a:spcBef>
            <a:spcAft>
              <a:spcPct val="35000"/>
            </a:spcAft>
          </a:pPr>
          <a:r>
            <a:rPr lang="en-PH" sz="1600" kern="1200" dirty="0" smtClean="0">
              <a:latin typeface="Calibri" pitchFamily="34" charset="0"/>
            </a:rPr>
            <a:t>Beneficiaries</a:t>
          </a:r>
          <a:endParaRPr lang="en-PH" sz="1600" kern="1200" dirty="0">
            <a:latin typeface="Calibri" pitchFamily="34" charset="0"/>
          </a:endParaRPr>
        </a:p>
      </dsp:txBody>
      <dsp:txXfrm>
        <a:off x="3894773" y="1110043"/>
        <a:ext cx="1631261" cy="2595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8DF8B-49F3-4CE5-B88F-0AB4C1CBCAE9}">
      <dsp:nvSpPr>
        <dsp:cNvPr id="0" name=""/>
        <dsp:cNvSpPr/>
      </dsp:nvSpPr>
      <dsp:spPr>
        <a:xfrm>
          <a:off x="115752" y="381290"/>
          <a:ext cx="2475048" cy="99001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PH" sz="3400" kern="1200" dirty="0" smtClean="0"/>
            <a:t>barter</a:t>
          </a:r>
          <a:endParaRPr lang="en-PH" sz="3400" kern="1200" dirty="0"/>
        </a:p>
      </dsp:txBody>
      <dsp:txXfrm>
        <a:off x="610762" y="381290"/>
        <a:ext cx="1485029" cy="990019"/>
      </dsp:txXfrm>
    </dsp:sp>
    <dsp:sp modelId="{18698974-28BB-4A0E-B856-F154F6591B0A}">
      <dsp:nvSpPr>
        <dsp:cNvPr id="0" name=""/>
        <dsp:cNvSpPr/>
      </dsp:nvSpPr>
      <dsp:spPr>
        <a:xfrm>
          <a:off x="2229575" y="381290"/>
          <a:ext cx="2475048" cy="990019"/>
        </a:xfrm>
        <a:prstGeom prst="chevron">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PH" sz="3400" kern="1200" dirty="0" smtClean="0"/>
            <a:t>Cash (CCT)</a:t>
          </a:r>
          <a:endParaRPr lang="en-PH" sz="3400" kern="1200" dirty="0"/>
        </a:p>
      </dsp:txBody>
      <dsp:txXfrm>
        <a:off x="2724585" y="381290"/>
        <a:ext cx="1485029" cy="990019"/>
      </dsp:txXfrm>
    </dsp:sp>
    <dsp:sp modelId="{28128B15-9969-4B98-9092-CD87BD19FA04}">
      <dsp:nvSpPr>
        <dsp:cNvPr id="0" name=""/>
        <dsp:cNvSpPr/>
      </dsp:nvSpPr>
      <dsp:spPr>
        <a:xfrm>
          <a:off x="4306752" y="381290"/>
          <a:ext cx="2475048" cy="99001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PH" sz="3400" kern="1200" dirty="0" smtClean="0"/>
            <a:t>barter</a:t>
          </a:r>
          <a:endParaRPr lang="en-PH" sz="3400" kern="1200" dirty="0"/>
        </a:p>
      </dsp:txBody>
      <dsp:txXfrm>
        <a:off x="4801762" y="381290"/>
        <a:ext cx="1485029" cy="990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8DF8B-49F3-4CE5-B88F-0AB4C1CBCAE9}">
      <dsp:nvSpPr>
        <dsp:cNvPr id="0" name=""/>
        <dsp:cNvSpPr/>
      </dsp:nvSpPr>
      <dsp:spPr>
        <a:xfrm>
          <a:off x="0" y="223428"/>
          <a:ext cx="2311858" cy="92474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en-PH" sz="3600" kern="1200" dirty="0" smtClean="0"/>
            <a:t>Cash </a:t>
          </a:r>
          <a:endParaRPr lang="en-PH" sz="3600" kern="1200" dirty="0"/>
        </a:p>
      </dsp:txBody>
      <dsp:txXfrm>
        <a:off x="462372" y="223428"/>
        <a:ext cx="1387115" cy="924743"/>
      </dsp:txXfrm>
    </dsp:sp>
    <dsp:sp modelId="{97A43BBA-2618-4FD5-88FB-5F3227554347}">
      <dsp:nvSpPr>
        <dsp:cNvPr id="0" name=""/>
        <dsp:cNvSpPr/>
      </dsp:nvSpPr>
      <dsp:spPr>
        <a:xfrm>
          <a:off x="2082570" y="223428"/>
          <a:ext cx="2311858" cy="924743"/>
        </a:xfrm>
        <a:prstGeom prst="chevron">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PH" sz="3200" kern="1200" dirty="0" smtClean="0"/>
            <a:t>Cash (CCT)</a:t>
          </a:r>
          <a:endParaRPr lang="en-PH" sz="3200" kern="1200" dirty="0"/>
        </a:p>
      </dsp:txBody>
      <dsp:txXfrm>
        <a:off x="2544942" y="223428"/>
        <a:ext cx="1387115" cy="924743"/>
      </dsp:txXfrm>
    </dsp:sp>
    <dsp:sp modelId="{18698974-28BB-4A0E-B856-F154F6591B0A}">
      <dsp:nvSpPr>
        <dsp:cNvPr id="0" name=""/>
        <dsp:cNvSpPr/>
      </dsp:nvSpPr>
      <dsp:spPr>
        <a:xfrm>
          <a:off x="4165141" y="226433"/>
          <a:ext cx="2311858" cy="924743"/>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PH" sz="3200" kern="1200" dirty="0" smtClean="0"/>
            <a:t>credit</a:t>
          </a:r>
          <a:endParaRPr lang="en-PH" sz="3200" kern="1200" dirty="0"/>
        </a:p>
      </dsp:txBody>
      <dsp:txXfrm>
        <a:off x="4627513" y="226433"/>
        <a:ext cx="1387115" cy="924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FDF23-F867-485F-AC04-0CF57C35AB2C}">
      <dsp:nvSpPr>
        <dsp:cNvPr id="0" name=""/>
        <dsp:cNvSpPr/>
      </dsp:nvSpPr>
      <dsp:spPr>
        <a:xfrm>
          <a:off x="2305410" y="729545"/>
          <a:ext cx="4950705" cy="4950705"/>
        </a:xfrm>
        <a:prstGeom prst="blockArc">
          <a:avLst>
            <a:gd name="adj1" fmla="val 9000000"/>
            <a:gd name="adj2" fmla="val 16200000"/>
            <a:gd name="adj3" fmla="val 4644"/>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4901F26-0A09-4A6C-B4FB-84F53815EC6C}">
      <dsp:nvSpPr>
        <dsp:cNvPr id="0" name=""/>
        <dsp:cNvSpPr/>
      </dsp:nvSpPr>
      <dsp:spPr>
        <a:xfrm>
          <a:off x="2305410" y="729545"/>
          <a:ext cx="4950705" cy="4950705"/>
        </a:xfrm>
        <a:prstGeom prst="blockArc">
          <a:avLst>
            <a:gd name="adj1" fmla="val 1800000"/>
            <a:gd name="adj2" fmla="val 9000000"/>
            <a:gd name="adj3" fmla="val 4644"/>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D2BB88A6-63BA-48BD-85A8-8EBB7FD0B0E0}">
      <dsp:nvSpPr>
        <dsp:cNvPr id="0" name=""/>
        <dsp:cNvSpPr/>
      </dsp:nvSpPr>
      <dsp:spPr>
        <a:xfrm>
          <a:off x="2305410" y="729545"/>
          <a:ext cx="4950705" cy="4950705"/>
        </a:xfrm>
        <a:prstGeom prst="blockArc">
          <a:avLst>
            <a:gd name="adj1" fmla="val 16200000"/>
            <a:gd name="adj2" fmla="val 1800000"/>
            <a:gd name="adj3" fmla="val 4644"/>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A99CC62-FC10-4070-95BC-49D980B021C6}">
      <dsp:nvSpPr>
        <dsp:cNvPr id="0" name=""/>
        <dsp:cNvSpPr/>
      </dsp:nvSpPr>
      <dsp:spPr>
        <a:xfrm>
          <a:off x="3352817" y="1676418"/>
          <a:ext cx="2756564" cy="2755401"/>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PH" sz="2000" b="1" kern="1200" dirty="0" smtClean="0">
              <a:solidFill>
                <a:schemeClr val="tx1"/>
              </a:solidFill>
              <a:latin typeface="Calibri" pitchFamily="34" charset="0"/>
            </a:rPr>
            <a:t>Identify the “influencer” who can </a:t>
          </a:r>
        </a:p>
        <a:p>
          <a:pPr lvl="0" algn="ctr" defTabSz="889000">
            <a:lnSpc>
              <a:spcPct val="90000"/>
            </a:lnSpc>
            <a:spcBef>
              <a:spcPct val="0"/>
            </a:spcBef>
            <a:spcAft>
              <a:spcPct val="35000"/>
            </a:spcAft>
          </a:pPr>
          <a:r>
            <a:rPr lang="en-PH" sz="2000" b="1" kern="1200" dirty="0" smtClean="0">
              <a:solidFill>
                <a:schemeClr val="tx1"/>
              </a:solidFill>
              <a:latin typeface="Calibri" pitchFamily="34" charset="0"/>
            </a:rPr>
            <a:t>connect </a:t>
          </a:r>
        </a:p>
        <a:p>
          <a:pPr lvl="0" algn="ctr" defTabSz="889000">
            <a:lnSpc>
              <a:spcPct val="90000"/>
            </a:lnSpc>
            <a:spcBef>
              <a:spcPct val="0"/>
            </a:spcBef>
            <a:spcAft>
              <a:spcPct val="35000"/>
            </a:spcAft>
          </a:pPr>
          <a:r>
            <a:rPr lang="en-PH" sz="2000" b="1" kern="1200" dirty="0" smtClean="0">
              <a:solidFill>
                <a:schemeClr val="tx1"/>
              </a:solidFill>
              <a:latin typeface="Calibri" pitchFamily="34" charset="0"/>
            </a:rPr>
            <a:t>and </a:t>
          </a:r>
        </a:p>
        <a:p>
          <a:pPr lvl="0" algn="ctr" defTabSz="889000">
            <a:lnSpc>
              <a:spcPct val="90000"/>
            </a:lnSpc>
            <a:spcBef>
              <a:spcPct val="0"/>
            </a:spcBef>
            <a:spcAft>
              <a:spcPct val="35000"/>
            </a:spcAft>
          </a:pPr>
          <a:r>
            <a:rPr lang="en-PH" sz="2000" b="1" kern="1200" dirty="0" smtClean="0">
              <a:solidFill>
                <a:schemeClr val="tx1"/>
              </a:solidFill>
              <a:latin typeface="Calibri" pitchFamily="34" charset="0"/>
            </a:rPr>
            <a:t>educate.</a:t>
          </a:r>
          <a:endParaRPr lang="en-US" sz="2000" kern="1200" dirty="0">
            <a:solidFill>
              <a:schemeClr val="tx1"/>
            </a:solidFill>
            <a:latin typeface="Calibri" pitchFamily="34" charset="0"/>
          </a:endParaRPr>
        </a:p>
      </dsp:txBody>
      <dsp:txXfrm>
        <a:off x="3756506" y="2079937"/>
        <a:ext cx="1949186" cy="1948363"/>
      </dsp:txXfrm>
    </dsp:sp>
    <dsp:sp modelId="{117F7AAE-B677-4974-912A-439677457075}">
      <dsp:nvSpPr>
        <dsp:cNvPr id="0" name=""/>
        <dsp:cNvSpPr/>
      </dsp:nvSpPr>
      <dsp:spPr>
        <a:xfrm>
          <a:off x="3829025" y="18133"/>
          <a:ext cx="1903476" cy="1537775"/>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PH" sz="1600" kern="1200" dirty="0" smtClean="0">
              <a:solidFill>
                <a:schemeClr val="tx1"/>
              </a:solidFill>
              <a:latin typeface="Calibri" pitchFamily="34" charset="0"/>
            </a:rPr>
            <a:t>Those involved in health </a:t>
          </a:r>
          <a:r>
            <a:rPr lang="en-PH" sz="1600" kern="1200" dirty="0" err="1" smtClean="0">
              <a:solidFill>
                <a:schemeClr val="tx1"/>
              </a:solidFill>
              <a:latin typeface="Calibri" pitchFamily="34" charset="0"/>
            </a:rPr>
            <a:t>centers</a:t>
          </a:r>
          <a:r>
            <a:rPr lang="en-PH" sz="1600" kern="1200" dirty="0" smtClean="0">
              <a:solidFill>
                <a:schemeClr val="tx1"/>
              </a:solidFill>
              <a:latin typeface="Calibri" pitchFamily="34" charset="0"/>
            </a:rPr>
            <a:t> (parent leader in </a:t>
          </a:r>
          <a:r>
            <a:rPr lang="en-PH" sz="1600" kern="1200" dirty="0" err="1" smtClean="0">
              <a:solidFill>
                <a:schemeClr val="tx1"/>
              </a:solidFill>
              <a:latin typeface="Calibri" pitchFamily="34" charset="0"/>
            </a:rPr>
            <a:t>Ipilan</a:t>
          </a:r>
          <a:r>
            <a:rPr lang="en-PH" sz="1600" kern="1200" dirty="0" smtClean="0">
              <a:solidFill>
                <a:schemeClr val="tx1"/>
              </a:solidFill>
              <a:latin typeface="Calibri" pitchFamily="34" charset="0"/>
            </a:rPr>
            <a:t>)</a:t>
          </a:r>
          <a:endParaRPr lang="en-US" sz="1600" kern="1200" dirty="0">
            <a:solidFill>
              <a:schemeClr val="tx1"/>
            </a:solidFill>
            <a:latin typeface="Calibri" pitchFamily="34" charset="0"/>
          </a:endParaRPr>
        </a:p>
      </dsp:txBody>
      <dsp:txXfrm>
        <a:off x="4107783" y="243335"/>
        <a:ext cx="1345960" cy="1087371"/>
      </dsp:txXfrm>
    </dsp:sp>
    <dsp:sp modelId="{4D835AB1-DA7C-4EB9-B8D1-190B311BF44C}">
      <dsp:nvSpPr>
        <dsp:cNvPr id="0" name=""/>
        <dsp:cNvSpPr/>
      </dsp:nvSpPr>
      <dsp:spPr>
        <a:xfrm>
          <a:off x="5848913" y="3417611"/>
          <a:ext cx="2051585" cy="1992450"/>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PH" sz="1600" kern="1200" dirty="0" smtClean="0">
              <a:solidFill>
                <a:schemeClr val="tx1"/>
              </a:solidFill>
              <a:latin typeface="Calibri" pitchFamily="34" charset="0"/>
            </a:rPr>
            <a:t>Those with strong ties with the community i.e., tribal leaders,  NGO workers/ volunteers</a:t>
          </a:r>
          <a:endParaRPr lang="en-US" sz="1600" kern="1200" dirty="0">
            <a:solidFill>
              <a:schemeClr val="tx1"/>
            </a:solidFill>
            <a:latin typeface="Calibri" pitchFamily="34" charset="0"/>
          </a:endParaRPr>
        </a:p>
      </dsp:txBody>
      <dsp:txXfrm>
        <a:off x="6149361" y="3709399"/>
        <a:ext cx="1450689" cy="1408874"/>
      </dsp:txXfrm>
    </dsp:sp>
    <dsp:sp modelId="{F9066FAC-66B2-4FE7-A409-11F85B4519A9}">
      <dsp:nvSpPr>
        <dsp:cNvPr id="0" name=""/>
        <dsp:cNvSpPr/>
      </dsp:nvSpPr>
      <dsp:spPr>
        <a:xfrm>
          <a:off x="1700700" y="3417611"/>
          <a:ext cx="1972238" cy="1992450"/>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PH" sz="1600" kern="1200" dirty="0" smtClean="0">
              <a:solidFill>
                <a:schemeClr val="tx1"/>
              </a:solidFill>
              <a:latin typeface="Calibri" pitchFamily="34" charset="0"/>
            </a:rPr>
            <a:t>Those involved in school (parent leader in </a:t>
          </a:r>
          <a:r>
            <a:rPr lang="en-PH" sz="1600" kern="1200" dirty="0" err="1" smtClean="0">
              <a:solidFill>
                <a:schemeClr val="tx1"/>
              </a:solidFill>
              <a:latin typeface="Calibri" pitchFamily="34" charset="0"/>
            </a:rPr>
            <a:t>Rizal</a:t>
          </a:r>
          <a:r>
            <a:rPr lang="en-PH" sz="1600" kern="1200" dirty="0" smtClean="0">
              <a:solidFill>
                <a:schemeClr val="tx1"/>
              </a:solidFill>
              <a:latin typeface="Calibri" pitchFamily="34" charset="0"/>
            </a:rPr>
            <a:t>)</a:t>
          </a:r>
          <a:endParaRPr lang="en-US" sz="1600" kern="1200" dirty="0">
            <a:solidFill>
              <a:schemeClr val="tx1"/>
            </a:solidFill>
            <a:latin typeface="Calibri" pitchFamily="34" charset="0"/>
          </a:endParaRPr>
        </a:p>
      </dsp:txBody>
      <dsp:txXfrm>
        <a:off x="1989528" y="3709399"/>
        <a:ext cx="1394582" cy="140887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B9BE5E-51BA-4F6C-89B6-6F7FFD9E073A}" type="datetimeFigureOut">
              <a:rPr lang="en-PH" smtClean="0"/>
              <a:pPr/>
              <a:t>12/5/2012</a:t>
            </a:fld>
            <a:endParaRPr lang="en-P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613343-504E-4F28-8EA7-EF8F92809A80}" type="slidenum">
              <a:rPr lang="en-PH" smtClean="0"/>
              <a:pPr/>
              <a:t>‹#›</a:t>
            </a:fld>
            <a:endParaRPr lang="en-PH"/>
          </a:p>
        </p:txBody>
      </p:sp>
    </p:spTree>
    <p:extLst>
      <p:ext uri="{BB962C8B-B14F-4D97-AF65-F5344CB8AC3E}">
        <p14:creationId xmlns:p14="http://schemas.microsoft.com/office/powerpoint/2010/main" val="409485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1</a:t>
            </a:fld>
            <a:endParaRPr lang="en-P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E</a:t>
            </a:r>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10</a:t>
            </a:fld>
            <a:endParaRPr lang="en-P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E</a:t>
            </a:r>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11</a:t>
            </a:fld>
            <a:endParaRPr lang="en-P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613343-504E-4F28-8EA7-EF8F92809A80}" type="slidenum">
              <a:rPr lang="en-PH" smtClean="0"/>
              <a:pPr/>
              <a:t>12</a:t>
            </a:fld>
            <a:endParaRPr lang="en-P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E</a:t>
            </a:r>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13</a:t>
            </a:fld>
            <a:endParaRPr lang="en-P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14</a:t>
            </a:fld>
            <a:endParaRPr lang="en-P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p>
          <a:p>
            <a:endParaRPr lang="en-US" dirty="0" smtClean="0"/>
          </a:p>
          <a:p>
            <a:r>
              <a:rPr lang="en-US" dirty="0" smtClean="0"/>
              <a:t>IP Beneficiaries have yet to understand how ATM and mobile money works and how they can benefit from it.</a:t>
            </a:r>
          </a:p>
        </p:txBody>
      </p:sp>
      <p:sp>
        <p:nvSpPr>
          <p:cNvPr id="4" name="Slide Number Placeholder 3"/>
          <p:cNvSpPr>
            <a:spLocks noGrp="1"/>
          </p:cNvSpPr>
          <p:nvPr>
            <p:ph type="sldNum" sz="quarter" idx="10"/>
          </p:nvPr>
        </p:nvSpPr>
        <p:spPr/>
        <p:txBody>
          <a:bodyPr/>
          <a:lstStyle/>
          <a:p>
            <a:fld id="{6E613343-504E-4F28-8EA7-EF8F92809A80}" type="slidenum">
              <a:rPr lang="en-PH" smtClean="0"/>
              <a:pPr/>
              <a:t>15</a:t>
            </a:fld>
            <a:endParaRPr lang="en-P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p>
          <a:p>
            <a:endParaRPr lang="en-US" dirty="0" smtClean="0"/>
          </a:p>
          <a:p>
            <a:r>
              <a:rPr lang="en-US" dirty="0" smtClean="0"/>
              <a:t>IP Beneficiaries have yet to understand how ATM and mobile money works and how they can benefit from it.</a:t>
            </a:r>
          </a:p>
        </p:txBody>
      </p:sp>
      <p:sp>
        <p:nvSpPr>
          <p:cNvPr id="4" name="Slide Number Placeholder 3"/>
          <p:cNvSpPr>
            <a:spLocks noGrp="1"/>
          </p:cNvSpPr>
          <p:nvPr>
            <p:ph type="sldNum" sz="quarter" idx="10"/>
          </p:nvPr>
        </p:nvSpPr>
        <p:spPr/>
        <p:txBody>
          <a:bodyPr/>
          <a:lstStyle/>
          <a:p>
            <a:fld id="{6E613343-504E-4F28-8EA7-EF8F92809A80}" type="slidenum">
              <a:rPr lang="en-PH" smtClean="0"/>
              <a:pPr/>
              <a:t>16</a:t>
            </a:fld>
            <a:endParaRPr lang="en-P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E</a:t>
            </a:r>
          </a:p>
          <a:p>
            <a:endParaRPr lang="en-PH" dirty="0" smtClean="0"/>
          </a:p>
          <a:p>
            <a:r>
              <a:rPr lang="en-PH" dirty="0" smtClean="0"/>
              <a:t>Rizal:</a:t>
            </a:r>
            <a:r>
              <a:rPr lang="en-PH" baseline="0" dirty="0" smtClean="0"/>
              <a:t> originally, they engaged in barter (though they also earn cash but very little—maximum is Php100); when CCT came, they had cash amounting to less than Php2,000. Beneficiaries spend it mostly on school supplies, then food. When they do not have cash anymore, they go back to bartering goods. The important variable here is their social/geographical location: living in the uplands. Also, no available forms of credit (or at least, credit practices with the IPs)</a:t>
            </a:r>
          </a:p>
          <a:p>
            <a:endParaRPr lang="en-PH" baseline="0" dirty="0" smtClean="0"/>
          </a:p>
          <a:p>
            <a:r>
              <a:rPr lang="en-PH" baseline="0" dirty="0" smtClean="0"/>
              <a:t>Brooke’s Point: they were earning cash already from their </a:t>
            </a:r>
            <a:r>
              <a:rPr lang="en-PH" baseline="0" dirty="0" err="1" smtClean="0"/>
              <a:t>labor</a:t>
            </a:r>
            <a:r>
              <a:rPr lang="en-PH" baseline="0" dirty="0" smtClean="0"/>
              <a:t> wages, but with CCT, beneficiaries were able to expand their ability to buy goods. However, because costs are high (esp. school materials) and they have access to credit in the lowland, they engage in credit. They pay for this in the next CCT payment (as guarantee)</a:t>
            </a:r>
          </a:p>
          <a:p>
            <a:endParaRPr lang="en-PH" baseline="0" dirty="0" smtClean="0"/>
          </a:p>
          <a:p>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17</a:t>
            </a:fld>
            <a:endParaRPr lang="en-P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613343-504E-4F28-8EA7-EF8F92809A80}" type="slidenum">
              <a:rPr lang="en-PH" smtClean="0"/>
              <a:pPr/>
              <a:t>18</a:t>
            </a:fld>
            <a:endParaRPr lang="en-P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613343-504E-4F28-8EA7-EF8F92809A80}" type="slidenum">
              <a:rPr lang="en-PH" smtClean="0"/>
              <a:pPr/>
              <a:t>19</a:t>
            </a:fld>
            <a:endParaRPr lang="en-P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2</a:t>
            </a:fld>
            <a:endParaRPr lang="en-PH"/>
          </a:p>
        </p:txBody>
      </p:sp>
    </p:spTree>
    <p:extLst>
      <p:ext uri="{BB962C8B-B14F-4D97-AF65-F5344CB8AC3E}">
        <p14:creationId xmlns:p14="http://schemas.microsoft.com/office/powerpoint/2010/main" val="1482833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 PHOTO OF SCHOOL</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20</a:t>
            </a:fld>
            <a:endParaRPr lang="en-P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613343-504E-4F28-8EA7-EF8F92809A80}" type="slidenum">
              <a:rPr lang="en-PH" smtClean="0"/>
              <a:pPr/>
              <a:t>21</a:t>
            </a:fld>
            <a:endParaRPr lang="en-P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22</a:t>
            </a:fld>
            <a:endParaRPr lang="en-P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solidFill>
                  <a:prstClr val="black"/>
                </a:solidFill>
              </a:rPr>
              <a:pPr/>
              <a:t>27</a:t>
            </a:fld>
            <a:endParaRPr lang="en-PH">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dirty="0" smtClean="0">
                <a:latin typeface="Calibri" pitchFamily="34" charset="0"/>
              </a:rPr>
              <a:t>and norms of target segments; use appropriate technology to IP 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dirty="0" smtClean="0">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dirty="0" smtClean="0">
                <a:latin typeface="Calibri" pitchFamily="34" charset="0"/>
              </a:rPr>
              <a:t>Especially for ethnic groups which tend to have a strong sense of common ownership, a beneficiary should refer not to an “individual” but to a “group”.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28</a:t>
            </a:fld>
            <a:endParaRPr lang="en-P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*picture of </a:t>
            </a:r>
            <a:r>
              <a:rPr lang="en-PH" dirty="0" err="1" smtClean="0"/>
              <a:t>Letlet</a:t>
            </a:r>
            <a:r>
              <a:rPr lang="en-PH" dirty="0" smtClean="0"/>
              <a:t>?</a:t>
            </a:r>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29</a:t>
            </a:fld>
            <a:endParaRPr lang="en-P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613343-504E-4F28-8EA7-EF8F92809A80}" type="slidenum">
              <a:rPr lang="en-PH" smtClean="0"/>
              <a:pPr/>
              <a:t>31</a:t>
            </a:fld>
            <a:endParaRPr lang="en-P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3</a:t>
            </a:fld>
            <a:endParaRPr lang="en-P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J</a:t>
            </a:r>
          </a:p>
          <a:p>
            <a:endParaRPr lang="en-PH" dirty="0" smtClean="0"/>
          </a:p>
          <a:p>
            <a:r>
              <a:rPr lang="en-PH" dirty="0" smtClean="0"/>
              <a:t>*CCT patterned after programs</a:t>
            </a:r>
            <a:r>
              <a:rPr lang="en-PH" baseline="0" dirty="0" smtClean="0"/>
              <a:t> in </a:t>
            </a:r>
            <a:r>
              <a:rPr lang="en-PH" dirty="0" smtClean="0"/>
              <a:t>Latin America</a:t>
            </a:r>
            <a:r>
              <a:rPr lang="en-PH" baseline="0" dirty="0" smtClean="0"/>
              <a:t> and Africa (</a:t>
            </a:r>
            <a:r>
              <a:rPr lang="en-PH" baseline="0" dirty="0" err="1" smtClean="0"/>
              <a:t>Bolsa</a:t>
            </a:r>
            <a:r>
              <a:rPr lang="en-PH" baseline="0" dirty="0" smtClean="0"/>
              <a:t> </a:t>
            </a:r>
            <a:r>
              <a:rPr lang="en-PH" baseline="0" dirty="0" err="1" smtClean="0"/>
              <a:t>Familia</a:t>
            </a:r>
            <a:r>
              <a:rPr lang="en-PH" baseline="0" dirty="0" smtClean="0"/>
              <a:t>, </a:t>
            </a:r>
            <a:r>
              <a:rPr lang="en-PH" baseline="0" dirty="0" err="1" smtClean="0"/>
              <a:t>Familias</a:t>
            </a:r>
            <a:r>
              <a:rPr lang="en-PH" baseline="0" dirty="0" smtClean="0"/>
              <a:t> in </a:t>
            </a:r>
            <a:r>
              <a:rPr lang="en-PH" baseline="0" dirty="0" err="1" smtClean="0"/>
              <a:t>Accion</a:t>
            </a:r>
            <a:r>
              <a:rPr lang="en-PH" baseline="0" dirty="0" smtClean="0"/>
              <a:t>) </a:t>
            </a:r>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4</a:t>
            </a:fld>
            <a:endParaRPr lang="en-P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E</a:t>
            </a:r>
          </a:p>
          <a:p>
            <a:endParaRPr lang="en-PH" dirty="0" smtClean="0"/>
          </a:p>
          <a:p>
            <a:r>
              <a:rPr lang="en-PH" dirty="0" smtClean="0"/>
              <a:t>*Total of Php1,400 for</a:t>
            </a:r>
            <a:r>
              <a:rPr lang="en-PH" baseline="0" dirty="0" smtClean="0"/>
              <a:t> 3 children per month</a:t>
            </a:r>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5</a:t>
            </a:fld>
            <a:endParaRPr lang="en-P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6</a:t>
            </a:fld>
            <a:endParaRPr lang="en-PH"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7</a:t>
            </a:fld>
            <a:endParaRPr lang="en-PH"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8</a:t>
            </a:fld>
            <a:endParaRPr lang="en-P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E</a:t>
            </a:r>
            <a:endParaRPr lang="en-PH" dirty="0"/>
          </a:p>
        </p:txBody>
      </p:sp>
      <p:sp>
        <p:nvSpPr>
          <p:cNvPr id="4" name="Slide Number Placeholder 3"/>
          <p:cNvSpPr>
            <a:spLocks noGrp="1"/>
          </p:cNvSpPr>
          <p:nvPr>
            <p:ph type="sldNum" sz="quarter" idx="10"/>
          </p:nvPr>
        </p:nvSpPr>
        <p:spPr/>
        <p:txBody>
          <a:bodyPr/>
          <a:lstStyle/>
          <a:p>
            <a:fld id="{6E613343-504E-4F28-8EA7-EF8F92809A80}" type="slidenum">
              <a:rPr lang="en-PH" smtClean="0"/>
              <a:pPr/>
              <a:t>9</a:t>
            </a:fld>
            <a:endParaRPr lang="en-P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0F995F13-0DD2-4B09-8B86-E2D121EDD882}" type="datetimeFigureOut">
              <a:rPr lang="en-PH" smtClean="0"/>
              <a:pPr/>
              <a:t>12/5/2012</a:t>
            </a:fld>
            <a:endParaRPr lang="en-PH"/>
          </a:p>
        </p:txBody>
      </p:sp>
      <p:sp>
        <p:nvSpPr>
          <p:cNvPr id="17" name="Footer Placeholder 16"/>
          <p:cNvSpPr>
            <a:spLocks noGrp="1"/>
          </p:cNvSpPr>
          <p:nvPr>
            <p:ph type="ftr" sz="quarter" idx="11"/>
          </p:nvPr>
        </p:nvSpPr>
        <p:spPr>
          <a:xfrm>
            <a:off x="5410200" y="4205288"/>
            <a:ext cx="1295400" cy="457200"/>
          </a:xfrm>
        </p:spPr>
        <p:txBody>
          <a:bodyPr/>
          <a:lstStyle/>
          <a:p>
            <a:endParaRPr lang="en-PH"/>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995F13-0DD2-4B09-8B86-E2D121EDD882}" type="datetimeFigureOut">
              <a:rPr lang="en-PH" smtClean="0"/>
              <a:pPr/>
              <a:t>12/5/2012</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995F13-0DD2-4B09-8B86-E2D121EDD882}" type="datetimeFigureOut">
              <a:rPr lang="en-PH" smtClean="0"/>
              <a:pPr/>
              <a:t>12/5/2012</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pPr/>
              <a:t>12/5/2012</a:t>
            </a:fld>
            <a:endParaRPr lang="en-US"/>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F995F13-0DD2-4B09-8B86-E2D121EDD882}" type="datetimeFigureOut">
              <a:rPr lang="en-PH" smtClean="0"/>
              <a:pPr/>
              <a:t>12/5/2012</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F995F13-0DD2-4B09-8B86-E2D121EDD882}" type="datetimeFigureOut">
              <a:rPr lang="en-PH" smtClean="0"/>
              <a:pPr/>
              <a:t>12/5/2012</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0F995F13-0DD2-4B09-8B86-E2D121EDD882}" type="datetimeFigureOut">
              <a:rPr lang="en-PH" smtClean="0"/>
              <a:pPr/>
              <a:t>12/5/2012</a:t>
            </a:fld>
            <a:endParaRPr lang="en-PH"/>
          </a:p>
        </p:txBody>
      </p:sp>
      <p:sp>
        <p:nvSpPr>
          <p:cNvPr id="27" name="Slide Number Placeholder 26"/>
          <p:cNvSpPr>
            <a:spLocks noGrp="1"/>
          </p:cNvSpPr>
          <p:nvPr>
            <p:ph type="sldNum" sz="quarter" idx="11"/>
          </p:nvPr>
        </p:nvSpPr>
        <p:spPr/>
        <p:txBody>
          <a:bodyPr rtlCol="0"/>
          <a:lstStyle/>
          <a:p>
            <a:fld id="{208C2803-9CFF-4E53-9A24-D65D19343B07}" type="slidenum">
              <a:rPr lang="en-PH" smtClean="0"/>
              <a:pPr/>
              <a:t>‹#›</a:t>
            </a:fld>
            <a:endParaRPr lang="en-PH"/>
          </a:p>
        </p:txBody>
      </p:sp>
      <p:sp>
        <p:nvSpPr>
          <p:cNvPr id="28" name="Footer Placeholder 27"/>
          <p:cNvSpPr>
            <a:spLocks noGrp="1"/>
          </p:cNvSpPr>
          <p:nvPr>
            <p:ph type="ftr" sz="quarter" idx="12"/>
          </p:nvPr>
        </p:nvSpPr>
        <p:spPr/>
        <p:txBody>
          <a:bodyPr rtlCol="0"/>
          <a:lstStyle/>
          <a:p>
            <a:endParaRPr lang="en-PH"/>
          </a:p>
        </p:txBody>
      </p:sp>
    </p:spTree>
  </p:cSld>
  <p:clrMapOvr>
    <a:masterClrMapping/>
  </p:clrMapOvr>
  <p:transition spd="med">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0F995F13-0DD2-4B09-8B86-E2D121EDD882}" type="datetimeFigureOut">
              <a:rPr lang="en-PH" smtClean="0"/>
              <a:pPr/>
              <a:t>12/5/2012</a:t>
            </a:fld>
            <a:endParaRPr lang="en-PH"/>
          </a:p>
        </p:txBody>
      </p:sp>
      <p:sp>
        <p:nvSpPr>
          <p:cNvPr id="4" name="Footer Placeholder 3"/>
          <p:cNvSpPr>
            <a:spLocks noGrp="1"/>
          </p:cNvSpPr>
          <p:nvPr>
            <p:ph type="ftr" sz="quarter" idx="11"/>
          </p:nvPr>
        </p:nvSpPr>
        <p:spPr>
          <a:xfrm>
            <a:off x="5257800" y="612648"/>
            <a:ext cx="1325880" cy="457200"/>
          </a:xfrm>
        </p:spPr>
        <p:txBody>
          <a:bodyPr/>
          <a:lstStyle/>
          <a:p>
            <a:endParaRPr lang="en-PH"/>
          </a:p>
        </p:txBody>
      </p:sp>
      <p:sp>
        <p:nvSpPr>
          <p:cNvPr id="5" name="Slide Number Placeholder 4"/>
          <p:cNvSpPr>
            <a:spLocks noGrp="1"/>
          </p:cNvSpPr>
          <p:nvPr>
            <p:ph type="sldNum" sz="quarter" idx="12"/>
          </p:nvPr>
        </p:nvSpPr>
        <p:spPr>
          <a:xfrm>
            <a:off x="8174736" y="2272"/>
            <a:ext cx="762000" cy="365760"/>
          </a:xfrm>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95F13-0DD2-4B09-8B86-E2D121EDD882}" type="datetimeFigureOut">
              <a:rPr lang="en-PH" smtClean="0"/>
              <a:pPr/>
              <a:t>12/5/2012</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F995F13-0DD2-4B09-8B86-E2D121EDD882}" type="datetimeFigureOut">
              <a:rPr lang="en-PH" smtClean="0"/>
              <a:pPr/>
              <a:t>12/5/2012</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F995F13-0DD2-4B09-8B86-E2D121EDD882}" type="datetimeFigureOut">
              <a:rPr lang="en-PH" smtClean="0"/>
              <a:pPr/>
              <a:t>12/5/2012</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208C2803-9CFF-4E53-9A24-D65D19343B07}" type="slidenum">
              <a:rPr lang="en-PH" smtClean="0"/>
              <a:pPr/>
              <a:t>‹#›</a:t>
            </a:fld>
            <a:endParaRPr lang="en-PH"/>
          </a:p>
        </p:txBody>
      </p:sp>
    </p:spTree>
  </p:cSld>
  <p:clrMapOvr>
    <a:masterClrMapping/>
  </p:clrMapOvr>
  <p:transition spd="med">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48D92626-37D2-4832-BF7A-BC283494A20D}" type="datetimeFigureOut">
              <a:rPr lang="en-US" smtClean="0"/>
              <a:pPr algn="l" eaLnBrk="1" latinLnBrk="0" hangingPunct="1"/>
              <a:t>12/5/2012</a:t>
            </a:fld>
            <a:endParaRPr lang="en-US" sz="1300" dirty="0">
              <a:solidFill>
                <a:schemeClr val="bg2">
                  <a:tint val="60000"/>
                  <a:satMod val="155000"/>
                </a:schemeClr>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endParaRPr kumimoji="0" lang="en-US" sz="1300" dirty="0">
              <a:solidFill>
                <a:schemeClr val="bg2">
                  <a:tint val="60000"/>
                  <a:satMod val="155000"/>
                </a:schemeClr>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08C2803-9CFF-4E53-9A24-D65D19343B07}" type="slidenum">
              <a:rPr lang="en-PH" smtClean="0"/>
              <a:pPr/>
              <a:t>‹#›</a:t>
            </a:fld>
            <a:endParaRPr lang="en-PH"/>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video" Target="file:///E:\MICRA%20IMTFI%20presentation\2012-10-22%2014.23.20%20PAYOUT%20IPILAN.mp4" TargetMode="External"/><Relationship Id="rId7" Type="http://schemas.openxmlformats.org/officeDocument/2006/relationships/image" Target="../media/image23.png"/><Relationship Id="rId2" Type="http://schemas.openxmlformats.org/officeDocument/2006/relationships/video" Target="file:///E:\MICRA%20IMTFI%20presentation\00007.MTS" TargetMode="External"/><Relationship Id="rId1" Type="http://schemas.openxmlformats.org/officeDocument/2006/relationships/video" Target="file:///E:\MICRA%20IMTFI%20presentation\2012-10-23%2010.20.52%20brookes%20payout.mp4" TargetMode="External"/><Relationship Id="rId6" Type="http://schemas.openxmlformats.org/officeDocument/2006/relationships/image" Target="../media/image22.jpe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ideo" Target="file:///E:\MICRA%20IMTFI%20presentation\2012-10-23%2010.11.50%20BROOKES%20ATM.mp4" TargetMode="External"/><Relationship Id="rId5" Type="http://schemas.openxmlformats.org/officeDocument/2006/relationships/image" Target="../media/image23.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8.jpeg"/><Relationship Id="rId3" Type="http://schemas.openxmlformats.org/officeDocument/2006/relationships/image" Target="../media/image9.png"/><Relationship Id="rId7" Type="http://schemas.openxmlformats.org/officeDocument/2006/relationships/diagramQuickStyle" Target="../diagrams/quickStyle1.xml"/><Relationship Id="rId12"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2.jpeg"/><Relationship Id="rId5" Type="http://schemas.openxmlformats.org/officeDocument/2006/relationships/diagramData" Target="../diagrams/data1.xml"/><Relationship Id="rId10" Type="http://schemas.openxmlformats.org/officeDocument/2006/relationships/image" Target="../media/image11.jpeg"/><Relationship Id="rId4" Type="http://schemas.openxmlformats.org/officeDocument/2006/relationships/image" Target="../media/image10.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752600"/>
            <a:ext cx="8458200" cy="1470025"/>
          </a:xfrm>
        </p:spPr>
        <p:txBody>
          <a:bodyPr>
            <a:noAutofit/>
          </a:bodyPr>
          <a:lstStyle/>
          <a:p>
            <a:pPr algn="ctr"/>
            <a:r>
              <a:rPr lang="en-PH" sz="2800" dirty="0" smtClean="0"/>
              <a:t>Delivering Cash Grants to Indigenous Peoples Through ATM &amp; GCASH Remit: </a:t>
            </a:r>
            <a:br>
              <a:rPr lang="en-PH" sz="2800" dirty="0" smtClean="0"/>
            </a:br>
            <a:r>
              <a:rPr lang="en-PH" sz="2800" dirty="0" smtClean="0"/>
              <a:t/>
            </a:r>
            <a:br>
              <a:rPr lang="en-PH" sz="2800" dirty="0" smtClean="0"/>
            </a:br>
            <a:r>
              <a:rPr lang="en-PH" sz="1800" dirty="0" smtClean="0"/>
              <a:t>The Case of </a:t>
            </a:r>
            <a:r>
              <a:rPr lang="en-PH" sz="1800" i="1" dirty="0" err="1" smtClean="0"/>
              <a:t>Pantawid</a:t>
            </a:r>
            <a:r>
              <a:rPr lang="en-PH" sz="1800" i="1" dirty="0" smtClean="0"/>
              <a:t> </a:t>
            </a:r>
            <a:r>
              <a:rPr lang="en-PH" sz="1800" i="1" dirty="0" err="1" smtClean="0"/>
              <a:t>Pamilyang</a:t>
            </a:r>
            <a:r>
              <a:rPr lang="en-PH" sz="1800" i="1" dirty="0" smtClean="0"/>
              <a:t> Pilipino</a:t>
            </a:r>
            <a:r>
              <a:rPr lang="en-PH" sz="1800" dirty="0" smtClean="0"/>
              <a:t> </a:t>
            </a:r>
            <a:br>
              <a:rPr lang="en-PH" sz="1800" dirty="0" smtClean="0"/>
            </a:br>
            <a:r>
              <a:rPr lang="en-PH" sz="1800" dirty="0" smtClean="0"/>
              <a:t>Conditional Cash Transfer Program </a:t>
            </a:r>
            <a:br>
              <a:rPr lang="en-PH" sz="1800" dirty="0" smtClean="0"/>
            </a:br>
            <a:r>
              <a:rPr lang="en-PH" sz="1800" dirty="0" smtClean="0"/>
              <a:t>in the Philippines</a:t>
            </a:r>
            <a:endParaRPr lang="en-PH" sz="1800" dirty="0"/>
          </a:p>
        </p:txBody>
      </p:sp>
      <p:sp>
        <p:nvSpPr>
          <p:cNvPr id="3" name="Subtitle 2"/>
          <p:cNvSpPr>
            <a:spLocks noGrp="1"/>
          </p:cNvSpPr>
          <p:nvPr>
            <p:ph type="subTitle" idx="1"/>
          </p:nvPr>
        </p:nvSpPr>
        <p:spPr>
          <a:xfrm>
            <a:off x="228600" y="4343400"/>
            <a:ext cx="6858000" cy="1752600"/>
          </a:xfrm>
        </p:spPr>
        <p:txBody>
          <a:bodyPr>
            <a:noAutofit/>
          </a:bodyPr>
          <a:lstStyle/>
          <a:p>
            <a:r>
              <a:rPr lang="en-PH" sz="2000" dirty="0" smtClean="0"/>
              <a:t>by Anatoly Gusto &amp; Emily </a:t>
            </a:r>
            <a:r>
              <a:rPr lang="en-PH" sz="2000" dirty="0" err="1" smtClean="0"/>
              <a:t>Roque</a:t>
            </a:r>
            <a:endParaRPr lang="en-PH" sz="2000" dirty="0" smtClean="0"/>
          </a:p>
          <a:p>
            <a:r>
              <a:rPr lang="en-PH" sz="2000" dirty="0" smtClean="0"/>
              <a:t>MICRA Philippines</a:t>
            </a:r>
          </a:p>
          <a:p>
            <a:endParaRPr lang="en-PH" sz="2000" dirty="0" smtClean="0"/>
          </a:p>
          <a:p>
            <a:r>
              <a:rPr lang="en-PH" sz="2000" dirty="0" smtClean="0"/>
              <a:t>IMTFI 4</a:t>
            </a:r>
            <a:r>
              <a:rPr lang="en-PH" sz="2000" baseline="30000" dirty="0" smtClean="0"/>
              <a:t>th</a:t>
            </a:r>
            <a:r>
              <a:rPr lang="en-PH" sz="2000" dirty="0" smtClean="0"/>
              <a:t> Annual Conference</a:t>
            </a:r>
          </a:p>
          <a:p>
            <a:r>
              <a:rPr lang="en-PH" sz="2000" dirty="0" smtClean="0"/>
              <a:t>University of California, Irvine</a:t>
            </a:r>
          </a:p>
          <a:p>
            <a:r>
              <a:rPr lang="en-PH" sz="2000" dirty="0" smtClean="0"/>
              <a:t>December 5-7, 2012</a:t>
            </a:r>
          </a:p>
          <a:p>
            <a:endParaRPr lang="en-PH" sz="2000" dirty="0" smtClean="0"/>
          </a:p>
          <a:p>
            <a:endParaRPr lang="en-PH" sz="2000" dirty="0"/>
          </a:p>
        </p:txBody>
      </p:sp>
      <p:pic>
        <p:nvPicPr>
          <p:cNvPr id="6" name="Picture 3" descr="micra logo"/>
          <p:cNvPicPr>
            <a:picLocks noChangeAspect="1" noChangeArrowheads="1"/>
          </p:cNvPicPr>
          <p:nvPr/>
        </p:nvPicPr>
        <p:blipFill>
          <a:blip r:embed="rId3" cstate="print"/>
          <a:srcRect/>
          <a:stretch>
            <a:fillRect/>
          </a:stretch>
        </p:blipFill>
        <p:spPr bwMode="auto">
          <a:xfrm>
            <a:off x="6923350" y="4648200"/>
            <a:ext cx="1839649" cy="942182"/>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a:xfrm>
            <a:off x="152400" y="5791200"/>
            <a:ext cx="8229600" cy="1066800"/>
          </a:xfrm>
          <a:prstGeom prst="rect">
            <a:avLst/>
          </a:prstGeom>
        </p:spPr>
        <p:txBody>
          <a:bodyPr vert="horz" anchor="ctr">
            <a:normAutofit fontScale="92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PH" sz="4000" b="0" i="0" u="none" strike="noStrike" kern="1200" cap="none" spc="0" normalizeH="0" baseline="0" noProof="0" dirty="0" smtClean="0">
                <a:ln>
                  <a:noFill/>
                </a:ln>
                <a:solidFill>
                  <a:schemeClr val="tx2"/>
                </a:solidFill>
                <a:effectLst/>
                <a:uLnTx/>
                <a:uFillTx/>
                <a:latin typeface="+mj-lt"/>
                <a:ea typeface="+mj-ea"/>
                <a:cs typeface="+mj-cs"/>
              </a:rPr>
              <a:t>Research</a:t>
            </a:r>
            <a:r>
              <a:rPr kumimoji="0" lang="en-PH" sz="4000" b="0" i="0" u="none" strike="noStrike" kern="1200" cap="none" spc="0" normalizeH="0" noProof="0" dirty="0" smtClean="0">
                <a:ln>
                  <a:noFill/>
                </a:ln>
                <a:solidFill>
                  <a:schemeClr val="tx2"/>
                </a:solidFill>
                <a:effectLst/>
                <a:uLnTx/>
                <a:uFillTx/>
                <a:latin typeface="+mj-lt"/>
                <a:ea typeface="+mj-ea"/>
                <a:cs typeface="+mj-cs"/>
              </a:rPr>
              <a:t> Sites in </a:t>
            </a:r>
            <a:r>
              <a:rPr kumimoji="0" lang="en-PH" sz="4000" b="0" i="0" u="none" strike="noStrike" kern="1200" cap="none" spc="0" normalizeH="0" noProof="0" dirty="0" err="1" smtClean="0">
                <a:ln>
                  <a:noFill/>
                </a:ln>
                <a:solidFill>
                  <a:schemeClr val="tx2"/>
                </a:solidFill>
                <a:effectLst/>
                <a:uLnTx/>
                <a:uFillTx/>
                <a:latin typeface="+mj-lt"/>
                <a:ea typeface="+mj-ea"/>
                <a:cs typeface="+mj-cs"/>
              </a:rPr>
              <a:t>Palawan</a:t>
            </a:r>
            <a:r>
              <a:rPr kumimoji="0" lang="en-PH" sz="4000" b="0" i="0" u="none" strike="noStrike" kern="1200" cap="none" spc="0" normalizeH="0" noProof="0" dirty="0" smtClean="0">
                <a:ln>
                  <a:noFill/>
                </a:ln>
                <a:solidFill>
                  <a:schemeClr val="tx2"/>
                </a:solidFill>
                <a:effectLst/>
                <a:uLnTx/>
                <a:uFillTx/>
                <a:latin typeface="+mj-lt"/>
                <a:ea typeface="+mj-ea"/>
                <a:cs typeface="+mj-cs"/>
              </a:rPr>
              <a:t>, Philippines </a:t>
            </a:r>
            <a:endParaRPr kumimoji="0" lang="en-PH" sz="4000" b="0" i="0" u="none" strike="noStrike" kern="1200" cap="none" spc="0" normalizeH="0" baseline="0" noProof="0" dirty="0">
              <a:ln>
                <a:noFill/>
              </a:ln>
              <a:solidFill>
                <a:schemeClr val="tx2"/>
              </a:solidFill>
              <a:effectLst/>
              <a:uLnTx/>
              <a:uFillTx/>
              <a:latin typeface="+mj-lt"/>
              <a:ea typeface="+mj-ea"/>
              <a:cs typeface="+mj-cs"/>
            </a:endParaRPr>
          </a:p>
        </p:txBody>
      </p:sp>
      <p:cxnSp>
        <p:nvCxnSpPr>
          <p:cNvPr id="13" name="Straight Connector 12"/>
          <p:cNvCxnSpPr/>
          <p:nvPr/>
        </p:nvCxnSpPr>
        <p:spPr>
          <a:xfrm>
            <a:off x="533400" y="1"/>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6" name="Picture 7" descr="http://upload.wikimedia.org/wikipedia/commons/thumb/a/ae/Ph_locator_map_surigao_del_sur.png/250px-Ph_locator_map_surigao_del_sur.png"/>
          <p:cNvPicPr>
            <a:picLocks noChangeAspect="1" noChangeArrowheads="1"/>
          </p:cNvPicPr>
          <p:nvPr/>
        </p:nvPicPr>
        <p:blipFill>
          <a:blip r:embed="rId3" cstate="print"/>
          <a:srcRect t="4128"/>
          <a:stretch>
            <a:fillRect/>
          </a:stretch>
        </p:blipFill>
        <p:spPr bwMode="auto">
          <a:xfrm>
            <a:off x="0" y="0"/>
            <a:ext cx="4114800" cy="5943600"/>
          </a:xfrm>
          <a:prstGeom prst="rect">
            <a:avLst/>
          </a:prstGeom>
          <a:noFill/>
        </p:spPr>
      </p:pic>
      <p:sp>
        <p:nvSpPr>
          <p:cNvPr id="21" name="Oval 20"/>
          <p:cNvSpPr/>
          <p:nvPr/>
        </p:nvSpPr>
        <p:spPr>
          <a:xfrm rot="2445416">
            <a:off x="584749" y="3139957"/>
            <a:ext cx="582040" cy="1777395"/>
          </a:xfrm>
          <a:prstGeom prst="ellipse">
            <a:avLst/>
          </a:prstGeom>
          <a:noFill/>
          <a:ln w="317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1266" name="Picture 2"/>
          <p:cNvPicPr>
            <a:picLocks noChangeAspect="1" noChangeArrowheads="1"/>
          </p:cNvPicPr>
          <p:nvPr/>
        </p:nvPicPr>
        <p:blipFill>
          <a:blip r:embed="rId4" cstate="print"/>
          <a:srcRect/>
          <a:stretch>
            <a:fillRect/>
          </a:stretch>
        </p:blipFill>
        <p:spPr bwMode="auto">
          <a:xfrm>
            <a:off x="-7938" y="0"/>
            <a:ext cx="9159876" cy="5959475"/>
          </a:xfrm>
          <a:prstGeom prst="rect">
            <a:avLst/>
          </a:prstGeom>
          <a:noFill/>
          <a:ln w="9525">
            <a:noFill/>
            <a:miter lim="800000"/>
            <a:headEnd/>
            <a:tailEnd/>
          </a:ln>
          <a:effectLst/>
        </p:spPr>
      </p:pic>
      <p:sp>
        <p:nvSpPr>
          <p:cNvPr id="11" name="Content Placeholder 7"/>
          <p:cNvSpPr txBox="1">
            <a:spLocks/>
          </p:cNvSpPr>
          <p:nvPr/>
        </p:nvSpPr>
        <p:spPr>
          <a:xfrm>
            <a:off x="0" y="304800"/>
            <a:ext cx="4724400" cy="533400"/>
          </a:xfrm>
          <a:prstGeom prst="rect">
            <a:avLst/>
          </a:prstGeom>
          <a:solidFill>
            <a:schemeClr val="tx1"/>
          </a:solidFill>
        </p:spPr>
        <p:txBody>
          <a:bodyPr vert="horz">
            <a:normAutofit/>
          </a:bodyPr>
          <a:lstStyle/>
          <a:p>
            <a:pPr marL="365760" marR="0" lvl="0" indent="-256032" defTabSz="914400" rtl="0" eaLnBrk="1" fontAlgn="auto" latinLnBrk="0" hangingPunct="1">
              <a:lnSpc>
                <a:spcPct val="100000"/>
              </a:lnSpc>
              <a:spcBef>
                <a:spcPts val="300"/>
              </a:spcBef>
              <a:spcAft>
                <a:spcPts val="0"/>
              </a:spcAft>
              <a:buClr>
                <a:schemeClr val="accent3"/>
              </a:buClr>
              <a:buSzTx/>
              <a:tabLst/>
              <a:defRPr/>
            </a:pPr>
            <a:r>
              <a:rPr kumimoji="0" lang="en-PH" sz="2600" i="0" u="none" strike="noStrike" kern="1200" cap="none" spc="0" normalizeH="0" baseline="0" noProof="0" dirty="0" err="1" smtClean="0">
                <a:ln>
                  <a:noFill/>
                </a:ln>
                <a:solidFill>
                  <a:schemeClr val="bg1"/>
                </a:solidFill>
                <a:effectLst/>
                <a:uLnTx/>
                <a:uFillTx/>
                <a:latin typeface="Calibri" pitchFamily="34" charset="0"/>
                <a:cs typeface="Arial" pitchFamily="34" charset="0"/>
              </a:rPr>
              <a:t>Rizal</a:t>
            </a:r>
            <a:r>
              <a:rPr kumimoji="0" lang="en-PH" sz="2600" i="0" u="none" strike="noStrike" kern="1200" cap="none" spc="0" normalizeH="0" baseline="0" noProof="0" dirty="0" smtClean="0">
                <a:ln>
                  <a:noFill/>
                </a:ln>
                <a:solidFill>
                  <a:schemeClr val="bg1"/>
                </a:solidFill>
                <a:effectLst/>
                <a:uLnTx/>
                <a:uFillTx/>
                <a:latin typeface="Calibri" pitchFamily="34" charset="0"/>
                <a:cs typeface="Arial" pitchFamily="34" charset="0"/>
              </a:rPr>
              <a:t> – over-the-counter</a:t>
            </a:r>
          </a:p>
        </p:txBody>
      </p:sp>
      <p:sp>
        <p:nvSpPr>
          <p:cNvPr id="19" name="Rounded Rectangle 18"/>
          <p:cNvSpPr/>
          <p:nvPr/>
        </p:nvSpPr>
        <p:spPr>
          <a:xfrm>
            <a:off x="4419600" y="3429000"/>
            <a:ext cx="4114800" cy="609600"/>
          </a:xfrm>
          <a:prstGeom prst="roundRect">
            <a:avLst/>
          </a:prstGeom>
          <a:noFill/>
          <a:ln w="730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895600" y="2895600"/>
            <a:ext cx="2362200" cy="533400"/>
          </a:xfrm>
          <a:prstGeom prst="roundRect">
            <a:avLst/>
          </a:prstGeom>
          <a:noFill/>
          <a:ln w="730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7"/>
          <p:cNvSpPr txBox="1">
            <a:spLocks/>
          </p:cNvSpPr>
          <p:nvPr/>
        </p:nvSpPr>
        <p:spPr>
          <a:xfrm>
            <a:off x="0" y="914400"/>
            <a:ext cx="4724400" cy="990600"/>
          </a:xfrm>
          <a:prstGeom prst="rect">
            <a:avLst/>
          </a:prstGeom>
          <a:solidFill>
            <a:schemeClr val="tx1"/>
          </a:solidFill>
        </p:spPr>
        <p:txBody>
          <a:bodyPr vert="horz">
            <a:noAutofit/>
          </a:bodyPr>
          <a:lstStyle/>
          <a:p>
            <a:pPr marL="365760" marR="0" lvl="0" indent="-256032" defTabSz="914400" rtl="0" eaLnBrk="1" fontAlgn="auto" latinLnBrk="0" hangingPunct="1">
              <a:lnSpc>
                <a:spcPct val="100000"/>
              </a:lnSpc>
              <a:spcBef>
                <a:spcPts val="300"/>
              </a:spcBef>
              <a:spcAft>
                <a:spcPts val="0"/>
              </a:spcAft>
              <a:buClr>
                <a:schemeClr val="accent3"/>
              </a:buClr>
              <a:buSzTx/>
              <a:tabLst/>
              <a:defRPr/>
            </a:pPr>
            <a:r>
              <a:rPr lang="en-PH" sz="2600" dirty="0" smtClean="0">
                <a:solidFill>
                  <a:schemeClr val="bg1"/>
                </a:solidFill>
                <a:latin typeface="Calibri" pitchFamily="34" charset="0"/>
                <a:cs typeface="Arial" pitchFamily="34" charset="0"/>
              </a:rPr>
              <a:t>Brooke’s Point – both ATM &amp; over-the-counter</a:t>
            </a:r>
            <a:endParaRPr kumimoji="0" lang="en-PH" sz="2600" i="0" u="none" strike="noStrike" kern="1200" cap="none" spc="0" normalizeH="0" baseline="0" noProof="0" dirty="0">
              <a:ln>
                <a:noFill/>
              </a:ln>
              <a:solidFill>
                <a:schemeClr val="bg1"/>
              </a:solidFill>
              <a:effectLst/>
              <a:uLnTx/>
              <a:uFillTx/>
              <a:latin typeface="Calibri" pitchFamily="34" charset="0"/>
              <a:cs typeface="Arial" pitchFamily="34" charset="0"/>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randombar(horizontal)">
                                      <p:cBhvr>
                                        <p:cTn id="7" dur="2000"/>
                                        <p:tgtEl>
                                          <p:spTgt spid="1126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10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10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304800"/>
            <a:ext cx="4419600" cy="1066800"/>
          </a:xfrm>
        </p:spPr>
        <p:txBody>
          <a:bodyPr>
            <a:normAutofit/>
          </a:bodyPr>
          <a:lstStyle/>
          <a:p>
            <a:r>
              <a:rPr lang="en-PH" sz="3200" dirty="0" smtClean="0"/>
              <a:t>Profile of respondents</a:t>
            </a:r>
            <a:endParaRPr lang="en-PH" sz="3200" dirty="0"/>
          </a:p>
        </p:txBody>
      </p:sp>
      <p:sp>
        <p:nvSpPr>
          <p:cNvPr id="3" name="Content Placeholder 2"/>
          <p:cNvSpPr>
            <a:spLocks noGrp="1"/>
          </p:cNvSpPr>
          <p:nvPr>
            <p:ph idx="1"/>
          </p:nvPr>
        </p:nvSpPr>
        <p:spPr>
          <a:xfrm>
            <a:off x="4648200" y="1752600"/>
            <a:ext cx="4495800" cy="5105400"/>
          </a:xfrm>
        </p:spPr>
        <p:txBody>
          <a:bodyPr>
            <a:normAutofit/>
          </a:bodyPr>
          <a:lstStyle/>
          <a:p>
            <a:pPr>
              <a:spcBef>
                <a:spcPts val="0"/>
              </a:spcBef>
              <a:spcAft>
                <a:spcPts val="1200"/>
              </a:spcAft>
            </a:pPr>
            <a:r>
              <a:rPr lang="en-PH" sz="2400" dirty="0" smtClean="0">
                <a:latin typeface="Calibri" pitchFamily="34" charset="0"/>
              </a:rPr>
              <a:t>mostly female (mothers of children-beneficiaries)</a:t>
            </a:r>
          </a:p>
          <a:p>
            <a:pPr>
              <a:spcBef>
                <a:spcPts val="0"/>
              </a:spcBef>
              <a:spcAft>
                <a:spcPts val="1200"/>
              </a:spcAft>
            </a:pPr>
            <a:r>
              <a:rPr lang="en-PH" sz="2400" dirty="0" smtClean="0">
                <a:latin typeface="Calibri" pitchFamily="34" charset="0"/>
              </a:rPr>
              <a:t>Average age: 36 yrs. Old</a:t>
            </a:r>
          </a:p>
          <a:p>
            <a:pPr>
              <a:spcBef>
                <a:spcPts val="0"/>
              </a:spcBef>
              <a:spcAft>
                <a:spcPts val="1200"/>
              </a:spcAft>
            </a:pPr>
            <a:r>
              <a:rPr lang="en-PH" sz="2400" dirty="0" smtClean="0">
                <a:latin typeface="Calibri" pitchFamily="34" charset="0"/>
              </a:rPr>
              <a:t>Majority had no schooling</a:t>
            </a:r>
          </a:p>
          <a:p>
            <a:pPr>
              <a:spcBef>
                <a:spcPts val="0"/>
              </a:spcBef>
              <a:spcAft>
                <a:spcPts val="1200"/>
              </a:spcAft>
            </a:pPr>
            <a:r>
              <a:rPr lang="en-PH" sz="2400" dirty="0" smtClean="0">
                <a:latin typeface="Calibri" pitchFamily="34" charset="0"/>
              </a:rPr>
              <a:t>Mode of transportation to collect/get CCT money: </a:t>
            </a:r>
          </a:p>
          <a:p>
            <a:pPr lvl="1">
              <a:spcBef>
                <a:spcPts val="0"/>
              </a:spcBef>
              <a:spcAft>
                <a:spcPts val="1200"/>
              </a:spcAft>
            </a:pPr>
            <a:r>
              <a:rPr lang="en-PH" sz="2400" dirty="0" smtClean="0">
                <a:solidFill>
                  <a:schemeClr val="tx1"/>
                </a:solidFill>
                <a:latin typeface="Calibri" pitchFamily="34" charset="0"/>
              </a:rPr>
              <a:t>Brooke’s point – tricycle/motorcycle</a:t>
            </a:r>
          </a:p>
          <a:p>
            <a:pPr lvl="1">
              <a:spcBef>
                <a:spcPts val="0"/>
              </a:spcBef>
              <a:spcAft>
                <a:spcPts val="1200"/>
              </a:spcAft>
            </a:pPr>
            <a:r>
              <a:rPr lang="en-PH" sz="2400" dirty="0" err="1" smtClean="0">
                <a:solidFill>
                  <a:schemeClr val="tx1"/>
                </a:solidFill>
                <a:latin typeface="Calibri" pitchFamily="34" charset="0"/>
              </a:rPr>
              <a:t>Rizal</a:t>
            </a:r>
            <a:r>
              <a:rPr lang="en-PH" sz="2400" dirty="0" smtClean="0">
                <a:solidFill>
                  <a:schemeClr val="tx1"/>
                </a:solidFill>
                <a:latin typeface="Calibri" pitchFamily="34" charset="0"/>
              </a:rPr>
              <a:t> – by foot</a:t>
            </a:r>
          </a:p>
          <a:p>
            <a:endParaRPr lang="en-PH" sz="2400" dirty="0" smtClean="0">
              <a:latin typeface="Calibri" pitchFamily="34" charset="0"/>
            </a:endParaRPr>
          </a:p>
        </p:txBody>
      </p:sp>
      <p:cxnSp>
        <p:nvCxnSpPr>
          <p:cNvPr id="4" name="Straight Connector 3"/>
          <p:cNvCxnSpPr/>
          <p:nvPr/>
        </p:nvCxnSpPr>
        <p:spPr>
          <a:xfrm>
            <a:off x="9906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2057" name="Picture 9"/>
          <p:cNvPicPr>
            <a:picLocks noChangeAspect="1" noChangeArrowheads="1"/>
          </p:cNvPicPr>
          <p:nvPr/>
        </p:nvPicPr>
        <p:blipFill>
          <a:blip r:embed="rId3" cstate="print"/>
          <a:srcRect b="25075"/>
          <a:stretch>
            <a:fillRect/>
          </a:stretch>
        </p:blipFill>
        <p:spPr bwMode="auto">
          <a:xfrm>
            <a:off x="0" y="38100"/>
            <a:ext cx="4648200" cy="4191000"/>
          </a:xfrm>
          <a:prstGeom prst="rect">
            <a:avLst/>
          </a:prstGeom>
          <a:noFill/>
          <a:ln w="9525">
            <a:noFill/>
            <a:miter lim="800000"/>
            <a:headEnd/>
            <a:tailEnd/>
          </a:ln>
          <a:effectLst/>
        </p:spPr>
      </p:pic>
      <p:pic>
        <p:nvPicPr>
          <p:cNvPr id="10242" name="Picture 2"/>
          <p:cNvPicPr>
            <a:picLocks noChangeAspect="1" noChangeArrowheads="1"/>
          </p:cNvPicPr>
          <p:nvPr/>
        </p:nvPicPr>
        <p:blipFill>
          <a:blip r:embed="rId4" cstate="print"/>
          <a:srcRect/>
          <a:stretch>
            <a:fillRect/>
          </a:stretch>
        </p:blipFill>
        <p:spPr bwMode="auto">
          <a:xfrm>
            <a:off x="0" y="4251325"/>
            <a:ext cx="4664075" cy="2606675"/>
          </a:xfrm>
          <a:prstGeom prst="rect">
            <a:avLst/>
          </a:prstGeom>
          <a:noFill/>
          <a:ln w="9525">
            <a:noFill/>
            <a:miter lim="800000"/>
            <a:headEnd/>
            <a:tailEnd/>
          </a:ln>
          <a:effectLst/>
        </p:spPr>
      </p:pic>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7938" y="1203325"/>
            <a:ext cx="9159876" cy="5654675"/>
          </a:xfrm>
          <a:prstGeom prst="rect">
            <a:avLst/>
          </a:prstGeom>
          <a:noFill/>
          <a:ln w="9525">
            <a:noFill/>
            <a:miter lim="800000"/>
            <a:headEnd/>
            <a:tailEnd/>
          </a:ln>
          <a:effectLst/>
        </p:spPr>
      </p:pic>
      <p:sp>
        <p:nvSpPr>
          <p:cNvPr id="4" name="Title 3"/>
          <p:cNvSpPr>
            <a:spLocks noGrp="1"/>
          </p:cNvSpPr>
          <p:nvPr>
            <p:ph type="title"/>
          </p:nvPr>
        </p:nvSpPr>
        <p:spPr>
          <a:xfrm>
            <a:off x="0" y="76200"/>
            <a:ext cx="9144000" cy="1295400"/>
          </a:xfrm>
          <a:solidFill>
            <a:schemeClr val="tx1">
              <a:lumMod val="75000"/>
              <a:lumOff val="25000"/>
            </a:schemeClr>
          </a:solidFill>
        </p:spPr>
        <p:txBody>
          <a:bodyPr/>
          <a:lstStyle/>
          <a:p>
            <a:r>
              <a:rPr lang="en-PH" dirty="0" smtClean="0">
                <a:ln w="12700">
                  <a:solidFill>
                    <a:schemeClr val="accent2">
                      <a:lumMod val="50000"/>
                    </a:schemeClr>
                  </a:solidFill>
                </a:ln>
                <a:solidFill>
                  <a:srgbClr val="FFC000"/>
                </a:solidFill>
              </a:rPr>
              <a:t>  Findings</a:t>
            </a:r>
            <a:br>
              <a:rPr lang="en-PH" dirty="0" smtClean="0">
                <a:ln w="12700">
                  <a:solidFill>
                    <a:schemeClr val="accent2">
                      <a:lumMod val="50000"/>
                    </a:schemeClr>
                  </a:solidFill>
                </a:ln>
                <a:solidFill>
                  <a:srgbClr val="FFC000"/>
                </a:solidFill>
              </a:rPr>
            </a:br>
            <a:r>
              <a:rPr lang="en-PH" sz="1400" dirty="0" smtClean="0">
                <a:ln w="12700">
                  <a:solidFill>
                    <a:schemeClr val="accent2">
                      <a:lumMod val="50000"/>
                    </a:schemeClr>
                  </a:solidFill>
                </a:ln>
                <a:solidFill>
                  <a:srgbClr val="FFC000"/>
                </a:solidFill>
              </a:rPr>
              <a:t> </a:t>
            </a:r>
            <a:endParaRPr lang="en-PH" sz="1400" dirty="0">
              <a:ln w="12700">
                <a:solidFill>
                  <a:schemeClr val="accent2">
                    <a:lumMod val="50000"/>
                  </a:schemeClr>
                </a:solidFill>
              </a:ln>
              <a:solidFill>
                <a:srgbClr val="FFC000"/>
              </a:solidFill>
            </a:endParaRPr>
          </a:p>
        </p:txBody>
      </p: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6" cstate="print"/>
          <a:srcRect/>
          <a:stretch>
            <a:fillRect/>
          </a:stretch>
        </p:blipFill>
        <p:spPr bwMode="auto">
          <a:xfrm>
            <a:off x="0" y="381000"/>
            <a:ext cx="9144000" cy="6477000"/>
          </a:xfrm>
          <a:prstGeom prst="rect">
            <a:avLst/>
          </a:prstGeom>
          <a:noFill/>
          <a:ln w="9525">
            <a:noFill/>
            <a:miter lim="800000"/>
            <a:headEnd/>
            <a:tailEnd/>
          </a:ln>
          <a:effectLst/>
        </p:spPr>
      </p:pic>
      <p:sp>
        <p:nvSpPr>
          <p:cNvPr id="2" name="Title 1"/>
          <p:cNvSpPr>
            <a:spLocks noGrp="1"/>
          </p:cNvSpPr>
          <p:nvPr>
            <p:ph type="title"/>
          </p:nvPr>
        </p:nvSpPr>
        <p:spPr>
          <a:xfrm>
            <a:off x="76200" y="-76200"/>
            <a:ext cx="8382000" cy="838200"/>
          </a:xfrm>
          <a:solidFill>
            <a:schemeClr val="tx1">
              <a:lumMod val="50000"/>
              <a:lumOff val="50000"/>
              <a:alpha val="66000"/>
            </a:schemeClr>
          </a:solidFill>
        </p:spPr>
        <p:txBody>
          <a:bodyPr>
            <a:normAutofit/>
          </a:bodyPr>
          <a:lstStyle/>
          <a:p>
            <a:r>
              <a:rPr lang="en-PH" dirty="0" smtClean="0"/>
              <a:t>Interesting notes</a:t>
            </a:r>
            <a:endParaRPr lang="en-PH" dirty="0"/>
          </a:p>
        </p:txBody>
      </p:sp>
      <p:cxnSp>
        <p:nvCxnSpPr>
          <p:cNvPr id="6" name="Straight Connector 5"/>
          <p:cNvCxnSpPr/>
          <p:nvPr/>
        </p:nvCxnSpPr>
        <p:spPr>
          <a:xfrm>
            <a:off x="2286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1927206256"/>
              </p:ext>
            </p:extLst>
          </p:nvPr>
        </p:nvGraphicFramePr>
        <p:xfrm>
          <a:off x="0" y="717860"/>
          <a:ext cx="8991599" cy="6140140"/>
        </p:xfrm>
        <a:graphic>
          <a:graphicData uri="http://schemas.openxmlformats.org/drawingml/2006/table">
            <a:tbl>
              <a:tblPr>
                <a:tableStyleId>{5940675A-B579-460E-94D1-54222C63F5DA}</a:tableStyleId>
              </a:tblPr>
              <a:tblGrid>
                <a:gridCol w="2209800"/>
                <a:gridCol w="2286000"/>
                <a:gridCol w="2209800"/>
                <a:gridCol w="2285999"/>
              </a:tblGrid>
              <a:tr h="2988021">
                <a:tc>
                  <a:txBody>
                    <a:bodyPr/>
                    <a:lstStyle/>
                    <a:p>
                      <a:pPr marL="0" marR="0" algn="ctr">
                        <a:spcBef>
                          <a:spcPts val="0"/>
                        </a:spcBef>
                        <a:spcAft>
                          <a:spcPts val="0"/>
                        </a:spcAft>
                      </a:pPr>
                      <a:endParaRPr lang="en-US" sz="20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r>
                        <a:rPr lang="en-PH" sz="2000" b="1" dirty="0" smtClean="0">
                          <a:latin typeface="Calibri" pitchFamily="34" charset="0"/>
                        </a:rPr>
                        <a:t>BROOKE’S PT:</a:t>
                      </a:r>
                      <a:endParaRPr lang="en-US" sz="2000" b="1" dirty="0" smtClean="0">
                        <a:latin typeface="Calibri" pitchFamily="34" charset="0"/>
                      </a:endParaRPr>
                    </a:p>
                    <a:p>
                      <a:pPr marL="0" marR="0" algn="ctr">
                        <a:spcBef>
                          <a:spcPts val="0"/>
                        </a:spcBef>
                        <a:spcAft>
                          <a:spcPts val="0"/>
                        </a:spcAft>
                      </a:pPr>
                      <a:r>
                        <a:rPr lang="en-US" sz="2000" b="1" dirty="0" smtClean="0">
                          <a:solidFill>
                            <a:schemeClr val="tx1"/>
                          </a:solidFill>
                          <a:latin typeface="Calibri" pitchFamily="34" charset="0"/>
                          <a:ea typeface="Calibri"/>
                          <a:cs typeface="Times New Roman"/>
                        </a:rPr>
                        <a:t>ATM</a:t>
                      </a:r>
                      <a:endParaRPr lang="en-US" sz="20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r>
                        <a:rPr lang="en-PH" sz="2000" b="1" dirty="0" smtClean="0">
                          <a:latin typeface="Calibri" pitchFamily="34" charset="0"/>
                        </a:rPr>
                        <a:t>BROOKE’S PT:</a:t>
                      </a:r>
                      <a:endParaRPr lang="en-US" sz="2000" b="1" dirty="0" smtClean="0">
                        <a:latin typeface="Calibri" pitchFamily="34" charset="0"/>
                      </a:endParaRPr>
                    </a:p>
                    <a:p>
                      <a:pPr marL="0" marR="0" algn="ctr">
                        <a:spcBef>
                          <a:spcPts val="0"/>
                        </a:spcBef>
                        <a:spcAft>
                          <a:spcPts val="0"/>
                        </a:spcAft>
                      </a:pPr>
                      <a:r>
                        <a:rPr lang="en-US" sz="2000" b="1" dirty="0" smtClean="0">
                          <a:solidFill>
                            <a:schemeClr val="tx1"/>
                          </a:solidFill>
                          <a:latin typeface="Calibri" pitchFamily="34" charset="0"/>
                          <a:ea typeface="Calibri"/>
                          <a:cs typeface="Times New Roman"/>
                        </a:rPr>
                        <a:t>OTC</a:t>
                      </a:r>
                      <a:endParaRPr lang="en-US" sz="20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endParaRPr lang="en-PH" sz="2000" b="1" dirty="0" smtClean="0">
                        <a:latin typeface="Calibri" pitchFamily="34" charset="0"/>
                      </a:endParaRPr>
                    </a:p>
                    <a:p>
                      <a:pPr marL="0" marR="0" algn="ctr">
                        <a:spcBef>
                          <a:spcPts val="0"/>
                        </a:spcBef>
                        <a:spcAft>
                          <a:spcPts val="0"/>
                        </a:spcAft>
                      </a:pPr>
                      <a:r>
                        <a:rPr lang="en-PH" sz="2000" b="1" dirty="0" smtClean="0">
                          <a:latin typeface="Calibri" pitchFamily="34" charset="0"/>
                        </a:rPr>
                        <a:t>RIZAL:</a:t>
                      </a:r>
                    </a:p>
                    <a:p>
                      <a:pPr marL="0" marR="0" algn="ctr">
                        <a:spcBef>
                          <a:spcPts val="0"/>
                        </a:spcBef>
                        <a:spcAft>
                          <a:spcPts val="0"/>
                        </a:spcAft>
                      </a:pPr>
                      <a:r>
                        <a:rPr lang="en-PH" sz="2000" b="1" dirty="0" smtClean="0">
                          <a:solidFill>
                            <a:schemeClr val="tx1"/>
                          </a:solidFill>
                          <a:latin typeface="Calibri" pitchFamily="34" charset="0"/>
                          <a:ea typeface="Calibri"/>
                          <a:cs typeface="Times New Roman"/>
                        </a:rPr>
                        <a:t>OTC</a:t>
                      </a:r>
                      <a:endParaRPr lang="en-US" sz="20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r>
              <a:tr h="623638">
                <a:tc>
                  <a:txBody>
                    <a:bodyPr/>
                    <a:lstStyle/>
                    <a:p>
                      <a:pPr marL="0" marR="0">
                        <a:spcBef>
                          <a:spcPts val="0"/>
                        </a:spcBef>
                        <a:spcAft>
                          <a:spcPts val="0"/>
                        </a:spcAft>
                      </a:pPr>
                      <a:r>
                        <a:rPr lang="en-PH" sz="1200" b="1" dirty="0">
                          <a:latin typeface="Calibri" pitchFamily="34" charset="0"/>
                        </a:rPr>
                        <a:t>Average travel time from respondents’ home to the payment </a:t>
                      </a:r>
                      <a:r>
                        <a:rPr lang="en-PH" sz="1200" b="1" dirty="0" smtClean="0">
                          <a:latin typeface="Calibri" pitchFamily="34" charset="0"/>
                        </a:rPr>
                        <a:t>venue</a:t>
                      </a:r>
                      <a:endParaRPr lang="en-US" sz="12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r>
                        <a:rPr lang="en-PH" sz="1600" b="1" dirty="0" smtClean="0">
                          <a:latin typeface="Calibri" pitchFamily="34" charset="0"/>
                        </a:rPr>
                        <a:t>1 hour</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r>
                        <a:rPr lang="en-PH" sz="1600" b="1" dirty="0" smtClean="0">
                          <a:latin typeface="Calibri" pitchFamily="34" charset="0"/>
                        </a:rPr>
                        <a:t>1 hour</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r>
                        <a:rPr lang="en-PH" sz="1600" b="1" dirty="0" smtClean="0">
                          <a:latin typeface="Calibri" pitchFamily="34" charset="0"/>
                        </a:rPr>
                        <a:t>3 hours</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r>
              <a:tr h="588791">
                <a:tc>
                  <a:txBody>
                    <a:bodyPr/>
                    <a:lstStyle/>
                    <a:p>
                      <a:pPr marL="0" marR="0">
                        <a:spcBef>
                          <a:spcPts val="0"/>
                        </a:spcBef>
                        <a:spcAft>
                          <a:spcPts val="0"/>
                        </a:spcAft>
                      </a:pPr>
                      <a:r>
                        <a:rPr lang="en-PH" sz="1400" b="1" dirty="0">
                          <a:latin typeface="Calibri" pitchFamily="34" charset="0"/>
                        </a:rPr>
                        <a:t>Mode of Transportation</a:t>
                      </a:r>
                      <a:endParaRPr lang="en-US" sz="14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spcBef>
                          <a:spcPts val="0"/>
                        </a:spcBef>
                        <a:spcAft>
                          <a:spcPts val="0"/>
                        </a:spcAft>
                      </a:pPr>
                      <a:r>
                        <a:rPr lang="en-PH" sz="1600" b="1" dirty="0">
                          <a:latin typeface="Calibri" pitchFamily="34" charset="0"/>
                        </a:rPr>
                        <a:t>47% - Tricycle</a:t>
                      </a:r>
                      <a:endParaRPr lang="en-US" sz="1600" b="1" dirty="0">
                        <a:latin typeface="Calibri" pitchFamily="34" charset="0"/>
                      </a:endParaRPr>
                    </a:p>
                    <a:p>
                      <a:pPr marL="0" marR="0">
                        <a:spcBef>
                          <a:spcPts val="0"/>
                        </a:spcBef>
                        <a:spcAft>
                          <a:spcPts val="0"/>
                        </a:spcAft>
                      </a:pPr>
                      <a:r>
                        <a:rPr lang="en-PH" sz="1600" b="1" dirty="0">
                          <a:latin typeface="Calibri" pitchFamily="34" charset="0"/>
                        </a:rPr>
                        <a:t>40% - Motorcycle</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spcBef>
                          <a:spcPts val="0"/>
                        </a:spcBef>
                        <a:spcAft>
                          <a:spcPts val="0"/>
                        </a:spcAft>
                      </a:pPr>
                      <a:r>
                        <a:rPr lang="en-PH" sz="1600" b="1" dirty="0">
                          <a:latin typeface="Calibri" pitchFamily="34" charset="0"/>
                        </a:rPr>
                        <a:t>73% - Tricycle</a:t>
                      </a:r>
                      <a:endParaRPr lang="en-US" sz="1600" b="1" dirty="0">
                        <a:latin typeface="Calibri" pitchFamily="34" charset="0"/>
                      </a:endParaRPr>
                    </a:p>
                    <a:p>
                      <a:pPr marL="0" marR="0">
                        <a:spcBef>
                          <a:spcPts val="0"/>
                        </a:spcBef>
                        <a:spcAft>
                          <a:spcPts val="0"/>
                        </a:spcAft>
                      </a:pPr>
                      <a:r>
                        <a:rPr lang="en-PH" sz="1600" b="1" dirty="0">
                          <a:latin typeface="Calibri" pitchFamily="34" charset="0"/>
                        </a:rPr>
                        <a:t>20% - Motorcycle</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r>
                        <a:rPr lang="en-PH" sz="1600" b="1" dirty="0">
                          <a:latin typeface="Calibri" pitchFamily="34" charset="0"/>
                        </a:rPr>
                        <a:t>93% - by </a:t>
                      </a:r>
                      <a:r>
                        <a:rPr lang="en-PH" sz="1600" b="1" dirty="0" smtClean="0">
                          <a:latin typeface="Calibri" pitchFamily="34" charset="0"/>
                        </a:rPr>
                        <a:t>foot</a:t>
                      </a:r>
                    </a:p>
                    <a:p>
                      <a:pPr marL="0" marR="0" algn="ctr">
                        <a:spcBef>
                          <a:spcPts val="0"/>
                        </a:spcBef>
                        <a:spcAft>
                          <a:spcPts val="0"/>
                        </a:spcAft>
                      </a:pPr>
                      <a:r>
                        <a:rPr lang="en-PH" sz="1600" b="1" dirty="0" smtClean="0">
                          <a:solidFill>
                            <a:schemeClr val="tx1"/>
                          </a:solidFill>
                          <a:latin typeface="Calibri" pitchFamily="34" charset="0"/>
                          <a:ea typeface="Calibri"/>
                          <a:cs typeface="Times New Roman"/>
                        </a:rPr>
                        <a:t>7% - truck/motorcycle</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r>
              <a:tr h="553828">
                <a:tc>
                  <a:txBody>
                    <a:bodyPr/>
                    <a:lstStyle/>
                    <a:p>
                      <a:pPr marL="0" marR="0">
                        <a:spcBef>
                          <a:spcPts val="0"/>
                        </a:spcBef>
                        <a:spcAft>
                          <a:spcPts val="0"/>
                        </a:spcAft>
                      </a:pPr>
                      <a:r>
                        <a:rPr lang="en-PH" sz="1400" b="1" dirty="0">
                          <a:latin typeface="Calibri" pitchFamily="34" charset="0"/>
                        </a:rPr>
                        <a:t>Average Transportation Cost </a:t>
                      </a:r>
                      <a:endParaRPr lang="en-US" sz="14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r>
                        <a:rPr lang="en-PH" sz="1600" b="1" dirty="0" err="1" smtClean="0">
                          <a:latin typeface="Calibri" pitchFamily="34" charset="0"/>
                        </a:rPr>
                        <a:t>Php</a:t>
                      </a:r>
                      <a:r>
                        <a:rPr lang="en-PH" sz="1600" b="1" dirty="0" smtClean="0">
                          <a:latin typeface="Calibri" pitchFamily="34" charset="0"/>
                        </a:rPr>
                        <a:t> 85/ $2++</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r>
                        <a:rPr lang="en-PH" sz="1600" b="1" dirty="0" err="1" smtClean="0">
                          <a:latin typeface="Calibri" pitchFamily="34" charset="0"/>
                        </a:rPr>
                        <a:t>Php</a:t>
                      </a:r>
                      <a:r>
                        <a:rPr lang="en-PH" sz="1600" b="1" dirty="0" smtClean="0">
                          <a:latin typeface="Calibri" pitchFamily="34" charset="0"/>
                        </a:rPr>
                        <a:t> 50/ $1++</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lgn="ctr">
                        <a:spcBef>
                          <a:spcPts val="0"/>
                        </a:spcBef>
                        <a:spcAft>
                          <a:spcPts val="0"/>
                        </a:spcAft>
                      </a:pPr>
                      <a:r>
                        <a:rPr lang="en-PH" sz="1600" b="1" dirty="0" smtClean="0">
                          <a:latin typeface="Calibri" pitchFamily="34" charset="0"/>
                        </a:rPr>
                        <a:t> Php300*/ $7++</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r>
              <a:tr h="1385862">
                <a:tc>
                  <a:txBody>
                    <a:bodyPr/>
                    <a:lstStyle/>
                    <a:p>
                      <a:pPr marL="0" marR="0">
                        <a:spcBef>
                          <a:spcPts val="0"/>
                        </a:spcBef>
                        <a:spcAft>
                          <a:spcPts val="0"/>
                        </a:spcAft>
                      </a:pPr>
                      <a:r>
                        <a:rPr lang="en-US" sz="1400" b="1" dirty="0" smtClean="0">
                          <a:solidFill>
                            <a:schemeClr val="tx1"/>
                          </a:solidFill>
                          <a:latin typeface="Calibri" pitchFamily="34" charset="0"/>
                          <a:ea typeface="Calibri"/>
                          <a:cs typeface="Times New Roman"/>
                        </a:rPr>
                        <a:t>Complaints/Issues</a:t>
                      </a:r>
                      <a:endParaRPr lang="en-US" sz="14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spcBef>
                          <a:spcPts val="0"/>
                        </a:spcBef>
                        <a:spcAft>
                          <a:spcPts val="0"/>
                        </a:spcAft>
                      </a:pPr>
                      <a:r>
                        <a:rPr lang="en-US" sz="1600" b="1" dirty="0" smtClean="0">
                          <a:solidFill>
                            <a:schemeClr val="tx1"/>
                          </a:solidFill>
                          <a:latin typeface="Calibri" pitchFamily="34" charset="0"/>
                          <a:ea typeface="Calibri"/>
                          <a:cs typeface="Times New Roman"/>
                        </a:rPr>
                        <a:t>-long</a:t>
                      </a:r>
                      <a:r>
                        <a:rPr lang="en-US" sz="1600" b="1" baseline="0" dirty="0" smtClean="0">
                          <a:solidFill>
                            <a:schemeClr val="tx1"/>
                          </a:solidFill>
                          <a:latin typeface="Calibri" pitchFamily="34" charset="0"/>
                          <a:ea typeface="Calibri"/>
                          <a:cs typeface="Times New Roman"/>
                        </a:rPr>
                        <a:t> line; exposed to heat or rain</a:t>
                      </a:r>
                    </a:p>
                    <a:p>
                      <a:pPr marL="0" marR="0">
                        <a:spcBef>
                          <a:spcPts val="0"/>
                        </a:spcBef>
                        <a:spcAft>
                          <a:spcPts val="0"/>
                        </a:spcAft>
                      </a:pPr>
                      <a:r>
                        <a:rPr lang="en-US" sz="1600" b="1" baseline="0" dirty="0" smtClean="0">
                          <a:solidFill>
                            <a:schemeClr val="tx1"/>
                          </a:solidFill>
                          <a:latin typeface="Calibri" pitchFamily="34" charset="0"/>
                          <a:ea typeface="Calibri"/>
                          <a:cs typeface="Times New Roman"/>
                        </a:rPr>
                        <a:t>-takes a whole day </a:t>
                      </a:r>
                      <a:r>
                        <a:rPr lang="en-US" sz="1400" b="1" baseline="0" dirty="0" smtClean="0">
                          <a:solidFill>
                            <a:schemeClr val="tx1"/>
                          </a:solidFill>
                          <a:latin typeface="Calibri" pitchFamily="34" charset="0"/>
                          <a:ea typeface="Calibri"/>
                          <a:cs typeface="Times New Roman"/>
                        </a:rPr>
                        <a:t>(7am to 3 pm; 10 pm if ATM malfunctions) </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spcBef>
                          <a:spcPts val="0"/>
                        </a:spcBef>
                        <a:spcAft>
                          <a:spcPts val="0"/>
                        </a:spcAft>
                      </a:pPr>
                      <a:r>
                        <a:rPr lang="en-US" sz="1600" b="1" dirty="0" smtClean="0">
                          <a:solidFill>
                            <a:schemeClr val="tx1"/>
                          </a:solidFill>
                          <a:latin typeface="Calibri" pitchFamily="34" charset="0"/>
                          <a:ea typeface="Calibri"/>
                          <a:cs typeface="Times New Roman"/>
                        </a:rPr>
                        <a:t>-faster</a:t>
                      </a:r>
                      <a:r>
                        <a:rPr lang="en-US" sz="1600" b="1" baseline="0" dirty="0" smtClean="0">
                          <a:solidFill>
                            <a:schemeClr val="tx1"/>
                          </a:solidFill>
                          <a:latin typeface="Calibri" pitchFamily="34" charset="0"/>
                          <a:ea typeface="Calibri"/>
                          <a:cs typeface="Times New Roman"/>
                        </a:rPr>
                        <a:t> line due to DSWD staff checking grants manually</a:t>
                      </a:r>
                    </a:p>
                    <a:p>
                      <a:pPr marL="0" marR="0">
                        <a:spcBef>
                          <a:spcPts val="0"/>
                        </a:spcBef>
                        <a:spcAft>
                          <a:spcPts val="0"/>
                        </a:spcAft>
                      </a:pPr>
                      <a:r>
                        <a:rPr lang="en-US" sz="1600" b="1" baseline="0" dirty="0" smtClean="0">
                          <a:solidFill>
                            <a:schemeClr val="tx1"/>
                          </a:solidFill>
                          <a:latin typeface="Calibri" pitchFamily="34" charset="0"/>
                          <a:ea typeface="Calibri"/>
                          <a:cs typeface="Times New Roman"/>
                        </a:rPr>
                        <a:t>-venue has shade/roof</a:t>
                      </a:r>
                      <a:endParaRPr lang="en-US" sz="1600" b="1" dirty="0" smtClean="0">
                        <a:solidFill>
                          <a:schemeClr val="tx1"/>
                        </a:solidFill>
                        <a:latin typeface="Calibri" pitchFamily="34" charset="0"/>
                        <a:ea typeface="Calibri"/>
                        <a:cs typeface="Times New Roman"/>
                      </a:endParaRPr>
                    </a:p>
                    <a:p>
                      <a:pPr marL="0" marR="0">
                        <a:spcBef>
                          <a:spcPts val="0"/>
                        </a:spcBef>
                        <a:spcAft>
                          <a:spcPts val="0"/>
                        </a:spcAft>
                      </a:pPr>
                      <a:r>
                        <a:rPr lang="en-US" sz="1600" b="1" dirty="0" smtClean="0">
                          <a:solidFill>
                            <a:schemeClr val="tx1"/>
                          </a:solidFill>
                          <a:latin typeface="Calibri" pitchFamily="34" charset="0"/>
                          <a:ea typeface="Calibri"/>
                          <a:cs typeface="Times New Roman"/>
                        </a:rPr>
                        <a:t>-takes</a:t>
                      </a:r>
                      <a:r>
                        <a:rPr lang="en-US" sz="1600" b="1" baseline="0" dirty="0" smtClean="0">
                          <a:solidFill>
                            <a:schemeClr val="tx1"/>
                          </a:solidFill>
                          <a:latin typeface="Calibri" pitchFamily="34" charset="0"/>
                          <a:ea typeface="Calibri"/>
                          <a:cs typeface="Times New Roman"/>
                        </a:rPr>
                        <a:t>  only 3-5 hours</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c>
                  <a:txBody>
                    <a:bodyPr/>
                    <a:lstStyle/>
                    <a:p>
                      <a:pPr marL="0" marR="0">
                        <a:spcBef>
                          <a:spcPts val="0"/>
                        </a:spcBef>
                        <a:spcAft>
                          <a:spcPts val="0"/>
                        </a:spcAft>
                      </a:pPr>
                      <a:r>
                        <a:rPr lang="en-US" sz="1600" b="1" dirty="0" smtClean="0">
                          <a:solidFill>
                            <a:schemeClr val="tx1"/>
                          </a:solidFill>
                          <a:latin typeface="Calibri" pitchFamily="34" charset="0"/>
                          <a:ea typeface="Calibri"/>
                          <a:cs typeface="Times New Roman"/>
                        </a:rPr>
                        <a:t>-far</a:t>
                      </a:r>
                      <a:r>
                        <a:rPr lang="en-US" sz="1600" b="1" baseline="0" dirty="0" smtClean="0">
                          <a:solidFill>
                            <a:schemeClr val="tx1"/>
                          </a:solidFill>
                          <a:latin typeface="Calibri" pitchFamily="34" charset="0"/>
                          <a:ea typeface="Calibri"/>
                          <a:cs typeface="Times New Roman"/>
                        </a:rPr>
                        <a:t> from the community</a:t>
                      </a:r>
                    </a:p>
                    <a:p>
                      <a:pPr marL="0" marR="0">
                        <a:spcBef>
                          <a:spcPts val="0"/>
                        </a:spcBef>
                        <a:spcAft>
                          <a:spcPts val="0"/>
                        </a:spcAft>
                      </a:pPr>
                      <a:r>
                        <a:rPr lang="en-US" sz="1600" b="1" baseline="0" dirty="0" smtClean="0">
                          <a:solidFill>
                            <a:schemeClr val="tx1"/>
                          </a:solidFill>
                          <a:latin typeface="Calibri" pitchFamily="34" charset="0"/>
                          <a:ea typeface="Calibri"/>
                          <a:cs typeface="Times New Roman"/>
                        </a:rPr>
                        <a:t>-takes a whole day; delays happen to staff delivering grants due to weather </a:t>
                      </a:r>
                      <a:endParaRPr lang="en-US" sz="1600" b="1" dirty="0">
                        <a:solidFill>
                          <a:schemeClr val="tx1"/>
                        </a:solidFill>
                        <a:latin typeface="Calibri" pitchFamily="34" charset="0"/>
                        <a:ea typeface="Calibri"/>
                        <a:cs typeface="Times New Roman"/>
                      </a:endParaRPr>
                    </a:p>
                  </a:txBody>
                  <a:tcPr marL="68580" marR="68580" marT="0" marB="0">
                    <a:solidFill>
                      <a:schemeClr val="accent2">
                        <a:alpha val="40000"/>
                      </a:schemeClr>
                    </a:solidFill>
                  </a:tcPr>
                </a:tc>
              </a:tr>
            </a:tbl>
          </a:graphicData>
        </a:graphic>
      </p:graphicFrame>
      <p:pic>
        <p:nvPicPr>
          <p:cNvPr id="7" name="2012-10-23 10.20.52 brookes payout.mp4">
            <a:hlinkClick r:id="" action="ppaction://media"/>
          </p:cNvPr>
          <p:cNvPicPr>
            <a:picLocks noRot="1" noChangeAspect="1"/>
          </p:cNvPicPr>
          <p:nvPr>
            <a:videoFile r:link="rId1"/>
          </p:nvPr>
        </p:nvPicPr>
        <p:blipFill>
          <a:blip r:embed="rId7" cstate="print"/>
          <a:stretch>
            <a:fillRect/>
          </a:stretch>
        </p:blipFill>
        <p:spPr>
          <a:xfrm>
            <a:off x="2362200" y="609600"/>
            <a:ext cx="1981200" cy="1905000"/>
          </a:xfrm>
          <a:prstGeom prst="rect">
            <a:avLst/>
          </a:prstGeom>
        </p:spPr>
      </p:pic>
      <p:pic>
        <p:nvPicPr>
          <p:cNvPr id="10" name="00007.MTS">
            <a:hlinkClick r:id="" action="ppaction://media"/>
          </p:cNvPr>
          <p:cNvPicPr>
            <a:picLocks noRot="1" noChangeAspect="1"/>
          </p:cNvPicPr>
          <p:nvPr>
            <a:videoFile r:link="rId2"/>
          </p:nvPr>
        </p:nvPicPr>
        <p:blipFill>
          <a:blip r:embed="rId7" cstate="print"/>
          <a:stretch>
            <a:fillRect/>
          </a:stretch>
        </p:blipFill>
        <p:spPr>
          <a:xfrm>
            <a:off x="6781800" y="609600"/>
            <a:ext cx="2133600" cy="1905000"/>
          </a:xfrm>
          <a:prstGeom prst="rect">
            <a:avLst/>
          </a:prstGeom>
        </p:spPr>
      </p:pic>
      <p:pic>
        <p:nvPicPr>
          <p:cNvPr id="12" name="2012-10-22 14.23.20 PAYOUT IPILAN.mp4">
            <a:hlinkClick r:id="" action="ppaction://media"/>
          </p:cNvPr>
          <p:cNvPicPr>
            <a:picLocks noRot="1" noChangeAspect="1"/>
          </p:cNvPicPr>
          <p:nvPr>
            <a:videoFile r:link="rId3"/>
          </p:nvPr>
        </p:nvPicPr>
        <p:blipFill>
          <a:blip r:embed="rId7" cstate="print"/>
          <a:stretch>
            <a:fillRect/>
          </a:stretch>
        </p:blipFill>
        <p:spPr>
          <a:xfrm>
            <a:off x="4572000" y="609600"/>
            <a:ext cx="2057400" cy="1905000"/>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7"/>
                                        </p:tgtEl>
                                      </p:cBhvr>
                                    </p:cmd>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10"/>
                                        </p:tgtEl>
                                      </p:cBhvr>
                                    </p:cmd>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mute="1">
                <p:cTn id="23"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
                                        </p:tgtEl>
                                      </p:cBhvr>
                                    </p:cmd>
                                  </p:childTnLst>
                                </p:cTn>
                              </p:par>
                            </p:childTnLst>
                          </p:cTn>
                        </p:par>
                      </p:childTnLst>
                    </p:cTn>
                  </p:par>
                </p:childTnLst>
              </p:cTn>
              <p:nextCondLst>
                <p:cond evt="onClick" delay="0">
                  <p:tgtEl>
                    <p:spTgt spid="10"/>
                  </p:tgtEl>
                </p:cond>
              </p:nextCondLst>
            </p:seq>
            <p:video>
              <p:cMediaNode mute="1">
                <p:cTn id="29" repeatCount="indefinite" fill="hold" display="0">
                  <p:stCondLst>
                    <p:cond delay="indefinite"/>
                  </p:stCondLst>
                  <p:endCondLst>
                    <p:cond evt="onNext" delay="0">
                      <p:tgtEl>
                        <p:sldTgt/>
                      </p:tgtEl>
                    </p:cond>
                    <p:cond evt="onPrev" delay="0">
                      <p:tgtEl>
                        <p:sldTgt/>
                      </p:tgtEl>
                    </p:cond>
                  </p:endCondLst>
                </p:cTn>
                <p:tgtEl>
                  <p:spTgt spid="12"/>
                </p:tgtEl>
              </p:cMediaNode>
            </p:video>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b="4230"/>
          <a:stretch>
            <a:fillRect/>
          </a:stretch>
        </p:blipFill>
        <p:spPr bwMode="auto">
          <a:xfrm>
            <a:off x="-7938" y="1219200"/>
            <a:ext cx="9159876" cy="3810000"/>
          </a:xfrm>
          <a:prstGeom prst="rect">
            <a:avLst/>
          </a:prstGeom>
          <a:noFill/>
          <a:ln w="9525">
            <a:noFill/>
            <a:miter lim="800000"/>
            <a:headEnd/>
            <a:tailEnd/>
          </a:ln>
          <a:effectLst/>
        </p:spPr>
      </p:pic>
      <p:sp>
        <p:nvSpPr>
          <p:cNvPr id="2" name="Title 1"/>
          <p:cNvSpPr>
            <a:spLocks noGrp="1"/>
          </p:cNvSpPr>
          <p:nvPr>
            <p:ph type="title"/>
          </p:nvPr>
        </p:nvSpPr>
        <p:spPr>
          <a:xfrm>
            <a:off x="228600" y="304800"/>
            <a:ext cx="8915400" cy="1066800"/>
          </a:xfrm>
        </p:spPr>
        <p:txBody>
          <a:bodyPr>
            <a:noAutofit/>
          </a:bodyPr>
          <a:lstStyle/>
          <a:p>
            <a:r>
              <a:rPr lang="en-PH" sz="3200" dirty="0" smtClean="0"/>
              <a:t>Interesting notes: ATM in Brooke’s Point</a:t>
            </a:r>
            <a:endParaRPr lang="en-PH" sz="3200" dirty="0"/>
          </a:p>
        </p:txBody>
      </p:sp>
      <p:graphicFrame>
        <p:nvGraphicFramePr>
          <p:cNvPr id="11" name="Content Placeholder 10"/>
          <p:cNvGraphicFramePr>
            <a:graphicFrameLocks noGrp="1"/>
          </p:cNvGraphicFramePr>
          <p:nvPr>
            <p:ph sz="half" idx="1"/>
          </p:nvPr>
        </p:nvGraphicFramePr>
        <p:xfrm>
          <a:off x="4114800" y="2407920"/>
          <a:ext cx="4800602" cy="2529838"/>
        </p:xfrm>
        <a:graphic>
          <a:graphicData uri="http://schemas.openxmlformats.org/drawingml/2006/table">
            <a:tbl>
              <a:tblPr firstRow="1" bandRow="1">
                <a:tableStyleId>{F5AB1C69-6EDB-4FF4-983F-18BD219EF322}</a:tableStyleId>
              </a:tblPr>
              <a:tblGrid>
                <a:gridCol w="1182756"/>
                <a:gridCol w="1258227"/>
                <a:gridCol w="911817"/>
                <a:gridCol w="1447802"/>
              </a:tblGrid>
              <a:tr h="1066798">
                <a:tc>
                  <a:txBody>
                    <a:bodyPr/>
                    <a:lstStyle/>
                    <a:p>
                      <a:pPr algn="ctr"/>
                      <a:r>
                        <a:rPr lang="en-PH" sz="1400" b="1" dirty="0" smtClean="0">
                          <a:latin typeface="Calibri" pitchFamily="34" charset="0"/>
                        </a:rPr>
                        <a:t>Cash grant</a:t>
                      </a:r>
                      <a:endParaRPr lang="en-PH" sz="1400" b="1" dirty="0">
                        <a:latin typeface="Calibri" pitchFamily="34" charset="0"/>
                      </a:endParaRPr>
                    </a:p>
                  </a:txBody>
                  <a:tcPr/>
                </a:tc>
                <a:tc>
                  <a:txBody>
                    <a:bodyPr/>
                    <a:lstStyle/>
                    <a:p>
                      <a:pPr algn="ctr"/>
                      <a:r>
                        <a:rPr lang="en-PH" sz="1400" b="1" dirty="0" smtClean="0">
                          <a:latin typeface="Calibri" pitchFamily="34" charset="0"/>
                        </a:rPr>
                        <a:t>ATM will only dispense..</a:t>
                      </a:r>
                      <a:endParaRPr lang="en-PH" sz="1400" b="1" dirty="0">
                        <a:latin typeface="Calibri" pitchFamily="34" charset="0"/>
                      </a:endParaRPr>
                    </a:p>
                  </a:txBody>
                  <a:tcPr/>
                </a:tc>
                <a:tc>
                  <a:txBody>
                    <a:bodyPr/>
                    <a:lstStyle/>
                    <a:p>
                      <a:pPr algn="ctr"/>
                      <a:r>
                        <a:rPr lang="en-PH" sz="1400" b="1" dirty="0" smtClean="0">
                          <a:latin typeface="Calibri" pitchFamily="34" charset="0"/>
                        </a:rPr>
                        <a:t>What’s left</a:t>
                      </a:r>
                      <a:endParaRPr lang="en-PH" sz="1400" b="1" dirty="0">
                        <a:latin typeface="Calibri" pitchFamily="34" charset="0"/>
                      </a:endParaRPr>
                    </a:p>
                  </a:txBody>
                  <a:tcPr/>
                </a:tc>
                <a:tc>
                  <a:txBody>
                    <a:bodyPr/>
                    <a:lstStyle/>
                    <a:p>
                      <a:r>
                        <a:rPr lang="en-PH" sz="1400" b="1" dirty="0" smtClean="0">
                          <a:latin typeface="Calibri" pitchFamily="34" charset="0"/>
                        </a:rPr>
                        <a:t>Can  only withdraw  when next cash grant leaves...</a:t>
                      </a:r>
                      <a:endParaRPr lang="en-PH" sz="1400" b="1" dirty="0">
                        <a:latin typeface="Calibri" pitchFamily="34" charset="0"/>
                      </a:endParaRPr>
                    </a:p>
                  </a:txBody>
                  <a:tcPr/>
                </a:tc>
              </a:tr>
              <a:tr h="137160">
                <a:tc>
                  <a:txBody>
                    <a:bodyPr/>
                    <a:lstStyle/>
                    <a:p>
                      <a:r>
                        <a:rPr lang="en-PH" dirty="0" smtClean="0">
                          <a:latin typeface="Calibri" pitchFamily="34" charset="0"/>
                        </a:rPr>
                        <a:t>2,800</a:t>
                      </a:r>
                      <a:endParaRPr lang="en-PH" dirty="0">
                        <a:latin typeface="Calibri" pitchFamily="34" charset="0"/>
                      </a:endParaRPr>
                    </a:p>
                  </a:txBody>
                  <a:tcPr/>
                </a:tc>
                <a:tc>
                  <a:txBody>
                    <a:bodyPr/>
                    <a:lstStyle/>
                    <a:p>
                      <a:r>
                        <a:rPr lang="en-PH" dirty="0" smtClean="0">
                          <a:latin typeface="Calibri" pitchFamily="34" charset="0"/>
                        </a:rPr>
                        <a:t>2,500</a:t>
                      </a:r>
                      <a:endParaRPr lang="en-PH" dirty="0">
                        <a:latin typeface="Calibri" pitchFamily="34" charset="0"/>
                      </a:endParaRPr>
                    </a:p>
                  </a:txBody>
                  <a:tcPr/>
                </a:tc>
                <a:tc>
                  <a:txBody>
                    <a:bodyPr/>
                    <a:lstStyle/>
                    <a:p>
                      <a:r>
                        <a:rPr lang="en-PH" dirty="0" smtClean="0">
                          <a:latin typeface="Calibri" pitchFamily="34" charset="0"/>
                        </a:rPr>
                        <a:t>300</a:t>
                      </a:r>
                      <a:endParaRPr lang="en-PH" dirty="0">
                        <a:latin typeface="Calibri" pitchFamily="34" charset="0"/>
                      </a:endParaRPr>
                    </a:p>
                  </a:txBody>
                  <a:tcPr/>
                </a:tc>
                <a:tc>
                  <a:txBody>
                    <a:bodyPr/>
                    <a:lstStyle/>
                    <a:p>
                      <a:r>
                        <a:rPr lang="en-PH" dirty="0" smtClean="0">
                          <a:latin typeface="Calibri" pitchFamily="34" charset="0"/>
                        </a:rPr>
                        <a:t>200 (500)</a:t>
                      </a:r>
                      <a:endParaRPr lang="en-PH" dirty="0">
                        <a:latin typeface="Calibri" pitchFamily="34" charset="0"/>
                      </a:endParaRPr>
                    </a:p>
                  </a:txBody>
                  <a:tcPr/>
                </a:tc>
              </a:tr>
              <a:tr h="304800">
                <a:tc>
                  <a:txBody>
                    <a:bodyPr/>
                    <a:lstStyle/>
                    <a:p>
                      <a:r>
                        <a:rPr lang="en-PH" dirty="0" smtClean="0">
                          <a:latin typeface="Calibri" pitchFamily="34" charset="0"/>
                        </a:rPr>
                        <a:t>2,200</a:t>
                      </a:r>
                      <a:endParaRPr lang="en-PH" dirty="0">
                        <a:latin typeface="Calibri" pitchFamily="34" charset="0"/>
                      </a:endParaRPr>
                    </a:p>
                  </a:txBody>
                  <a:tcPr/>
                </a:tc>
                <a:tc>
                  <a:txBody>
                    <a:bodyPr/>
                    <a:lstStyle/>
                    <a:p>
                      <a:r>
                        <a:rPr lang="en-PH" dirty="0" smtClean="0">
                          <a:latin typeface="Calibri" pitchFamily="34" charset="0"/>
                        </a:rPr>
                        <a:t>2,000</a:t>
                      </a:r>
                      <a:endParaRPr lang="en-PH" dirty="0">
                        <a:latin typeface="Calibri" pitchFamily="34" charset="0"/>
                      </a:endParaRPr>
                    </a:p>
                  </a:txBody>
                  <a:tcPr/>
                </a:tc>
                <a:tc>
                  <a:txBody>
                    <a:bodyPr/>
                    <a:lstStyle/>
                    <a:p>
                      <a:r>
                        <a:rPr lang="en-PH" dirty="0" smtClean="0">
                          <a:latin typeface="Calibri" pitchFamily="34" charset="0"/>
                        </a:rPr>
                        <a:t>200</a:t>
                      </a:r>
                      <a:endParaRPr lang="en-PH" dirty="0">
                        <a:latin typeface="Calibri" pitchFamily="34" charset="0"/>
                      </a:endParaRPr>
                    </a:p>
                  </a:txBody>
                  <a:tcPr/>
                </a:tc>
                <a:tc>
                  <a:txBody>
                    <a:bodyPr/>
                    <a:lstStyle/>
                    <a:p>
                      <a:r>
                        <a:rPr lang="en-PH" dirty="0" smtClean="0">
                          <a:latin typeface="Calibri" pitchFamily="34" charset="0"/>
                        </a:rPr>
                        <a:t>300 (500)</a:t>
                      </a:r>
                      <a:endParaRPr lang="en-PH" dirty="0">
                        <a:latin typeface="Calibri" pitchFamily="34" charset="0"/>
                      </a:endParaRPr>
                    </a:p>
                  </a:txBody>
                  <a:tcPr/>
                </a:tc>
              </a:tr>
              <a:tr h="0">
                <a:tc>
                  <a:txBody>
                    <a:bodyPr/>
                    <a:lstStyle/>
                    <a:p>
                      <a:r>
                        <a:rPr lang="en-PH" dirty="0" smtClean="0">
                          <a:latin typeface="Calibri" pitchFamily="34" charset="0"/>
                        </a:rPr>
                        <a:t>1,000</a:t>
                      </a:r>
                      <a:endParaRPr lang="en-PH" dirty="0">
                        <a:latin typeface="Calibri" pitchFamily="34" charset="0"/>
                      </a:endParaRPr>
                    </a:p>
                  </a:txBody>
                  <a:tcPr/>
                </a:tc>
                <a:tc>
                  <a:txBody>
                    <a:bodyPr/>
                    <a:lstStyle/>
                    <a:p>
                      <a:r>
                        <a:rPr lang="en-PH" dirty="0" smtClean="0">
                          <a:latin typeface="Calibri" pitchFamily="34" charset="0"/>
                        </a:rPr>
                        <a:t>1,000</a:t>
                      </a:r>
                      <a:endParaRPr lang="en-PH" dirty="0">
                        <a:latin typeface="Calibri" pitchFamily="34" charset="0"/>
                      </a:endParaRPr>
                    </a:p>
                  </a:txBody>
                  <a:tcPr/>
                </a:tc>
                <a:tc>
                  <a:txBody>
                    <a:bodyPr/>
                    <a:lstStyle/>
                    <a:p>
                      <a:r>
                        <a:rPr lang="en-PH" dirty="0" smtClean="0">
                          <a:latin typeface="Calibri" pitchFamily="34" charset="0"/>
                        </a:rPr>
                        <a:t>0</a:t>
                      </a:r>
                      <a:endParaRPr lang="en-PH" dirty="0">
                        <a:latin typeface="Calibri" pitchFamily="34" charset="0"/>
                      </a:endParaRPr>
                    </a:p>
                  </a:txBody>
                  <a:tcPr/>
                </a:tc>
                <a:tc>
                  <a:txBody>
                    <a:bodyPr/>
                    <a:lstStyle/>
                    <a:p>
                      <a:r>
                        <a:rPr lang="en-PH" dirty="0" smtClean="0">
                          <a:latin typeface="Calibri" pitchFamily="34" charset="0"/>
                        </a:rPr>
                        <a:t>0</a:t>
                      </a:r>
                      <a:endParaRPr lang="en-PH" dirty="0">
                        <a:latin typeface="Calibri" pitchFamily="34" charset="0"/>
                      </a:endParaRPr>
                    </a:p>
                  </a:txBody>
                  <a:tcPr/>
                </a:tc>
              </a:tr>
              <a:tr h="0">
                <a:tc>
                  <a:txBody>
                    <a:bodyPr/>
                    <a:lstStyle/>
                    <a:p>
                      <a:r>
                        <a:rPr lang="en-PH" dirty="0" smtClean="0">
                          <a:latin typeface="Calibri" pitchFamily="34" charset="0"/>
                        </a:rPr>
                        <a:t>800</a:t>
                      </a:r>
                      <a:endParaRPr lang="en-PH" dirty="0">
                        <a:latin typeface="Calibri" pitchFamily="34" charset="0"/>
                      </a:endParaRPr>
                    </a:p>
                  </a:txBody>
                  <a:tcPr/>
                </a:tc>
                <a:tc>
                  <a:txBody>
                    <a:bodyPr/>
                    <a:lstStyle/>
                    <a:p>
                      <a:r>
                        <a:rPr lang="en-PH" dirty="0" smtClean="0">
                          <a:latin typeface="Calibri" pitchFamily="34" charset="0"/>
                        </a:rPr>
                        <a:t>500</a:t>
                      </a:r>
                      <a:endParaRPr lang="en-PH" dirty="0">
                        <a:latin typeface="Calibri" pitchFamily="34" charset="0"/>
                      </a:endParaRPr>
                    </a:p>
                  </a:txBody>
                  <a:tcPr/>
                </a:tc>
                <a:tc>
                  <a:txBody>
                    <a:bodyPr/>
                    <a:lstStyle/>
                    <a:p>
                      <a:r>
                        <a:rPr lang="en-PH" dirty="0" smtClean="0">
                          <a:latin typeface="Calibri" pitchFamily="34" charset="0"/>
                        </a:rPr>
                        <a:t>300</a:t>
                      </a:r>
                      <a:endParaRPr lang="en-PH" dirty="0">
                        <a:latin typeface="Calibri" pitchFamily="34" charset="0"/>
                      </a:endParaRPr>
                    </a:p>
                  </a:txBody>
                  <a:tcPr/>
                </a:tc>
                <a:tc>
                  <a:txBody>
                    <a:bodyPr/>
                    <a:lstStyle/>
                    <a:p>
                      <a:r>
                        <a:rPr lang="en-PH" dirty="0" smtClean="0">
                          <a:latin typeface="Calibri" pitchFamily="34" charset="0"/>
                        </a:rPr>
                        <a:t>200 (500)</a:t>
                      </a:r>
                      <a:endParaRPr lang="en-PH" dirty="0">
                        <a:latin typeface="Calibri" pitchFamily="34" charset="0"/>
                      </a:endParaRPr>
                    </a:p>
                  </a:txBody>
                  <a:tcPr/>
                </a:tc>
              </a:tr>
            </a:tbl>
          </a:graphicData>
        </a:graphic>
      </p:graphicFrame>
      <p:sp>
        <p:nvSpPr>
          <p:cNvPr id="9" name="Content Placeholder 8"/>
          <p:cNvSpPr>
            <a:spLocks noGrp="1"/>
          </p:cNvSpPr>
          <p:nvPr>
            <p:ph sz="half" idx="2"/>
          </p:nvPr>
        </p:nvSpPr>
        <p:spPr>
          <a:xfrm>
            <a:off x="0" y="5257800"/>
            <a:ext cx="8991600" cy="1676400"/>
          </a:xfrm>
        </p:spPr>
        <p:txBody>
          <a:bodyPr>
            <a:noAutofit/>
          </a:bodyPr>
          <a:lstStyle/>
          <a:p>
            <a:pPr algn="just"/>
            <a:r>
              <a:rPr lang="en-PH" sz="2200" dirty="0" smtClean="0">
                <a:latin typeface="Calibri" pitchFamily="34" charset="0"/>
              </a:rPr>
              <a:t>beneficiaries can only withdraw “what’s left” when the next cash grant has “leftovers” amounting to 500, 1000, 1500 &amp; so on </a:t>
            </a:r>
          </a:p>
          <a:p>
            <a:pPr algn="just"/>
            <a:r>
              <a:rPr lang="en-PH" sz="2200" dirty="0" smtClean="0">
                <a:latin typeface="Calibri" pitchFamily="34" charset="0"/>
              </a:rPr>
              <a:t>in a way, they are “saving” &amp; attest to </a:t>
            </a:r>
            <a:r>
              <a:rPr lang="en-PH" sz="2200" dirty="0" smtClean="0">
                <a:solidFill>
                  <a:srgbClr val="FF0000"/>
                </a:solidFill>
                <a:latin typeface="Calibri" pitchFamily="34" charset="0"/>
              </a:rPr>
              <a:t>feeling happy </a:t>
            </a:r>
            <a:r>
              <a:rPr lang="en-PH" sz="2200" dirty="0" smtClean="0">
                <a:latin typeface="Calibri" pitchFamily="34" charset="0"/>
              </a:rPr>
              <a:t>when they get a bigger amount in the next payout</a:t>
            </a:r>
          </a:p>
        </p:txBody>
      </p:sp>
      <p:cxnSp>
        <p:nvCxnSpPr>
          <p:cNvPr id="6" name="Straight Connector 5"/>
          <p:cNvCxnSpPr/>
          <p:nvPr/>
        </p:nvCxnSpPr>
        <p:spPr>
          <a:xfrm>
            <a:off x="2286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7" name="Right Arrow 16"/>
          <p:cNvSpPr/>
          <p:nvPr/>
        </p:nvSpPr>
        <p:spPr>
          <a:xfrm rot="2092800">
            <a:off x="3382448" y="2746817"/>
            <a:ext cx="1056779" cy="3652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3429000" y="1600200"/>
            <a:ext cx="5410200" cy="3581400"/>
          </a:xfrm>
        </p:spPr>
        <p:txBody>
          <a:bodyPr>
            <a:noAutofit/>
          </a:bodyPr>
          <a:lstStyle/>
          <a:p>
            <a:pPr marL="365760" lvl="1" indent="-256032" algn="just">
              <a:buClr>
                <a:schemeClr val="accent3"/>
              </a:buClr>
              <a:buFont typeface="Georgia"/>
              <a:buChar char="•"/>
            </a:pPr>
            <a:r>
              <a:rPr lang="en-PH" sz="2400" dirty="0" smtClean="0">
                <a:solidFill>
                  <a:schemeClr val="tx1"/>
                </a:solidFill>
                <a:latin typeface="Calibri" pitchFamily="34" charset="0"/>
              </a:rPr>
              <a:t>Beneficiaries don’t know how to perform ATM transactions on their own</a:t>
            </a:r>
          </a:p>
          <a:p>
            <a:pPr marL="365760" lvl="1" indent="-256032" algn="just">
              <a:buClr>
                <a:schemeClr val="accent3"/>
              </a:buClr>
              <a:buFont typeface="Georgia"/>
              <a:buChar char="•"/>
            </a:pPr>
            <a:r>
              <a:rPr lang="en-PH" sz="2400" dirty="0" smtClean="0">
                <a:solidFill>
                  <a:schemeClr val="tx1"/>
                </a:solidFill>
                <a:latin typeface="Calibri" pitchFamily="34" charset="0"/>
              </a:rPr>
              <a:t>Only Parent Leaders were taught by Municipal Links on how to use the ATM</a:t>
            </a:r>
          </a:p>
          <a:p>
            <a:pPr algn="just"/>
            <a:r>
              <a:rPr lang="en-PH" sz="2400" dirty="0" smtClean="0">
                <a:latin typeface="Calibri" pitchFamily="34" charset="0"/>
              </a:rPr>
              <a:t>Beneficiaries’ experience of using the ATM</a:t>
            </a:r>
          </a:p>
          <a:p>
            <a:pPr lvl="1" algn="just"/>
            <a:r>
              <a:rPr lang="en-PH" sz="2400" dirty="0" smtClean="0">
                <a:solidFill>
                  <a:schemeClr val="tx1"/>
                </a:solidFill>
                <a:latin typeface="Calibri" pitchFamily="34" charset="0"/>
              </a:rPr>
              <a:t>afraid to use it because card may be captured by the ATM</a:t>
            </a:r>
          </a:p>
        </p:txBody>
      </p:sp>
      <p:cxnSp>
        <p:nvCxnSpPr>
          <p:cNvPr id="6" name="Straight Connector 5"/>
          <p:cNvCxnSpPr/>
          <p:nvPr/>
        </p:nvCxnSpPr>
        <p:spPr>
          <a:xfrm>
            <a:off x="2286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graphicFrame>
        <p:nvGraphicFramePr>
          <p:cNvPr id="10" name="Table 9"/>
          <p:cNvGraphicFramePr>
            <a:graphicFrameLocks noGrp="1"/>
          </p:cNvGraphicFramePr>
          <p:nvPr/>
        </p:nvGraphicFramePr>
        <p:xfrm>
          <a:off x="1981200" y="5334000"/>
          <a:ext cx="6934200" cy="1228725"/>
        </p:xfrm>
        <a:graphic>
          <a:graphicData uri="http://schemas.openxmlformats.org/drawingml/2006/table">
            <a:tbl>
              <a:tblPr/>
              <a:tblGrid>
                <a:gridCol w="6934200"/>
              </a:tblGrid>
              <a:tr h="1228725">
                <a:tc>
                  <a:txBody>
                    <a:bodyPr/>
                    <a:lstStyle/>
                    <a:p>
                      <a:pPr algn="ctr" fontAlgn="b"/>
                      <a:r>
                        <a:rPr lang="en-PH" sz="2000" b="1" i="1" u="none" strike="noStrike" dirty="0" smtClean="0">
                          <a:solidFill>
                            <a:srgbClr val="000000"/>
                          </a:solidFill>
                          <a:latin typeface="Times New Roman" pitchFamily="18" charset="0"/>
                          <a:cs typeface="Times New Roman" pitchFamily="18" charset="0"/>
                        </a:rPr>
                        <a:t>“I </a:t>
                      </a:r>
                      <a:r>
                        <a:rPr lang="en-PH" sz="2000" b="1" i="1" u="none" strike="noStrike" dirty="0">
                          <a:solidFill>
                            <a:srgbClr val="000000"/>
                          </a:solidFill>
                          <a:latin typeface="Times New Roman" pitchFamily="18" charset="0"/>
                          <a:cs typeface="Times New Roman" pitchFamily="18" charset="0"/>
                        </a:rPr>
                        <a:t>was afraid that the machine will break/ malfunction and I can no longer get my money and </a:t>
                      </a:r>
                      <a:r>
                        <a:rPr lang="en-PH" sz="2000" b="1" i="1" u="none" strike="noStrike" dirty="0" smtClean="0">
                          <a:solidFill>
                            <a:srgbClr val="000000"/>
                          </a:solidFill>
                          <a:latin typeface="Times New Roman" pitchFamily="18" charset="0"/>
                          <a:cs typeface="Times New Roman" pitchFamily="18" charset="0"/>
                        </a:rPr>
                        <a:t>cash card </a:t>
                      </a:r>
                      <a:r>
                        <a:rPr lang="en-PH" sz="2000" b="1" i="1" u="none" strike="noStrike" dirty="0">
                          <a:solidFill>
                            <a:srgbClr val="000000"/>
                          </a:solidFill>
                          <a:latin typeface="Times New Roman" pitchFamily="18" charset="0"/>
                          <a:cs typeface="Times New Roman" pitchFamily="18" charset="0"/>
                        </a:rPr>
                        <a:t>back </a:t>
                      </a:r>
                      <a:r>
                        <a:rPr lang="en-PH" sz="2000" b="1" i="1" u="none" strike="noStrike" dirty="0" smtClean="0">
                          <a:solidFill>
                            <a:srgbClr val="000000"/>
                          </a:solidFill>
                          <a:latin typeface="Times New Roman" pitchFamily="18" charset="0"/>
                          <a:cs typeface="Times New Roman" pitchFamily="18" charset="0"/>
                        </a:rPr>
                        <a:t>(if </a:t>
                      </a:r>
                      <a:r>
                        <a:rPr lang="en-PH" sz="2000" b="1" i="1" u="none" strike="noStrike" dirty="0">
                          <a:solidFill>
                            <a:srgbClr val="000000"/>
                          </a:solidFill>
                          <a:latin typeface="Times New Roman" pitchFamily="18" charset="0"/>
                          <a:cs typeface="Times New Roman" pitchFamily="18" charset="0"/>
                        </a:rPr>
                        <a:t>I press the wrong buttons</a:t>
                      </a:r>
                      <a:r>
                        <a:rPr lang="en-PH" sz="2000" b="1" i="1" u="none" strike="noStrike" dirty="0" smtClean="0">
                          <a:solidFill>
                            <a:srgbClr val="000000"/>
                          </a:solidFill>
                          <a:latin typeface="Times New Roman" pitchFamily="18" charset="0"/>
                          <a:cs typeface="Times New Roman" pitchFamily="18" charset="0"/>
                        </a:rPr>
                        <a:t>)”</a:t>
                      </a:r>
                    </a:p>
                    <a:p>
                      <a:pPr algn="ctr" fontAlgn="b"/>
                      <a:endParaRPr lang="en-PH" sz="1400" b="1" i="1" u="none" strike="noStrike" dirty="0" smtClean="0">
                        <a:solidFill>
                          <a:srgbClr val="000000"/>
                        </a:solidFill>
                        <a:latin typeface="Times New Roman" pitchFamily="18" charset="0"/>
                        <a:cs typeface="Times New Roman" pitchFamily="18" charset="0"/>
                      </a:endParaRPr>
                    </a:p>
                  </a:txBody>
                  <a:tcPr marL="9525" marR="9525" marT="9525" marB="0" anchor="b">
                    <a:lnL>
                      <a:noFill/>
                    </a:lnL>
                    <a:lnR>
                      <a:noFill/>
                    </a:lnR>
                    <a:lnT>
                      <a:noFill/>
                    </a:lnT>
                    <a:lnB>
                      <a:noFill/>
                    </a:lnB>
                    <a:solidFill>
                      <a:schemeClr val="accent3">
                        <a:lumMod val="40000"/>
                        <a:lumOff val="60000"/>
                      </a:schemeClr>
                    </a:solidFill>
                  </a:tcPr>
                </a:tc>
              </a:tr>
            </a:tbl>
          </a:graphicData>
        </a:graphic>
      </p:graphicFrame>
      <p:pic>
        <p:nvPicPr>
          <p:cNvPr id="7170" name="Picture 2"/>
          <p:cNvPicPr>
            <a:picLocks noChangeAspect="1" noChangeArrowheads="1"/>
          </p:cNvPicPr>
          <p:nvPr/>
        </p:nvPicPr>
        <p:blipFill>
          <a:blip r:embed="rId4" cstate="print"/>
          <a:srcRect/>
          <a:stretch>
            <a:fillRect/>
          </a:stretch>
        </p:blipFill>
        <p:spPr bwMode="auto">
          <a:xfrm>
            <a:off x="228600" y="4876800"/>
            <a:ext cx="1752690" cy="1981200"/>
          </a:xfrm>
          <a:prstGeom prst="rect">
            <a:avLst/>
          </a:prstGeom>
          <a:noFill/>
          <a:ln w="9525">
            <a:noFill/>
            <a:miter lim="800000"/>
            <a:headEnd/>
            <a:tailEnd/>
          </a:ln>
          <a:effectLst/>
        </p:spPr>
      </p:pic>
      <p:sp>
        <p:nvSpPr>
          <p:cNvPr id="8" name="Title 1"/>
          <p:cNvSpPr>
            <a:spLocks noGrp="1"/>
          </p:cNvSpPr>
          <p:nvPr>
            <p:ph type="title"/>
          </p:nvPr>
        </p:nvSpPr>
        <p:spPr>
          <a:xfrm>
            <a:off x="228600" y="304800"/>
            <a:ext cx="8915400" cy="1066800"/>
          </a:xfrm>
        </p:spPr>
        <p:txBody>
          <a:bodyPr>
            <a:noAutofit/>
          </a:bodyPr>
          <a:lstStyle/>
          <a:p>
            <a:r>
              <a:rPr lang="en-PH" sz="3200" dirty="0" smtClean="0"/>
              <a:t>Interesting notes: ATM Challenges</a:t>
            </a:r>
            <a:endParaRPr lang="en-PH" sz="3200" dirty="0"/>
          </a:p>
        </p:txBody>
      </p:sp>
      <p:pic>
        <p:nvPicPr>
          <p:cNvPr id="7" name="2012-10-23 10.11.50 BROOKES ATM.mp4">
            <a:hlinkClick r:id="" action="ppaction://media"/>
          </p:cNvPr>
          <p:cNvPicPr>
            <a:picLocks noRot="1" noChangeAspect="1"/>
          </p:cNvPicPr>
          <p:nvPr>
            <a:videoFile r:link="rId1"/>
          </p:nvPr>
        </p:nvPicPr>
        <p:blipFill>
          <a:blip r:embed="rId5" cstate="print"/>
          <a:stretch>
            <a:fillRect/>
          </a:stretch>
        </p:blipFill>
        <p:spPr>
          <a:xfrm>
            <a:off x="0" y="1447800"/>
            <a:ext cx="3556000" cy="3276600"/>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3429000" y="1447800"/>
            <a:ext cx="5410200" cy="3581400"/>
          </a:xfrm>
        </p:spPr>
        <p:txBody>
          <a:bodyPr>
            <a:noAutofit/>
          </a:bodyPr>
          <a:lstStyle/>
          <a:p>
            <a:pPr marL="365760" lvl="1" indent="-256032" algn="just">
              <a:buClr>
                <a:schemeClr val="accent3"/>
              </a:buClr>
              <a:buFont typeface="Georgia"/>
              <a:buChar char="•"/>
            </a:pPr>
            <a:r>
              <a:rPr lang="en-PH" sz="2400" dirty="0" smtClean="0">
                <a:solidFill>
                  <a:schemeClr val="tx1"/>
                </a:solidFill>
                <a:latin typeface="Calibri" pitchFamily="34" charset="0"/>
              </a:rPr>
              <a:t>IPs do not easily trust outsiders and programs</a:t>
            </a:r>
          </a:p>
          <a:p>
            <a:pPr marL="365760" lvl="1" indent="-256032" algn="just">
              <a:buClr>
                <a:schemeClr val="accent3"/>
              </a:buClr>
              <a:buNone/>
            </a:pPr>
            <a:endParaRPr lang="en-PH" sz="2400" dirty="0" smtClean="0">
              <a:solidFill>
                <a:schemeClr val="tx1"/>
              </a:solidFill>
              <a:latin typeface="Calibri" pitchFamily="34" charset="0"/>
            </a:endParaRPr>
          </a:p>
          <a:p>
            <a:pPr marL="365760" lvl="1" indent="-256032" algn="just">
              <a:buClr>
                <a:schemeClr val="accent3"/>
              </a:buClr>
              <a:buNone/>
            </a:pPr>
            <a:endParaRPr lang="en-PH" sz="2400" dirty="0" smtClean="0">
              <a:solidFill>
                <a:schemeClr val="tx1"/>
              </a:solidFill>
              <a:latin typeface="Calibri" pitchFamily="34" charset="0"/>
            </a:endParaRPr>
          </a:p>
        </p:txBody>
      </p:sp>
      <p:cxnSp>
        <p:nvCxnSpPr>
          <p:cNvPr id="6" name="Straight Connector 5"/>
          <p:cNvCxnSpPr/>
          <p:nvPr/>
        </p:nvCxnSpPr>
        <p:spPr>
          <a:xfrm>
            <a:off x="2286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graphicFrame>
        <p:nvGraphicFramePr>
          <p:cNvPr id="10" name="Table 9"/>
          <p:cNvGraphicFramePr>
            <a:graphicFrameLocks noGrp="1"/>
          </p:cNvGraphicFramePr>
          <p:nvPr/>
        </p:nvGraphicFramePr>
        <p:xfrm>
          <a:off x="3581400" y="2590800"/>
          <a:ext cx="5334000" cy="3962400"/>
        </p:xfrm>
        <a:graphic>
          <a:graphicData uri="http://schemas.openxmlformats.org/drawingml/2006/table">
            <a:tbl>
              <a:tblPr/>
              <a:tblGrid>
                <a:gridCol w="5334000"/>
              </a:tblGrid>
              <a:tr h="3962400">
                <a:tc>
                  <a:txBody>
                    <a:bodyPr/>
                    <a:lstStyle/>
                    <a:p>
                      <a:pPr algn="ctr"/>
                      <a:r>
                        <a:rPr kumimoji="0" lang="en-PH" sz="1600" b="1" i="1" kern="1200" dirty="0" smtClean="0">
                          <a:solidFill>
                            <a:schemeClr val="tx1"/>
                          </a:solidFill>
                          <a:latin typeface="+mn-lt"/>
                          <a:ea typeface="+mn-ea"/>
                          <a:cs typeface="+mn-cs"/>
                        </a:rPr>
                        <a:t>“We are afraid that if DSWD took a picture of us for the ID,  we would be brought into the lowlands with a big ‘wanted’ sign, which would ensue to our arrest and imprisonment.”</a:t>
                      </a:r>
                    </a:p>
                    <a:p>
                      <a:pPr algn="ctr"/>
                      <a:endParaRPr kumimoji="0" lang="en-PH" sz="1600" b="1" i="1" kern="1200" dirty="0" smtClean="0">
                        <a:solidFill>
                          <a:schemeClr val="tx1"/>
                        </a:solidFill>
                        <a:latin typeface="+mn-lt"/>
                        <a:ea typeface="+mn-ea"/>
                        <a:cs typeface="+mn-cs"/>
                      </a:endParaRPr>
                    </a:p>
                    <a:p>
                      <a:endParaRPr kumimoji="0" lang="en-PH" sz="1600" kern="1200" dirty="0" smtClean="0">
                        <a:solidFill>
                          <a:schemeClr val="tx1"/>
                        </a:solidFill>
                        <a:latin typeface="+mn-lt"/>
                        <a:ea typeface="+mn-ea"/>
                        <a:cs typeface="+mn-cs"/>
                      </a:endParaRPr>
                    </a:p>
                    <a:p>
                      <a:pPr algn="ctr"/>
                      <a:r>
                        <a:rPr kumimoji="0" lang="en-PH" sz="1600" b="1" i="1" kern="1200" dirty="0" smtClean="0">
                          <a:solidFill>
                            <a:schemeClr val="tx1"/>
                          </a:solidFill>
                          <a:latin typeface="+mn-lt"/>
                          <a:ea typeface="+mn-ea"/>
                          <a:cs typeface="+mn-cs"/>
                        </a:rPr>
                        <a:t>“We are afraid to ride a truck going to the CCT payout.</a:t>
                      </a:r>
                      <a:r>
                        <a:rPr kumimoji="0" lang="en-PH" sz="1600" b="1" i="1" kern="1200" baseline="0" dirty="0" smtClean="0">
                          <a:solidFill>
                            <a:schemeClr val="tx1"/>
                          </a:solidFill>
                          <a:latin typeface="+mn-lt"/>
                          <a:ea typeface="+mn-ea"/>
                          <a:cs typeface="+mn-cs"/>
                        </a:rPr>
                        <a:t> We believe that we </a:t>
                      </a:r>
                      <a:r>
                        <a:rPr kumimoji="0" lang="en-PH" sz="1600" b="1" i="1" kern="1200" dirty="0" smtClean="0">
                          <a:solidFill>
                            <a:schemeClr val="tx1"/>
                          </a:solidFill>
                          <a:latin typeface="+mn-lt"/>
                          <a:ea typeface="+mn-ea"/>
                          <a:cs typeface="+mn-cs"/>
                        </a:rPr>
                        <a:t>would be brought somewhere</a:t>
                      </a:r>
                      <a:r>
                        <a:rPr kumimoji="0" lang="en-PH" sz="1600" b="1" i="1" kern="1200" baseline="0" dirty="0" smtClean="0">
                          <a:solidFill>
                            <a:schemeClr val="tx1"/>
                          </a:solidFill>
                          <a:latin typeface="+mn-lt"/>
                          <a:ea typeface="+mn-ea"/>
                          <a:cs typeface="+mn-cs"/>
                        </a:rPr>
                        <a:t> </a:t>
                      </a:r>
                      <a:r>
                        <a:rPr kumimoji="0" lang="en-PH" sz="1600" b="1" i="1" kern="1200" dirty="0" smtClean="0">
                          <a:solidFill>
                            <a:schemeClr val="tx1"/>
                          </a:solidFill>
                          <a:latin typeface="+mn-lt"/>
                          <a:ea typeface="+mn-ea"/>
                          <a:cs typeface="+mn-cs"/>
                        </a:rPr>
                        <a:t>to be burned alive. “</a:t>
                      </a:r>
                    </a:p>
                    <a:p>
                      <a:pPr algn="ctr"/>
                      <a:endParaRPr kumimoji="0" lang="en-PH" sz="1600" b="1" i="1" kern="1200" dirty="0" smtClean="0">
                        <a:solidFill>
                          <a:schemeClr val="tx1"/>
                        </a:solidFill>
                        <a:latin typeface="+mn-lt"/>
                        <a:ea typeface="+mn-ea"/>
                        <a:cs typeface="+mn-cs"/>
                      </a:endParaRPr>
                    </a:p>
                    <a:p>
                      <a:pPr algn="ctr"/>
                      <a:endParaRPr kumimoji="0" lang="en-PH" sz="1600" b="1" i="1" kern="1200" dirty="0" smtClean="0">
                        <a:solidFill>
                          <a:schemeClr val="tx1"/>
                        </a:solidFill>
                        <a:latin typeface="+mn-lt"/>
                        <a:ea typeface="+mn-ea"/>
                        <a:cs typeface="+mn-cs"/>
                      </a:endParaRPr>
                    </a:p>
                    <a:p>
                      <a:pPr algn="ctr"/>
                      <a:r>
                        <a:rPr kumimoji="0" lang="en-PH" sz="1600" b="1" i="1" kern="1200" dirty="0" smtClean="0">
                          <a:solidFill>
                            <a:schemeClr val="tx1"/>
                          </a:solidFill>
                          <a:latin typeface="+mn-lt"/>
                          <a:ea typeface="+mn-ea"/>
                          <a:cs typeface="+mn-cs"/>
                        </a:rPr>
                        <a:t>“The</a:t>
                      </a:r>
                      <a:r>
                        <a:rPr kumimoji="0" lang="en-PH" sz="1600" b="1" i="1" kern="1200" baseline="0" dirty="0" smtClean="0">
                          <a:solidFill>
                            <a:schemeClr val="tx1"/>
                          </a:solidFill>
                          <a:latin typeface="+mn-lt"/>
                          <a:ea typeface="+mn-ea"/>
                          <a:cs typeface="+mn-cs"/>
                        </a:rPr>
                        <a:t> CCT Program is not a real program; others said that if we join, DSWD will put tattoos in our organs.”</a:t>
                      </a:r>
                      <a:endParaRPr kumimoji="0" lang="en-PH" sz="1600" b="1" i="1" kern="1200" dirty="0" smtClean="0">
                        <a:solidFill>
                          <a:schemeClr val="tx1"/>
                        </a:solidFill>
                        <a:latin typeface="+mn-lt"/>
                        <a:ea typeface="+mn-ea"/>
                        <a:cs typeface="+mn-cs"/>
                      </a:endParaRPr>
                    </a:p>
                    <a:p>
                      <a:pPr algn="ctr" fontAlgn="b"/>
                      <a:endParaRPr lang="en-PH" sz="1200" b="1" i="1" u="none" strike="noStrike" dirty="0" smtClean="0">
                        <a:solidFill>
                          <a:srgbClr val="000000"/>
                        </a:solidFill>
                        <a:latin typeface="Times New Roman" pitchFamily="18" charset="0"/>
                        <a:cs typeface="Times New Roman" pitchFamily="18" charset="0"/>
                      </a:endParaRPr>
                    </a:p>
                  </a:txBody>
                  <a:tcPr marL="9525" marR="9525" marT="9525" marB="0" anchor="b">
                    <a:lnL>
                      <a:noFill/>
                    </a:lnL>
                    <a:lnR>
                      <a:noFill/>
                    </a:lnR>
                    <a:lnT>
                      <a:noFill/>
                    </a:lnT>
                    <a:lnB>
                      <a:noFill/>
                    </a:lnB>
                    <a:solidFill>
                      <a:schemeClr val="accent3">
                        <a:lumMod val="40000"/>
                        <a:lumOff val="60000"/>
                      </a:schemeClr>
                    </a:solidFill>
                  </a:tcPr>
                </a:tc>
              </a:tr>
            </a:tbl>
          </a:graphicData>
        </a:graphic>
      </p:graphicFrame>
      <p:sp>
        <p:nvSpPr>
          <p:cNvPr id="8" name="Title 1"/>
          <p:cNvSpPr>
            <a:spLocks noGrp="1"/>
          </p:cNvSpPr>
          <p:nvPr>
            <p:ph type="title"/>
          </p:nvPr>
        </p:nvSpPr>
        <p:spPr>
          <a:xfrm>
            <a:off x="228600" y="304800"/>
            <a:ext cx="8915400" cy="1066800"/>
          </a:xfrm>
        </p:spPr>
        <p:txBody>
          <a:bodyPr>
            <a:noAutofit/>
          </a:bodyPr>
          <a:lstStyle/>
          <a:p>
            <a:r>
              <a:rPr lang="en-PH" sz="3200" dirty="0" smtClean="0"/>
              <a:t>Interesting notes: OTC Challenges</a:t>
            </a:r>
            <a:endParaRPr lang="en-PH" sz="3200" dirty="0"/>
          </a:p>
        </p:txBody>
      </p:sp>
      <p:pic>
        <p:nvPicPr>
          <p:cNvPr id="71682" name="Picture 2" descr="C:\Users\Em\Dropbox\IMTFI Palawan fieldwork files\pics\2012-10-21 16.40.31.jpg"/>
          <p:cNvPicPr>
            <a:picLocks noChangeAspect="1" noChangeArrowheads="1"/>
          </p:cNvPicPr>
          <p:nvPr/>
        </p:nvPicPr>
        <p:blipFill>
          <a:blip r:embed="rId3" cstate="print"/>
          <a:srcRect/>
          <a:stretch>
            <a:fillRect/>
          </a:stretch>
        </p:blipFill>
        <p:spPr bwMode="auto">
          <a:xfrm>
            <a:off x="152400" y="1390650"/>
            <a:ext cx="3124200" cy="2343150"/>
          </a:xfrm>
          <a:prstGeom prst="rect">
            <a:avLst/>
          </a:prstGeom>
          <a:noFill/>
        </p:spPr>
      </p:pic>
      <p:pic>
        <p:nvPicPr>
          <p:cNvPr id="71683" name="Picture 3" descr="C:\Users\Em\Dropbox\IMTFI Palawan fieldwork files\pics\IMG_8273.JPG"/>
          <p:cNvPicPr>
            <a:picLocks noChangeAspect="1" noChangeArrowheads="1"/>
          </p:cNvPicPr>
          <p:nvPr/>
        </p:nvPicPr>
        <p:blipFill>
          <a:blip r:embed="rId4" cstate="print"/>
          <a:srcRect l="10976" r="17683"/>
          <a:stretch>
            <a:fillRect/>
          </a:stretch>
        </p:blipFill>
        <p:spPr bwMode="auto">
          <a:xfrm>
            <a:off x="228600" y="3657600"/>
            <a:ext cx="2971800" cy="31242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066800"/>
          </a:xfrm>
        </p:spPr>
        <p:txBody>
          <a:bodyPr>
            <a:normAutofit/>
          </a:bodyPr>
          <a:lstStyle/>
          <a:p>
            <a:r>
              <a:rPr lang="en-PH" sz="3200" dirty="0" smtClean="0"/>
              <a:t>Changes in flow of cash </a:t>
            </a:r>
            <a:endParaRPr lang="en-PH" sz="3200" dirty="0"/>
          </a:p>
        </p:txBody>
      </p:sp>
      <p:graphicFrame>
        <p:nvGraphicFramePr>
          <p:cNvPr id="4" name="Diagram 3"/>
          <p:cNvGraphicFramePr/>
          <p:nvPr/>
        </p:nvGraphicFramePr>
        <p:xfrm>
          <a:off x="2057400" y="2133600"/>
          <a:ext cx="69342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2286000" y="4953000"/>
          <a:ext cx="64770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457200" y="2630269"/>
            <a:ext cx="8077200" cy="646331"/>
          </a:xfrm>
          <a:prstGeom prst="rect">
            <a:avLst/>
          </a:prstGeom>
          <a:noFill/>
        </p:spPr>
        <p:txBody>
          <a:bodyPr wrap="square" rtlCol="0">
            <a:spAutoFit/>
          </a:bodyPr>
          <a:lstStyle/>
          <a:p>
            <a:r>
              <a:rPr lang="en-PH" sz="3600" dirty="0" smtClean="0"/>
              <a:t>Rizal </a:t>
            </a:r>
            <a:endParaRPr lang="en-PH" sz="3600" dirty="0"/>
          </a:p>
        </p:txBody>
      </p:sp>
      <p:sp>
        <p:nvSpPr>
          <p:cNvPr id="7" name="TextBox 6"/>
          <p:cNvSpPr txBox="1"/>
          <p:nvPr/>
        </p:nvSpPr>
        <p:spPr>
          <a:xfrm>
            <a:off x="304800" y="4953000"/>
            <a:ext cx="2819400" cy="1077218"/>
          </a:xfrm>
          <a:prstGeom prst="rect">
            <a:avLst/>
          </a:prstGeom>
          <a:noFill/>
        </p:spPr>
        <p:txBody>
          <a:bodyPr wrap="square" rtlCol="0">
            <a:spAutoFit/>
          </a:bodyPr>
          <a:lstStyle/>
          <a:p>
            <a:r>
              <a:rPr lang="en-PH" sz="3200" dirty="0" smtClean="0"/>
              <a:t>Brooke’s </a:t>
            </a:r>
          </a:p>
          <a:p>
            <a:r>
              <a:rPr lang="en-PH" sz="3200" dirty="0" smtClean="0"/>
              <a:t>Point  </a:t>
            </a:r>
            <a:endParaRPr lang="en-PH" sz="3200" dirty="0"/>
          </a:p>
        </p:txBody>
      </p:sp>
      <p:cxnSp>
        <p:nvCxnSpPr>
          <p:cNvPr id="8" name="Straight Connector 7"/>
          <p:cNvCxnSpPr/>
          <p:nvPr/>
        </p:nvCxnSpPr>
        <p:spPr>
          <a:xfrm>
            <a:off x="3048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H="1">
            <a:off x="6248400" y="1981200"/>
            <a:ext cx="762000" cy="20574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flipH="1">
            <a:off x="6248400" y="4495800"/>
            <a:ext cx="762000" cy="2057400"/>
          </a:xfrm>
          <a:prstGeom prst="line">
            <a:avLst/>
          </a:prstGeom>
        </p:spPr>
        <p:style>
          <a:lnRef idx="3">
            <a:schemeClr val="accent3"/>
          </a:lnRef>
          <a:fillRef idx="0">
            <a:schemeClr val="accent3"/>
          </a:fillRef>
          <a:effectRef idx="2">
            <a:schemeClr val="accent3"/>
          </a:effectRef>
          <a:fontRef idx="minor">
            <a:schemeClr val="tx1"/>
          </a:fontRef>
        </p:style>
      </p:cxnSp>
      <p:sp>
        <p:nvSpPr>
          <p:cNvPr id="14" name="TextBox 13"/>
          <p:cNvSpPr txBox="1"/>
          <p:nvPr/>
        </p:nvSpPr>
        <p:spPr>
          <a:xfrm>
            <a:off x="5029200" y="3733800"/>
            <a:ext cx="1143000" cy="369332"/>
          </a:xfrm>
          <a:prstGeom prst="rect">
            <a:avLst/>
          </a:prstGeom>
          <a:noFill/>
        </p:spPr>
        <p:txBody>
          <a:bodyPr wrap="square" rtlCol="0">
            <a:spAutoFit/>
          </a:bodyPr>
          <a:lstStyle/>
          <a:p>
            <a:pPr algn="ctr"/>
            <a:r>
              <a:rPr lang="en-PH" dirty="0" smtClean="0"/>
              <a:t>upland</a:t>
            </a:r>
            <a:endParaRPr lang="en-PH" dirty="0"/>
          </a:p>
        </p:txBody>
      </p:sp>
      <p:sp>
        <p:nvSpPr>
          <p:cNvPr id="15" name="TextBox 14"/>
          <p:cNvSpPr txBox="1"/>
          <p:nvPr/>
        </p:nvSpPr>
        <p:spPr>
          <a:xfrm>
            <a:off x="5029200" y="6248400"/>
            <a:ext cx="1143000" cy="369332"/>
          </a:xfrm>
          <a:prstGeom prst="rect">
            <a:avLst/>
          </a:prstGeom>
          <a:noFill/>
        </p:spPr>
        <p:txBody>
          <a:bodyPr wrap="square" rtlCol="0">
            <a:spAutoFit/>
          </a:bodyPr>
          <a:lstStyle/>
          <a:p>
            <a:pPr algn="ctr"/>
            <a:r>
              <a:rPr lang="en-PH" dirty="0" smtClean="0"/>
              <a:t>lowland</a:t>
            </a:r>
            <a:endParaRPr lang="en-PH" dirty="0"/>
          </a:p>
        </p:txBody>
      </p:sp>
    </p:spTree>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1066800"/>
          </a:xfrm>
        </p:spPr>
        <p:txBody>
          <a:bodyPr>
            <a:normAutofit/>
          </a:bodyPr>
          <a:lstStyle/>
          <a:p>
            <a:r>
              <a:rPr lang="en-PH" sz="3200" dirty="0" smtClean="0"/>
              <a:t>Changing patterns of consumption</a:t>
            </a:r>
            <a:endParaRPr lang="en-PH" sz="3200" dirty="0"/>
          </a:p>
        </p:txBody>
      </p:sp>
      <p:sp>
        <p:nvSpPr>
          <p:cNvPr id="3" name="Content Placeholder 2"/>
          <p:cNvSpPr>
            <a:spLocks noGrp="1"/>
          </p:cNvSpPr>
          <p:nvPr>
            <p:ph idx="1"/>
          </p:nvPr>
        </p:nvSpPr>
        <p:spPr>
          <a:xfrm>
            <a:off x="381000" y="1524000"/>
            <a:ext cx="8229600" cy="5239512"/>
          </a:xfrm>
        </p:spPr>
        <p:txBody>
          <a:bodyPr>
            <a:normAutofit/>
          </a:bodyPr>
          <a:lstStyle/>
          <a:p>
            <a:r>
              <a:rPr lang="en-PH" dirty="0" err="1" smtClean="0">
                <a:latin typeface="Calibri" pitchFamily="34" charset="0"/>
              </a:rPr>
              <a:t>IPs</a:t>
            </a:r>
            <a:r>
              <a:rPr lang="en-PH" dirty="0" smtClean="0">
                <a:latin typeface="Calibri" pitchFamily="34" charset="0"/>
              </a:rPr>
              <a:t> were able to raise household consumption: they tend to buy more of the same goods after receiving CCT money.</a:t>
            </a:r>
          </a:p>
          <a:p>
            <a:pPr>
              <a:buNone/>
            </a:pPr>
            <a:endParaRPr lang="en-PH" dirty="0" smtClean="0">
              <a:latin typeface="Calibri" pitchFamily="34" charset="0"/>
            </a:endParaRPr>
          </a:p>
        </p:txBody>
      </p:sp>
      <p:cxnSp>
        <p:nvCxnSpPr>
          <p:cNvPr id="4" name="Straight Connector 3"/>
          <p:cNvCxnSpPr/>
          <p:nvPr/>
        </p:nvCxnSpPr>
        <p:spPr>
          <a:xfrm>
            <a:off x="3048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6146" name="Picture 2"/>
          <p:cNvPicPr>
            <a:picLocks noChangeAspect="1" noChangeArrowheads="1"/>
          </p:cNvPicPr>
          <p:nvPr/>
        </p:nvPicPr>
        <p:blipFill>
          <a:blip r:embed="rId3" cstate="print"/>
          <a:srcRect/>
          <a:stretch>
            <a:fillRect/>
          </a:stretch>
        </p:blipFill>
        <p:spPr bwMode="auto">
          <a:xfrm>
            <a:off x="152400" y="3032125"/>
            <a:ext cx="4206875" cy="3292475"/>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4419600" y="3048000"/>
            <a:ext cx="4541837" cy="3292475"/>
          </a:xfrm>
          <a:prstGeom prst="rect">
            <a:avLst/>
          </a:prstGeom>
          <a:noFill/>
          <a:ln w="9525">
            <a:noFill/>
            <a:miter lim="800000"/>
            <a:headEnd/>
            <a:tailEnd/>
          </a:ln>
          <a:effectLst/>
        </p:spPr>
      </p:pic>
      <p:sp>
        <p:nvSpPr>
          <p:cNvPr id="7" name="TextBox 6"/>
          <p:cNvSpPr txBox="1"/>
          <p:nvPr/>
        </p:nvSpPr>
        <p:spPr>
          <a:xfrm>
            <a:off x="685800" y="6276976"/>
            <a:ext cx="3581400" cy="523220"/>
          </a:xfrm>
          <a:prstGeom prst="rect">
            <a:avLst/>
          </a:prstGeom>
          <a:noFill/>
        </p:spPr>
        <p:txBody>
          <a:bodyPr wrap="square" rtlCol="0">
            <a:spAutoFit/>
          </a:bodyPr>
          <a:lstStyle/>
          <a:p>
            <a:r>
              <a:rPr lang="en-US" sz="1400" b="1" dirty="0" smtClean="0">
                <a:solidFill>
                  <a:srgbClr val="C00000"/>
                </a:solidFill>
                <a:latin typeface="Arial" pitchFamily="34" charset="0"/>
                <a:cs typeface="Arial" pitchFamily="34" charset="0"/>
              </a:rPr>
              <a:t>    PAST                               </a:t>
            </a:r>
            <a:r>
              <a:rPr lang="en-US" sz="1400" b="1" dirty="0" smtClean="0">
                <a:solidFill>
                  <a:srgbClr val="002060"/>
                </a:solidFill>
                <a:latin typeface="Arial" pitchFamily="34" charset="0"/>
                <a:cs typeface="Arial" pitchFamily="34" charset="0"/>
              </a:rPr>
              <a:t>PRESENT</a:t>
            </a:r>
          </a:p>
          <a:p>
            <a:r>
              <a:rPr lang="en-US" sz="1400" b="1" dirty="0" smtClean="0">
                <a:solidFill>
                  <a:srgbClr val="C00000"/>
                </a:solidFill>
                <a:latin typeface="Arial" pitchFamily="34" charset="0"/>
                <a:cs typeface="Arial" pitchFamily="34" charset="0"/>
              </a:rPr>
              <a:t>(w/o CCT)                          </a:t>
            </a:r>
            <a:r>
              <a:rPr lang="en-US" sz="1400" b="1" dirty="0" smtClean="0">
                <a:solidFill>
                  <a:srgbClr val="002060"/>
                </a:solidFill>
                <a:latin typeface="Arial" pitchFamily="34" charset="0"/>
                <a:cs typeface="Arial" pitchFamily="34" charset="0"/>
              </a:rPr>
              <a:t>(with CCT)</a:t>
            </a:r>
            <a:endParaRPr lang="en-US" sz="1400" b="1" dirty="0">
              <a:solidFill>
                <a:srgbClr val="002060"/>
              </a:solidFill>
              <a:latin typeface="Arial" pitchFamily="34" charset="0"/>
              <a:cs typeface="Arial" pitchFamily="34" charset="0"/>
            </a:endParaRPr>
          </a:p>
        </p:txBody>
      </p:sp>
      <p:sp>
        <p:nvSpPr>
          <p:cNvPr id="10" name="TextBox 9"/>
          <p:cNvSpPr txBox="1"/>
          <p:nvPr/>
        </p:nvSpPr>
        <p:spPr>
          <a:xfrm>
            <a:off x="5334000" y="6291264"/>
            <a:ext cx="3581400" cy="523220"/>
          </a:xfrm>
          <a:prstGeom prst="rect">
            <a:avLst/>
          </a:prstGeom>
          <a:noFill/>
        </p:spPr>
        <p:txBody>
          <a:bodyPr wrap="square" rtlCol="0">
            <a:spAutoFit/>
          </a:bodyPr>
          <a:lstStyle/>
          <a:p>
            <a:r>
              <a:rPr lang="en-US" sz="1400" b="1" dirty="0" smtClean="0">
                <a:solidFill>
                  <a:srgbClr val="C00000"/>
                </a:solidFill>
                <a:latin typeface="Arial" pitchFamily="34" charset="0"/>
                <a:cs typeface="Arial" pitchFamily="34" charset="0"/>
              </a:rPr>
              <a:t>    PAST                               </a:t>
            </a:r>
            <a:r>
              <a:rPr lang="en-US" sz="1400" b="1" dirty="0" smtClean="0">
                <a:solidFill>
                  <a:srgbClr val="002060"/>
                </a:solidFill>
                <a:latin typeface="Arial" pitchFamily="34" charset="0"/>
                <a:cs typeface="Arial" pitchFamily="34" charset="0"/>
              </a:rPr>
              <a:t>PRESENT</a:t>
            </a:r>
          </a:p>
          <a:p>
            <a:r>
              <a:rPr lang="en-US" sz="1400" b="1" dirty="0" smtClean="0">
                <a:solidFill>
                  <a:srgbClr val="C00000"/>
                </a:solidFill>
                <a:latin typeface="Arial" pitchFamily="34" charset="0"/>
                <a:cs typeface="Arial" pitchFamily="34" charset="0"/>
              </a:rPr>
              <a:t>(w/o CCT)                          </a:t>
            </a:r>
            <a:r>
              <a:rPr lang="en-US" sz="1400" b="1" dirty="0" smtClean="0">
                <a:solidFill>
                  <a:srgbClr val="002060"/>
                </a:solidFill>
                <a:latin typeface="Arial" pitchFamily="34" charset="0"/>
                <a:cs typeface="Arial" pitchFamily="34" charset="0"/>
              </a:rPr>
              <a:t>(with CCT)</a:t>
            </a:r>
            <a:endParaRPr lang="en-US" sz="1400" b="1" dirty="0">
              <a:solidFill>
                <a:srgbClr val="002060"/>
              </a:solidFill>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5470525" y="2652712"/>
            <a:ext cx="3673475" cy="1997075"/>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5486400" y="457200"/>
            <a:ext cx="3657600" cy="2149475"/>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2086897" y="457200"/>
            <a:ext cx="3323304" cy="2149475"/>
          </a:xfrm>
          <a:prstGeom prst="rect">
            <a:avLst/>
          </a:prstGeom>
          <a:noFill/>
          <a:ln w="9525">
            <a:noFill/>
            <a:miter lim="800000"/>
            <a:headEnd/>
            <a:tailEnd/>
          </a:ln>
          <a:effectLst/>
        </p:spPr>
      </p:pic>
      <p:pic>
        <p:nvPicPr>
          <p:cNvPr id="5129" name="Picture 9"/>
          <p:cNvPicPr>
            <a:picLocks noChangeAspect="1" noChangeArrowheads="1"/>
          </p:cNvPicPr>
          <p:nvPr/>
        </p:nvPicPr>
        <p:blipFill>
          <a:blip r:embed="rId6" cstate="print"/>
          <a:srcRect l="6394" r="1793" b="30336"/>
          <a:stretch>
            <a:fillRect/>
          </a:stretch>
        </p:blipFill>
        <p:spPr bwMode="auto">
          <a:xfrm>
            <a:off x="2133600" y="2652712"/>
            <a:ext cx="3276600" cy="1981200"/>
          </a:xfrm>
          <a:prstGeom prst="rect">
            <a:avLst/>
          </a:prstGeom>
          <a:noFill/>
          <a:ln w="9525">
            <a:noFill/>
            <a:miter lim="800000"/>
            <a:headEnd/>
            <a:tailEnd/>
          </a:ln>
          <a:effectLst/>
        </p:spPr>
      </p:pic>
      <p:pic>
        <p:nvPicPr>
          <p:cNvPr id="4" name="Picture 2"/>
          <p:cNvPicPr>
            <a:picLocks noChangeAspect="1" noChangeArrowheads="1"/>
          </p:cNvPicPr>
          <p:nvPr/>
        </p:nvPicPr>
        <p:blipFill>
          <a:blip r:embed="rId7" cstate="print"/>
          <a:srcRect/>
          <a:stretch>
            <a:fillRect/>
          </a:stretch>
        </p:blipFill>
        <p:spPr bwMode="auto">
          <a:xfrm>
            <a:off x="2133600" y="4708525"/>
            <a:ext cx="2301875" cy="2149475"/>
          </a:xfrm>
          <a:prstGeom prst="rect">
            <a:avLst/>
          </a:prstGeom>
          <a:noFill/>
          <a:ln w="9525">
            <a:noFill/>
            <a:miter lim="800000"/>
            <a:headEnd/>
            <a:tailEnd/>
          </a:ln>
          <a:effectLst/>
        </p:spPr>
      </p:pic>
      <p:pic>
        <p:nvPicPr>
          <p:cNvPr id="2" name="Picture 2"/>
          <p:cNvPicPr>
            <a:picLocks noChangeAspect="1" noChangeArrowheads="1"/>
          </p:cNvPicPr>
          <p:nvPr/>
        </p:nvPicPr>
        <p:blipFill>
          <a:blip r:embed="rId8" cstate="print"/>
          <a:srcRect l="43387" t="32267" b="3333"/>
          <a:stretch>
            <a:fillRect/>
          </a:stretch>
        </p:blipFill>
        <p:spPr bwMode="auto">
          <a:xfrm>
            <a:off x="6648450" y="4724400"/>
            <a:ext cx="2514600" cy="2133600"/>
          </a:xfrm>
          <a:prstGeom prst="rect">
            <a:avLst/>
          </a:prstGeom>
          <a:noFill/>
          <a:ln w="9525">
            <a:noFill/>
            <a:miter lim="800000"/>
            <a:headEnd/>
            <a:tailEnd/>
          </a:ln>
          <a:effectLst/>
        </p:spPr>
      </p:pic>
      <p:pic>
        <p:nvPicPr>
          <p:cNvPr id="3" name="Picture 3"/>
          <p:cNvPicPr>
            <a:picLocks noChangeAspect="1" noChangeArrowheads="1"/>
          </p:cNvPicPr>
          <p:nvPr/>
        </p:nvPicPr>
        <p:blipFill>
          <a:blip r:embed="rId9" cstate="print"/>
          <a:srcRect/>
          <a:stretch>
            <a:fillRect/>
          </a:stretch>
        </p:blipFill>
        <p:spPr bwMode="auto">
          <a:xfrm>
            <a:off x="-1" y="4724400"/>
            <a:ext cx="2057401" cy="21336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10" cstate="print"/>
          <a:srcRect t="22222"/>
          <a:stretch>
            <a:fillRect/>
          </a:stretch>
        </p:blipFill>
        <p:spPr bwMode="auto">
          <a:xfrm>
            <a:off x="4495800" y="4705350"/>
            <a:ext cx="2093748" cy="2152650"/>
          </a:xfrm>
          <a:prstGeom prst="rect">
            <a:avLst/>
          </a:prstGeom>
          <a:noFill/>
          <a:ln w="9525">
            <a:noFill/>
            <a:miter lim="800000"/>
            <a:headEnd/>
            <a:tailEnd/>
          </a:ln>
          <a:effectLst/>
        </p:spPr>
      </p:pic>
      <p:pic>
        <p:nvPicPr>
          <p:cNvPr id="5131" name="Picture 11"/>
          <p:cNvPicPr>
            <a:picLocks noChangeAspect="1" noChangeArrowheads="1"/>
          </p:cNvPicPr>
          <p:nvPr/>
        </p:nvPicPr>
        <p:blipFill>
          <a:blip r:embed="rId11" cstate="print"/>
          <a:srcRect/>
          <a:stretch>
            <a:fillRect/>
          </a:stretch>
        </p:blipFill>
        <p:spPr bwMode="auto">
          <a:xfrm>
            <a:off x="1" y="457200"/>
            <a:ext cx="2057400" cy="4168706"/>
          </a:xfrm>
          <a:prstGeom prst="rect">
            <a:avLst/>
          </a:prstGeom>
          <a:noFill/>
          <a:ln w="9525">
            <a:noFill/>
            <a:miter lim="800000"/>
            <a:headEnd/>
            <a:tailEnd/>
          </a:ln>
          <a:effectLst/>
        </p:spPr>
      </p:pic>
      <p:pic>
        <p:nvPicPr>
          <p:cNvPr id="5132" name="Picture 12"/>
          <p:cNvPicPr>
            <a:picLocks noChangeAspect="1" noChangeArrowheads="1"/>
          </p:cNvPicPr>
          <p:nvPr/>
        </p:nvPicPr>
        <p:blipFill>
          <a:blip r:embed="rId12" cstate="print"/>
          <a:srcRect r="862" b="4255"/>
          <a:stretch>
            <a:fillRect/>
          </a:stretch>
        </p:blipFill>
        <p:spPr bwMode="auto">
          <a:xfrm>
            <a:off x="0" y="462501"/>
            <a:ext cx="9144000" cy="6471699"/>
          </a:xfrm>
          <a:prstGeom prst="rect">
            <a:avLst/>
          </a:prstGeom>
          <a:noFill/>
          <a:ln w="9525">
            <a:noFill/>
            <a:miter lim="800000"/>
            <a:headEnd/>
            <a:tailEnd/>
          </a:ln>
          <a:effectLst/>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132"/>
                                        </p:tgtEl>
                                      </p:cBhvr>
                                    </p:animEffect>
                                    <p:set>
                                      <p:cBhvr>
                                        <p:cTn id="7" dur="1" fill="hold">
                                          <p:stCondLst>
                                            <p:cond delay="1999"/>
                                          </p:stCondLst>
                                        </p:cTn>
                                        <p:tgtEl>
                                          <p:spTgt spid="5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279136"/>
          </a:xfrm>
        </p:spPr>
        <p:txBody>
          <a:bodyPr>
            <a:normAutofit/>
          </a:bodyPr>
          <a:lstStyle/>
          <a:p>
            <a:pPr marL="109728" indent="0">
              <a:buNone/>
            </a:pPr>
            <a:r>
              <a:rPr lang="en-US" sz="4000" dirty="0">
                <a:latin typeface="Calibri" pitchFamily="34" charset="0"/>
                <a:cs typeface="Calibri" pitchFamily="34" charset="0"/>
              </a:rPr>
              <a:t>Indigenous people, or </a:t>
            </a:r>
            <a:r>
              <a:rPr lang="en-US" sz="4000" dirty="0" smtClean="0">
                <a:latin typeface="Calibri" pitchFamily="34" charset="0"/>
                <a:cs typeface="Calibri" pitchFamily="34" charset="0"/>
              </a:rPr>
              <a:t>IPs</a:t>
            </a:r>
          </a:p>
          <a:p>
            <a:pPr marL="109728" indent="0">
              <a:buNone/>
            </a:pPr>
            <a:endParaRPr lang="en-US" sz="4000" dirty="0">
              <a:latin typeface="Calibri" pitchFamily="34" charset="0"/>
              <a:cs typeface="Calibri" pitchFamily="34" charset="0"/>
            </a:endParaRPr>
          </a:p>
          <a:p>
            <a:pPr marL="109728" indent="0" algn="r">
              <a:buNone/>
            </a:pPr>
            <a:r>
              <a:rPr lang="en-US" sz="4000" dirty="0">
                <a:latin typeface="Calibri" pitchFamily="34" charset="0"/>
                <a:cs typeface="Calibri" pitchFamily="34" charset="0"/>
              </a:rPr>
              <a:t>ATM</a:t>
            </a:r>
          </a:p>
          <a:p>
            <a:pPr marL="109728" indent="0">
              <a:buNone/>
            </a:pPr>
            <a:endParaRPr lang="en-US" sz="4000" dirty="0" smtClean="0">
              <a:latin typeface="Calibri" pitchFamily="34" charset="0"/>
              <a:cs typeface="Calibri" pitchFamily="34" charset="0"/>
            </a:endParaRPr>
          </a:p>
          <a:p>
            <a:pPr marL="109728" indent="0" algn="ctr">
              <a:buNone/>
            </a:pPr>
            <a:r>
              <a:rPr lang="en-US" sz="4000" dirty="0" smtClean="0">
                <a:latin typeface="Calibri" pitchFamily="34" charset="0"/>
                <a:cs typeface="Calibri" pitchFamily="34" charset="0"/>
              </a:rPr>
              <a:t>Financial </a:t>
            </a:r>
            <a:r>
              <a:rPr lang="en-US" sz="4000" dirty="0">
                <a:latin typeface="Calibri" pitchFamily="34" charset="0"/>
                <a:cs typeface="Calibri" pitchFamily="34" charset="0"/>
              </a:rPr>
              <a:t>technology</a:t>
            </a:r>
          </a:p>
          <a:p>
            <a:pPr marL="109728" indent="0">
              <a:buNone/>
            </a:pPr>
            <a:endParaRPr lang="en-US" sz="4000" dirty="0" smtClean="0">
              <a:latin typeface="Calibri" pitchFamily="34" charset="0"/>
              <a:cs typeface="Calibri" pitchFamily="34" charset="0"/>
            </a:endParaRPr>
          </a:p>
          <a:p>
            <a:pPr marL="109728" indent="0">
              <a:buNone/>
            </a:pPr>
            <a:r>
              <a:rPr lang="en-US" sz="4000" dirty="0" smtClean="0">
                <a:latin typeface="Calibri" pitchFamily="34" charset="0"/>
                <a:cs typeface="Calibri" pitchFamily="34" charset="0"/>
              </a:rPr>
              <a:t>Money </a:t>
            </a:r>
            <a:r>
              <a:rPr lang="en-US" sz="4000" dirty="0">
                <a:latin typeface="Calibri" pitchFamily="34" charset="0"/>
                <a:cs typeface="Calibri" pitchFamily="34" charset="0"/>
              </a:rPr>
              <a:t>or cash</a:t>
            </a:r>
          </a:p>
          <a:p>
            <a:endParaRPr lang="en-US" dirty="0"/>
          </a:p>
        </p:txBody>
      </p:sp>
    </p:spTree>
    <p:extLst>
      <p:ext uri="{BB962C8B-B14F-4D97-AF65-F5344CB8AC3E}">
        <p14:creationId xmlns:p14="http://schemas.microsoft.com/office/powerpoint/2010/main" val="48066204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76200"/>
            <a:ext cx="8839200" cy="1066800"/>
          </a:xfrm>
        </p:spPr>
        <p:txBody>
          <a:bodyPr>
            <a:normAutofit/>
          </a:bodyPr>
          <a:lstStyle/>
          <a:p>
            <a:r>
              <a:rPr lang="en-PH" sz="3200" dirty="0" smtClean="0"/>
              <a:t>Findings: changing patterns of consumption</a:t>
            </a:r>
            <a:endParaRPr lang="en-PH" sz="3200" dirty="0"/>
          </a:p>
        </p:txBody>
      </p:sp>
      <p:sp>
        <p:nvSpPr>
          <p:cNvPr id="3" name="Content Placeholder 2"/>
          <p:cNvSpPr>
            <a:spLocks noGrp="1"/>
          </p:cNvSpPr>
          <p:nvPr>
            <p:ph idx="1"/>
          </p:nvPr>
        </p:nvSpPr>
        <p:spPr>
          <a:xfrm>
            <a:off x="4953000" y="3581400"/>
            <a:ext cx="4114800" cy="3276600"/>
          </a:xfrm>
          <a:solidFill>
            <a:schemeClr val="bg1">
              <a:alpha val="49000"/>
            </a:schemeClr>
          </a:solidFill>
        </p:spPr>
        <p:txBody>
          <a:bodyPr>
            <a:noAutofit/>
          </a:bodyPr>
          <a:lstStyle/>
          <a:p>
            <a:pPr algn="just">
              <a:buClrTx/>
              <a:buNone/>
            </a:pPr>
            <a:r>
              <a:rPr lang="en-US" sz="2000" b="1" dirty="0" smtClean="0">
                <a:latin typeface="Calibri" pitchFamily="34" charset="0"/>
              </a:rPr>
              <a:t>Cash is only set aside for the purpose of paying/covering future school related needs of children.</a:t>
            </a:r>
          </a:p>
          <a:p>
            <a:pPr lvl="1">
              <a:buClrTx/>
            </a:pPr>
            <a:r>
              <a:rPr lang="en-PH" sz="2000" b="1" dirty="0" smtClean="0">
                <a:solidFill>
                  <a:schemeClr val="tx1"/>
                </a:solidFill>
                <a:latin typeface="Calibri" pitchFamily="34" charset="0"/>
              </a:rPr>
              <a:t>IPs tend to save a portion of the money to cover other school-related expenses, e.g., school projects, food &amp; transportation allowances of the children</a:t>
            </a:r>
            <a:endParaRPr lang="en-PH" sz="2000" b="1" dirty="0" smtClean="0">
              <a:latin typeface="Calibri" pitchFamily="34" charset="0"/>
            </a:endParaRPr>
          </a:p>
        </p:txBody>
      </p:sp>
      <p:cxnSp>
        <p:nvCxnSpPr>
          <p:cNvPr id="4" name="Straight Connector 3"/>
          <p:cNvCxnSpPr/>
          <p:nvPr/>
        </p:nvCxnSpPr>
        <p:spPr>
          <a:xfrm>
            <a:off x="304800" y="838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8727" r="2753" b="11060"/>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0" y="0"/>
            <a:ext cx="8229600" cy="762000"/>
          </a:xfrm>
          <a:solidFill>
            <a:schemeClr val="bg1">
              <a:lumMod val="95000"/>
              <a:alpha val="83000"/>
            </a:schemeClr>
          </a:solidFill>
        </p:spPr>
        <p:txBody>
          <a:bodyPr/>
          <a:lstStyle/>
          <a:p>
            <a:r>
              <a:rPr lang="en-PH" dirty="0" smtClean="0"/>
              <a:t>Findings: gender relations</a:t>
            </a:r>
            <a:endParaRPr lang="en-PH" dirty="0"/>
          </a:p>
        </p:txBody>
      </p:sp>
      <p:sp>
        <p:nvSpPr>
          <p:cNvPr id="3" name="Content Placeholder 2"/>
          <p:cNvSpPr>
            <a:spLocks noGrp="1"/>
          </p:cNvSpPr>
          <p:nvPr>
            <p:ph idx="1"/>
          </p:nvPr>
        </p:nvSpPr>
        <p:spPr>
          <a:xfrm>
            <a:off x="1828800" y="914400"/>
            <a:ext cx="7315200" cy="1066800"/>
          </a:xfrm>
          <a:solidFill>
            <a:schemeClr val="bg1">
              <a:lumMod val="95000"/>
              <a:alpha val="70000"/>
            </a:schemeClr>
          </a:solidFill>
        </p:spPr>
        <p:txBody>
          <a:bodyPr>
            <a:normAutofit fontScale="92500" lnSpcReduction="10000"/>
          </a:bodyPr>
          <a:lstStyle/>
          <a:p>
            <a:pPr>
              <a:buClrTx/>
            </a:pPr>
            <a:r>
              <a:rPr lang="en-PH" sz="2400" dirty="0" smtClean="0">
                <a:latin typeface="Calibri" pitchFamily="34" charset="0"/>
              </a:rPr>
              <a:t>Women take the frontlines because of the CCT program</a:t>
            </a:r>
          </a:p>
          <a:p>
            <a:pPr>
              <a:buClrTx/>
            </a:pPr>
            <a:r>
              <a:rPr lang="en-PH" sz="2400" dirty="0" smtClean="0">
                <a:latin typeface="Calibri" pitchFamily="34" charset="0"/>
              </a:rPr>
              <a:t>M</a:t>
            </a:r>
            <a:r>
              <a:rPr lang="en-PH" sz="2400" dirty="0" smtClean="0">
                <a:solidFill>
                  <a:schemeClr val="tx1"/>
                </a:solidFill>
                <a:latin typeface="Calibri" pitchFamily="34" charset="0"/>
              </a:rPr>
              <a:t>en serve as support, even taking on the traditional roles of women (i.e. taking care of children)</a:t>
            </a:r>
          </a:p>
          <a:p>
            <a:pPr lvl="1">
              <a:buClrTx/>
              <a:buNone/>
            </a:pPr>
            <a:endParaRPr lang="en-PH" sz="2400" dirty="0" smtClean="0">
              <a:latin typeface="Calibri" pitchFamily="34" charset="0"/>
            </a:endParaRPr>
          </a:p>
          <a:p>
            <a:pPr lvl="1">
              <a:buClrTx/>
            </a:pPr>
            <a:endParaRPr lang="en-PH" sz="2400" dirty="0">
              <a:latin typeface="Calibri" pitchFamily="34" charset="0"/>
            </a:endParaRPr>
          </a:p>
        </p:txBody>
      </p:sp>
      <p:cxnSp>
        <p:nvCxnSpPr>
          <p:cNvPr id="4" name="Straight Connector 3"/>
          <p:cNvCxnSpPr/>
          <p:nvPr/>
        </p:nvCxnSpPr>
        <p:spPr>
          <a:xfrm>
            <a:off x="152400" y="838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 name="Rectangle 5"/>
          <p:cNvSpPr/>
          <p:nvPr/>
        </p:nvSpPr>
        <p:spPr>
          <a:xfrm>
            <a:off x="3200400" y="5288340"/>
            <a:ext cx="5943600" cy="1569660"/>
          </a:xfrm>
          <a:prstGeom prst="rect">
            <a:avLst/>
          </a:prstGeom>
          <a:solidFill>
            <a:schemeClr val="bg1">
              <a:lumMod val="95000"/>
              <a:alpha val="69000"/>
            </a:schemeClr>
          </a:solidFill>
        </p:spPr>
        <p:txBody>
          <a:bodyPr wrap="square">
            <a:spAutoFit/>
          </a:bodyPr>
          <a:lstStyle/>
          <a:p>
            <a:pPr algn="ctr">
              <a:buFont typeface="Arial" pitchFamily="34" charset="0"/>
              <a:buChar char="•"/>
            </a:pPr>
            <a:r>
              <a:rPr lang="en-PH" sz="2400" dirty="0" smtClean="0">
                <a:latin typeface="Calibri" pitchFamily="34" charset="0"/>
              </a:rPr>
              <a:t>Women have also actively participated in the economic life (go to the market place)</a:t>
            </a:r>
          </a:p>
          <a:p>
            <a:pPr algn="ctr">
              <a:buFont typeface="Arial" pitchFamily="34" charset="0"/>
              <a:buChar char="•"/>
            </a:pPr>
            <a:r>
              <a:rPr lang="en-PH" sz="2400" dirty="0" smtClean="0">
                <a:latin typeface="Calibri" pitchFamily="34" charset="0"/>
              </a:rPr>
              <a:t>B</a:t>
            </a:r>
            <a:r>
              <a:rPr lang="en-PH" sz="2400" dirty="0" smtClean="0">
                <a:solidFill>
                  <a:schemeClr val="tx1"/>
                </a:solidFill>
                <a:latin typeface="Calibri" pitchFamily="34" charset="0"/>
              </a:rPr>
              <a:t>efore, men are usually the ones who go down </a:t>
            </a:r>
            <a:r>
              <a:rPr lang="en-PH" sz="2400" dirty="0" smtClean="0">
                <a:latin typeface="Calibri" pitchFamily="34" charset="0"/>
              </a:rPr>
              <a:t>and</a:t>
            </a:r>
            <a:r>
              <a:rPr lang="en-PH" sz="2400" dirty="0" smtClean="0">
                <a:solidFill>
                  <a:schemeClr val="tx1"/>
                </a:solidFill>
                <a:latin typeface="Calibri" pitchFamily="34" charset="0"/>
              </a:rPr>
              <a:t> conduct economic activities</a:t>
            </a:r>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066800"/>
          </a:xfrm>
        </p:spPr>
        <p:txBody>
          <a:bodyPr>
            <a:normAutofit/>
          </a:bodyPr>
          <a:lstStyle/>
          <a:p>
            <a:r>
              <a:rPr lang="en-PH" sz="3200" dirty="0" smtClean="0"/>
              <a:t>Findings: plastic bags over wallet</a:t>
            </a:r>
            <a:endParaRPr lang="en-PH" sz="3200" dirty="0"/>
          </a:p>
        </p:txBody>
      </p:sp>
      <p:sp>
        <p:nvSpPr>
          <p:cNvPr id="3" name="Content Placeholder 2"/>
          <p:cNvSpPr>
            <a:spLocks noGrp="1"/>
          </p:cNvSpPr>
          <p:nvPr>
            <p:ph idx="1"/>
          </p:nvPr>
        </p:nvSpPr>
        <p:spPr>
          <a:xfrm>
            <a:off x="2057400" y="3962400"/>
            <a:ext cx="4876800" cy="2162556"/>
          </a:xfrm>
        </p:spPr>
        <p:txBody>
          <a:bodyPr>
            <a:noAutofit/>
          </a:bodyPr>
          <a:lstStyle/>
          <a:p>
            <a:pPr algn="ctr">
              <a:spcBef>
                <a:spcPts val="0"/>
              </a:spcBef>
              <a:buClrTx/>
              <a:buNone/>
            </a:pPr>
            <a:r>
              <a:rPr lang="en-PH" sz="2400" u="sng" dirty="0" smtClean="0">
                <a:latin typeface="Calibri" pitchFamily="34" charset="0"/>
              </a:rPr>
              <a:t>Storing of money</a:t>
            </a:r>
          </a:p>
          <a:p>
            <a:pPr lvl="1" algn="just">
              <a:spcBef>
                <a:spcPts val="0"/>
              </a:spcBef>
              <a:buClrTx/>
            </a:pPr>
            <a:r>
              <a:rPr lang="en-PH" sz="2400" dirty="0" smtClean="0">
                <a:solidFill>
                  <a:schemeClr val="tx1"/>
                </a:solidFill>
                <a:latin typeface="Calibri" pitchFamily="34" charset="0"/>
              </a:rPr>
              <a:t>beneficiaries store their CCT money in plastic bags instead of wallets</a:t>
            </a:r>
          </a:p>
          <a:p>
            <a:pPr lvl="1" algn="just">
              <a:spcBef>
                <a:spcPts val="0"/>
              </a:spcBef>
              <a:buClrTx/>
            </a:pPr>
            <a:r>
              <a:rPr lang="en-PH" sz="2400" dirty="0" smtClean="0">
                <a:solidFill>
                  <a:schemeClr val="tx1"/>
                </a:solidFill>
                <a:latin typeface="Calibri" pitchFamily="34" charset="0"/>
              </a:rPr>
              <a:t>only one male respondent had a wooden storage - originally for keeping cigarettes</a:t>
            </a:r>
          </a:p>
        </p:txBody>
      </p:sp>
      <p:cxnSp>
        <p:nvCxnSpPr>
          <p:cNvPr id="4" name="Straight Connector 3"/>
          <p:cNvCxnSpPr/>
          <p:nvPr/>
        </p:nvCxnSpPr>
        <p:spPr>
          <a:xfrm>
            <a:off x="304800" y="11430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3074" name="Picture 2"/>
          <p:cNvPicPr>
            <a:picLocks noChangeAspect="1" noChangeArrowheads="1"/>
          </p:cNvPicPr>
          <p:nvPr/>
        </p:nvPicPr>
        <p:blipFill>
          <a:blip r:embed="rId3" cstate="print"/>
          <a:srcRect/>
          <a:stretch>
            <a:fillRect/>
          </a:stretch>
        </p:blipFill>
        <p:spPr bwMode="auto">
          <a:xfrm>
            <a:off x="2057400" y="1431925"/>
            <a:ext cx="5349875" cy="25304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1" y="1371600"/>
            <a:ext cx="2514600" cy="5486400"/>
          </a:xfrm>
          <a:prstGeom prst="rect">
            <a:avLst/>
          </a:prstGeom>
          <a:noFill/>
          <a:ln w="9525">
            <a:noFill/>
            <a:miter lim="800000"/>
            <a:headEnd/>
            <a:tailEnd/>
          </a:ln>
          <a:effectLst/>
        </p:spPr>
      </p:pic>
      <p:pic>
        <p:nvPicPr>
          <p:cNvPr id="7" name="Picture 6" descr="C:\Users\Em\Dropbox\IMTFI Palawan fieldwork files\pics\2012-10-24 08.50.19.jpg"/>
          <p:cNvPicPr>
            <a:picLocks noChangeAspect="1" noChangeArrowheads="1"/>
          </p:cNvPicPr>
          <p:nvPr/>
        </p:nvPicPr>
        <p:blipFill>
          <a:blip r:embed="rId5" cstate="print"/>
          <a:srcRect l="26296" t="11111" r="42592" b="28889"/>
          <a:stretch>
            <a:fillRect/>
          </a:stretch>
        </p:blipFill>
        <p:spPr bwMode="auto">
          <a:xfrm flipH="1">
            <a:off x="7086600" y="1371600"/>
            <a:ext cx="2057400" cy="54864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524000"/>
            <a:ext cx="4572000" cy="1066800"/>
          </a:xfrm>
        </p:spPr>
        <p:txBody>
          <a:bodyPr>
            <a:normAutofit fontScale="90000"/>
          </a:bodyPr>
          <a:lstStyle/>
          <a:p>
            <a:r>
              <a:rPr lang="en-PH" dirty="0" smtClean="0"/>
              <a:t>Conclusions/ Recommendations</a:t>
            </a:r>
            <a:endParaRPr lang="en-PH" dirty="0"/>
          </a:p>
        </p:txBody>
      </p:sp>
      <p:pic>
        <p:nvPicPr>
          <p:cNvPr id="72706" name="Picture 2" descr="C:\Users\Em\Dropbox\IMTFI Palawan fieldwork files\pics\IMG_8253.JPG"/>
          <p:cNvPicPr>
            <a:picLocks noChangeAspect="1" noChangeArrowheads="1"/>
          </p:cNvPicPr>
          <p:nvPr/>
        </p:nvPicPr>
        <p:blipFill>
          <a:blip r:embed="rId2" cstate="print"/>
          <a:srcRect/>
          <a:stretch>
            <a:fillRect/>
          </a:stretch>
        </p:blipFill>
        <p:spPr bwMode="auto">
          <a:xfrm>
            <a:off x="304800" y="584200"/>
            <a:ext cx="3562350" cy="58166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PH"/>
          </a:p>
        </p:txBody>
      </p:sp>
      <p:sp>
        <p:nvSpPr>
          <p:cNvPr id="3" name="Content Placeholder 2"/>
          <p:cNvSpPr>
            <a:spLocks noGrp="1"/>
          </p:cNvSpPr>
          <p:nvPr>
            <p:ph idx="1"/>
          </p:nvPr>
        </p:nvSpPr>
        <p:spPr/>
        <p:txBody>
          <a:bodyPr/>
          <a:lstStyle/>
          <a:p>
            <a:endParaRPr lang="en-PH"/>
          </a:p>
        </p:txBody>
      </p:sp>
      <p:pic>
        <p:nvPicPr>
          <p:cNvPr id="2050" name="Picture 2" descr="C:\Users\Em\Dropbox\IMTFI Palawan fieldwork files\pics\DSC0537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0" y="0"/>
            <a:ext cx="6781800" cy="1733808"/>
          </a:xfrm>
          <a:prstGeom prst="rect">
            <a:avLst/>
          </a:prstGeom>
          <a:solidFill>
            <a:schemeClr val="accent4">
              <a:lumMod val="40000"/>
              <a:lumOff val="60000"/>
              <a:alpha val="69000"/>
            </a:schemeClr>
          </a:solidFill>
        </p:spPr>
        <p:txBody>
          <a:bodyPr wrap="square">
            <a:spAutoFit/>
          </a:bodyPr>
          <a:lstStyle/>
          <a:p>
            <a:pPr algn="just">
              <a:spcBef>
                <a:spcPts val="0"/>
              </a:spcBef>
              <a:spcAft>
                <a:spcPts val="800"/>
              </a:spcAft>
              <a:buClrTx/>
            </a:pPr>
            <a:r>
              <a:rPr lang="en-US" sz="2000" b="1" dirty="0" smtClean="0">
                <a:latin typeface="Calibri" pitchFamily="34" charset="0"/>
              </a:rPr>
              <a:t>CCT introduced the concept of money to some IP beneficiaries.</a:t>
            </a:r>
          </a:p>
          <a:p>
            <a:pPr algn="just">
              <a:spcBef>
                <a:spcPts val="0"/>
              </a:spcBef>
              <a:spcAft>
                <a:spcPts val="800"/>
              </a:spcAft>
              <a:buClrTx/>
            </a:pPr>
            <a:r>
              <a:rPr lang="en-US" sz="2000" b="1" dirty="0" smtClean="0">
                <a:latin typeface="Calibri" pitchFamily="34" charset="0"/>
              </a:rPr>
              <a:t>There is evidence of change in the way they perform their financial transactions (from barter to cash-based transactions; from cash-based to credit-based transactions). </a:t>
            </a:r>
          </a:p>
        </p:txBody>
      </p:sp>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PH"/>
          </a:p>
        </p:txBody>
      </p:sp>
      <p:sp>
        <p:nvSpPr>
          <p:cNvPr id="3" name="Content Placeholder 2"/>
          <p:cNvSpPr>
            <a:spLocks noGrp="1"/>
          </p:cNvSpPr>
          <p:nvPr>
            <p:ph idx="1"/>
          </p:nvPr>
        </p:nvSpPr>
        <p:spPr/>
        <p:txBody>
          <a:bodyPr/>
          <a:lstStyle/>
          <a:p>
            <a:endParaRPr lang="en-PH"/>
          </a:p>
        </p:txBody>
      </p:sp>
      <p:pic>
        <p:nvPicPr>
          <p:cNvPr id="3074" name="Picture 2" descr="C:\Users\Em\Dropbox\IMTFI Palawan fieldwork files\pics\DSC0536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0" y="0"/>
            <a:ext cx="9144000" cy="923330"/>
          </a:xfrm>
          <a:prstGeom prst="rect">
            <a:avLst/>
          </a:prstGeom>
          <a:solidFill>
            <a:schemeClr val="accent2">
              <a:lumMod val="75000"/>
            </a:schemeClr>
          </a:solidFill>
        </p:spPr>
        <p:txBody>
          <a:bodyPr wrap="square">
            <a:spAutoFit/>
          </a:bodyPr>
          <a:lstStyle/>
          <a:p>
            <a:pPr algn="just">
              <a:spcBef>
                <a:spcPts val="0"/>
              </a:spcBef>
              <a:spcAft>
                <a:spcPts val="800"/>
              </a:spcAft>
              <a:buClrTx/>
            </a:pPr>
            <a:r>
              <a:rPr lang="en-US" b="1" dirty="0" smtClean="0">
                <a:solidFill>
                  <a:schemeClr val="bg1"/>
                </a:solidFill>
              </a:rPr>
              <a:t>There is evidence of success in raising household consumption that has a positive effect in enrollment rates and attendance of children to school and improved preventive health care.</a:t>
            </a:r>
          </a:p>
        </p:txBody>
      </p:sp>
      <p:sp>
        <p:nvSpPr>
          <p:cNvPr id="6" name="Rectangle 5"/>
          <p:cNvSpPr/>
          <p:nvPr/>
        </p:nvSpPr>
        <p:spPr>
          <a:xfrm>
            <a:off x="1981200" y="6211669"/>
            <a:ext cx="7162800" cy="646331"/>
          </a:xfrm>
          <a:prstGeom prst="rect">
            <a:avLst/>
          </a:prstGeom>
          <a:solidFill>
            <a:schemeClr val="tx1"/>
          </a:solidFill>
        </p:spPr>
        <p:txBody>
          <a:bodyPr wrap="square">
            <a:spAutoFit/>
          </a:bodyPr>
          <a:lstStyle/>
          <a:p>
            <a:pPr>
              <a:spcBef>
                <a:spcPts val="0"/>
              </a:spcBef>
              <a:spcAft>
                <a:spcPts val="800"/>
              </a:spcAft>
              <a:buClrTx/>
            </a:pPr>
            <a:r>
              <a:rPr lang="en-US" b="1" dirty="0" smtClean="0">
                <a:solidFill>
                  <a:schemeClr val="bg1"/>
                </a:solidFill>
              </a:rPr>
              <a:t>Leakage</a:t>
            </a:r>
            <a:r>
              <a:rPr lang="en-US" b="1" dirty="0" smtClean="0">
                <a:solidFill>
                  <a:schemeClr val="bg1"/>
                </a:solidFill>
              </a:rPr>
              <a:t>: </a:t>
            </a:r>
            <a:r>
              <a:rPr lang="en-US" b="1" dirty="0" err="1" smtClean="0">
                <a:solidFill>
                  <a:schemeClr val="bg1"/>
                </a:solidFill>
              </a:rPr>
              <a:t>fungibility</a:t>
            </a:r>
            <a:r>
              <a:rPr lang="en-US" b="1" dirty="0" smtClean="0">
                <a:solidFill>
                  <a:schemeClr val="bg1"/>
                </a:solidFill>
              </a:rPr>
              <a:t> /liquidity </a:t>
            </a:r>
            <a:r>
              <a:rPr lang="en-US" b="1" dirty="0" smtClean="0">
                <a:solidFill>
                  <a:schemeClr val="bg1"/>
                </a:solidFill>
              </a:rPr>
              <a:t>/ divisibility (lack </a:t>
            </a:r>
            <a:r>
              <a:rPr lang="en-US" b="1" dirty="0" smtClean="0">
                <a:solidFill>
                  <a:schemeClr val="bg1"/>
                </a:solidFill>
              </a:rPr>
              <a:t>of smaller bills/coins for change</a:t>
            </a:r>
            <a:r>
              <a:rPr lang="en-US" b="1" dirty="0" smtClean="0">
                <a:solidFill>
                  <a:schemeClr val="bg1"/>
                </a:solidFill>
              </a:rPr>
              <a:t>)</a:t>
            </a:r>
            <a:endParaRPr lang="en-US" b="1" dirty="0" smtClean="0">
              <a:solidFill>
                <a:schemeClr val="bg1"/>
              </a:solidFill>
            </a:endParaRPr>
          </a:p>
        </p:txBody>
      </p:sp>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UBDYVqLztpc/UDw5IUQb8mI/AAAAAAAAF_U/ReSTbqX-bI0/s1600/Security+Vault.jpg"/>
          <p:cNvPicPr>
            <a:picLocks noChangeAspect="1" noChangeArrowheads="1"/>
          </p:cNvPicPr>
          <p:nvPr/>
        </p:nvPicPr>
        <p:blipFill>
          <a:blip r:embed="rId2" cstate="print"/>
          <a:srcRect l="13180" t="6337" r="14333"/>
          <a:stretch>
            <a:fillRect/>
          </a:stretch>
        </p:blipFill>
        <p:spPr bwMode="auto">
          <a:xfrm>
            <a:off x="-76200" y="1600200"/>
            <a:ext cx="4191000" cy="4505325"/>
          </a:xfrm>
          <a:prstGeom prst="rect">
            <a:avLst/>
          </a:prstGeom>
          <a:noFill/>
        </p:spPr>
      </p:pic>
      <p:pic>
        <p:nvPicPr>
          <p:cNvPr id="4100" name="Picture 4" descr="http://assets.inhabitat.com/wp-content/blogs.dir/1/files/2012/06/toronto-bans-plastic-bags-537x368.jpg"/>
          <p:cNvPicPr>
            <a:picLocks noChangeAspect="1" noChangeArrowheads="1"/>
          </p:cNvPicPr>
          <p:nvPr/>
        </p:nvPicPr>
        <p:blipFill>
          <a:blip r:embed="rId3" cstate="print"/>
          <a:srcRect l="28305" r="25512"/>
          <a:stretch>
            <a:fillRect/>
          </a:stretch>
        </p:blipFill>
        <p:spPr bwMode="auto">
          <a:xfrm>
            <a:off x="6172200" y="1828800"/>
            <a:ext cx="2362200" cy="3505200"/>
          </a:xfrm>
          <a:prstGeom prst="rect">
            <a:avLst/>
          </a:prstGeom>
          <a:noFill/>
        </p:spPr>
      </p:pic>
      <p:sp>
        <p:nvSpPr>
          <p:cNvPr id="6" name="Rectangle 5"/>
          <p:cNvSpPr/>
          <p:nvPr/>
        </p:nvSpPr>
        <p:spPr>
          <a:xfrm>
            <a:off x="1066800" y="838200"/>
            <a:ext cx="7467600" cy="707886"/>
          </a:xfrm>
          <a:prstGeom prst="rect">
            <a:avLst/>
          </a:prstGeom>
        </p:spPr>
        <p:txBody>
          <a:bodyPr wrap="square">
            <a:spAutoFit/>
          </a:bodyPr>
          <a:lstStyle/>
          <a:p>
            <a:pPr algn="ctr">
              <a:spcBef>
                <a:spcPts val="0"/>
              </a:spcBef>
              <a:spcAft>
                <a:spcPts val="800"/>
              </a:spcAft>
              <a:buClrTx/>
            </a:pPr>
            <a:r>
              <a:rPr lang="en-US" sz="2000" dirty="0" smtClean="0">
                <a:latin typeface="Calibri" pitchFamily="34" charset="0"/>
                <a:cs typeface="Calibri" pitchFamily="34" charset="0"/>
              </a:rPr>
              <a:t>Cash seemed to be perceived more of a means of exchange (“paying/buying” transactions).</a:t>
            </a:r>
          </a:p>
        </p:txBody>
      </p:sp>
      <p:sp>
        <p:nvSpPr>
          <p:cNvPr id="7" name="Rectangle 6"/>
          <p:cNvSpPr/>
          <p:nvPr/>
        </p:nvSpPr>
        <p:spPr>
          <a:xfrm>
            <a:off x="2286000" y="5943600"/>
            <a:ext cx="4572000" cy="707886"/>
          </a:xfrm>
          <a:prstGeom prst="rect">
            <a:avLst/>
          </a:prstGeom>
        </p:spPr>
        <p:txBody>
          <a:bodyPr>
            <a:spAutoFit/>
          </a:bodyPr>
          <a:lstStyle/>
          <a:p>
            <a:pPr algn="ctr">
              <a:spcBef>
                <a:spcPts val="0"/>
              </a:spcBef>
              <a:spcAft>
                <a:spcPts val="800"/>
              </a:spcAft>
              <a:buClrTx/>
            </a:pPr>
            <a:r>
              <a:rPr lang="en-US" sz="2000" dirty="0" smtClean="0">
                <a:latin typeface="Calibri" pitchFamily="34" charset="0"/>
              </a:rPr>
              <a:t>Saving cash for other purposes or other needs is still uncommon.</a:t>
            </a:r>
          </a:p>
        </p:txBody>
      </p:sp>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066800"/>
          </a:xfrm>
        </p:spPr>
        <p:txBody>
          <a:bodyPr/>
          <a:lstStyle/>
          <a:p>
            <a:r>
              <a:rPr lang="en-PH" dirty="0" smtClean="0"/>
              <a:t>Conclusion/Recommendation</a:t>
            </a:r>
            <a:endParaRPr lang="en-PH" dirty="0"/>
          </a:p>
        </p:txBody>
      </p:sp>
      <p:sp>
        <p:nvSpPr>
          <p:cNvPr id="3" name="Content Placeholder 2"/>
          <p:cNvSpPr>
            <a:spLocks noGrp="1"/>
          </p:cNvSpPr>
          <p:nvPr>
            <p:ph idx="1"/>
          </p:nvPr>
        </p:nvSpPr>
        <p:spPr>
          <a:xfrm>
            <a:off x="152400" y="1295400"/>
            <a:ext cx="8839200" cy="5334000"/>
          </a:xfrm>
        </p:spPr>
        <p:txBody>
          <a:bodyPr>
            <a:noAutofit/>
          </a:bodyPr>
          <a:lstStyle/>
          <a:p>
            <a:pPr>
              <a:spcBef>
                <a:spcPts val="0"/>
              </a:spcBef>
              <a:buClr>
                <a:schemeClr val="tx1"/>
              </a:buClr>
            </a:pPr>
            <a:r>
              <a:rPr lang="en-US" sz="2400" dirty="0" smtClean="0">
                <a:latin typeface="Calibri" pitchFamily="34" charset="0"/>
              </a:rPr>
              <a:t>Access to cash cards has not translated to formal savings but….</a:t>
            </a:r>
          </a:p>
          <a:p>
            <a:pPr>
              <a:spcBef>
                <a:spcPts val="0"/>
              </a:spcBef>
              <a:spcAft>
                <a:spcPts val="900"/>
              </a:spcAft>
              <a:buClr>
                <a:schemeClr val="tx1"/>
              </a:buClr>
              <a:buNone/>
            </a:pPr>
            <a:r>
              <a:rPr lang="en-US" sz="2400" dirty="0" smtClean="0">
                <a:latin typeface="Calibri" pitchFamily="34" charset="0"/>
              </a:rPr>
              <a:t>    there </a:t>
            </a:r>
            <a:r>
              <a:rPr lang="en-PH" sz="2400" dirty="0" smtClean="0">
                <a:latin typeface="Calibri" pitchFamily="34" charset="0"/>
              </a:rPr>
              <a:t>are signs that it has provided beneficiaries a glimpse of the importance of saving.</a:t>
            </a:r>
          </a:p>
          <a:p>
            <a:pPr>
              <a:spcBef>
                <a:spcPts val="0"/>
              </a:spcBef>
              <a:spcAft>
                <a:spcPts val="800"/>
              </a:spcAft>
              <a:buClr>
                <a:schemeClr val="tx1"/>
              </a:buClr>
            </a:pPr>
            <a:r>
              <a:rPr lang="en-US" sz="2400" dirty="0">
                <a:latin typeface="Calibri" pitchFamily="34" charset="0"/>
              </a:rPr>
              <a:t>Alternative</a:t>
            </a:r>
            <a:r>
              <a:rPr lang="en-US" sz="2400" dirty="0" smtClean="0">
                <a:latin typeface="Calibri" pitchFamily="34" charset="0"/>
              </a:rPr>
              <a:t> delivery mechanisms might function better if beneficiaries are taught on how to use them.</a:t>
            </a:r>
          </a:p>
          <a:p>
            <a:pPr>
              <a:spcBef>
                <a:spcPts val="0"/>
              </a:spcBef>
              <a:spcAft>
                <a:spcPts val="800"/>
              </a:spcAft>
              <a:buClr>
                <a:schemeClr val="tx1"/>
              </a:buClr>
            </a:pPr>
            <a:r>
              <a:rPr lang="en-US" sz="2400" dirty="0" smtClean="0">
                <a:latin typeface="Calibri" pitchFamily="34" charset="0"/>
              </a:rPr>
              <a:t>CCT Programs (and choice of delivery mechanisms) might be able to bring about </a:t>
            </a:r>
            <a:r>
              <a:rPr lang="en-US" sz="2400" dirty="0" smtClean="0">
                <a:latin typeface="Calibri" pitchFamily="34" charset="0"/>
              </a:rPr>
              <a:t>transformative </a:t>
            </a:r>
            <a:r>
              <a:rPr lang="en-US" sz="2400" dirty="0" smtClean="0">
                <a:latin typeface="Calibri" pitchFamily="34" charset="0"/>
              </a:rPr>
              <a:t>change if </a:t>
            </a:r>
          </a:p>
          <a:p>
            <a:pPr lvl="1">
              <a:spcBef>
                <a:spcPts val="0"/>
              </a:spcBef>
              <a:spcAft>
                <a:spcPts val="400"/>
              </a:spcAft>
              <a:buClr>
                <a:schemeClr val="tx1"/>
              </a:buClr>
              <a:buFont typeface="Wingdings" pitchFamily="2" charset="2"/>
              <a:buChar char="Ø"/>
            </a:pPr>
            <a:r>
              <a:rPr lang="en-US" sz="2400" dirty="0">
                <a:solidFill>
                  <a:schemeClr val="tx1"/>
                </a:solidFill>
                <a:latin typeface="Calibri" pitchFamily="34" charset="0"/>
              </a:rPr>
              <a:t>Direction is shifted from being “spending-focused” to “spending and savings-focused” (e.g., why not  bundle the cash card with an ATM savings account for interested/qualified beneficiaries?)</a:t>
            </a:r>
          </a:p>
          <a:p>
            <a:pPr lvl="1">
              <a:spcBef>
                <a:spcPts val="0"/>
              </a:spcBef>
              <a:spcAft>
                <a:spcPts val="400"/>
              </a:spcAft>
              <a:buClr>
                <a:schemeClr val="tx1"/>
              </a:buClr>
              <a:buFont typeface="Wingdings" pitchFamily="2" charset="2"/>
              <a:buChar char="Ø"/>
            </a:pPr>
            <a:r>
              <a:rPr lang="en-US" sz="2400" dirty="0" smtClean="0">
                <a:solidFill>
                  <a:schemeClr val="tx1"/>
                </a:solidFill>
                <a:latin typeface="Calibri" pitchFamily="34" charset="0"/>
              </a:rPr>
              <a:t>Partners </a:t>
            </a:r>
            <a:r>
              <a:rPr lang="en-US" sz="2400" dirty="0" smtClean="0">
                <a:solidFill>
                  <a:schemeClr val="tx1"/>
                </a:solidFill>
                <a:latin typeface="Calibri" pitchFamily="34" charset="0"/>
              </a:rPr>
              <a:t>which can provide complimentary </a:t>
            </a:r>
            <a:r>
              <a:rPr lang="en-US" sz="2400" dirty="0" smtClean="0">
                <a:solidFill>
                  <a:schemeClr val="tx1"/>
                </a:solidFill>
                <a:latin typeface="Calibri" pitchFamily="34" charset="0"/>
              </a:rPr>
              <a:t>financial services (e.g., savings</a:t>
            </a:r>
            <a:r>
              <a:rPr lang="en-US" sz="2400" dirty="0" smtClean="0">
                <a:solidFill>
                  <a:schemeClr val="tx1"/>
                </a:solidFill>
                <a:latin typeface="Calibri" pitchFamily="34" charset="0"/>
              </a:rPr>
              <a:t>, insurance, remittance) </a:t>
            </a:r>
            <a:r>
              <a:rPr lang="en-US" sz="2400" dirty="0" smtClean="0">
                <a:solidFill>
                  <a:schemeClr val="tx1"/>
                </a:solidFill>
                <a:latin typeface="Calibri" pitchFamily="34" charset="0"/>
              </a:rPr>
              <a:t>and non-financial services (e.g., </a:t>
            </a:r>
            <a:r>
              <a:rPr lang="en-US" sz="2400" dirty="0" smtClean="0">
                <a:solidFill>
                  <a:schemeClr val="tx1"/>
                </a:solidFill>
                <a:latin typeface="Calibri" pitchFamily="34" charset="0"/>
              </a:rPr>
              <a:t>post-harvest processing) </a:t>
            </a:r>
            <a:r>
              <a:rPr lang="en-US" sz="2400" dirty="0" smtClean="0">
                <a:solidFill>
                  <a:schemeClr val="tx1"/>
                </a:solidFill>
                <a:latin typeface="Calibri" pitchFamily="34" charset="0"/>
              </a:rPr>
              <a:t>are chosen</a:t>
            </a:r>
            <a:r>
              <a:rPr lang="en-US" sz="2400" dirty="0">
                <a:solidFill>
                  <a:schemeClr val="tx1"/>
                </a:solidFill>
                <a:latin typeface="Calibri" pitchFamily="34" charset="0"/>
              </a:rPr>
              <a:t>.</a:t>
            </a:r>
            <a:endParaRPr lang="en-US" sz="2400" dirty="0" smtClean="0">
              <a:solidFill>
                <a:schemeClr val="tx1"/>
              </a:solidFill>
              <a:latin typeface="Calibri" pitchFamily="34" charset="0"/>
            </a:endParaRPr>
          </a:p>
        </p:txBody>
      </p:sp>
      <p:cxnSp>
        <p:nvCxnSpPr>
          <p:cNvPr id="4" name="Straight Connector 3"/>
          <p:cNvCxnSpPr/>
          <p:nvPr/>
        </p:nvCxnSpPr>
        <p:spPr>
          <a:xfrm>
            <a:off x="3048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7883825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066800"/>
          </a:xfrm>
        </p:spPr>
        <p:txBody>
          <a:bodyPr/>
          <a:lstStyle/>
          <a:p>
            <a:r>
              <a:rPr lang="en-PH" dirty="0" smtClean="0"/>
              <a:t>Lessons learned</a:t>
            </a:r>
            <a:endParaRPr lang="en-PH" dirty="0"/>
          </a:p>
        </p:txBody>
      </p:sp>
      <p:sp>
        <p:nvSpPr>
          <p:cNvPr id="3" name="Content Placeholder 2"/>
          <p:cNvSpPr>
            <a:spLocks noGrp="1"/>
          </p:cNvSpPr>
          <p:nvPr>
            <p:ph idx="1"/>
          </p:nvPr>
        </p:nvSpPr>
        <p:spPr>
          <a:xfrm>
            <a:off x="5257800" y="1295400"/>
            <a:ext cx="3657600" cy="4934712"/>
          </a:xfrm>
        </p:spPr>
        <p:txBody>
          <a:bodyPr>
            <a:normAutofit/>
          </a:bodyPr>
          <a:lstStyle/>
          <a:p>
            <a:pPr>
              <a:buClrTx/>
            </a:pPr>
            <a:r>
              <a:rPr lang="en-PH" sz="2400" dirty="0" smtClean="0">
                <a:latin typeface="Calibri" pitchFamily="34" charset="0"/>
              </a:rPr>
              <a:t>Understand and respect </a:t>
            </a:r>
            <a:r>
              <a:rPr lang="en-PH" sz="2400" smtClean="0">
                <a:latin typeface="Calibri" pitchFamily="34" charset="0"/>
              </a:rPr>
              <a:t>user </a:t>
            </a:r>
            <a:r>
              <a:rPr lang="en-PH" sz="2400">
                <a:latin typeface="Calibri" pitchFamily="34" charset="0"/>
              </a:rPr>
              <a:t>context (beneficiary as a “WE” not “</a:t>
            </a:r>
            <a:r>
              <a:rPr lang="en-PH" sz="2400">
                <a:latin typeface="Calibri" pitchFamily="34" charset="0"/>
              </a:rPr>
              <a:t>I</a:t>
            </a:r>
            <a:r>
              <a:rPr lang="en-PH" sz="2400" smtClean="0">
                <a:latin typeface="Calibri" pitchFamily="34" charset="0"/>
              </a:rPr>
              <a:t>”)</a:t>
            </a:r>
            <a:endParaRPr lang="en-PH" sz="2400" dirty="0" smtClean="0">
              <a:latin typeface="Calibri" pitchFamily="34" charset="0"/>
            </a:endParaRPr>
          </a:p>
          <a:p>
            <a:pPr>
              <a:buClrTx/>
            </a:pPr>
            <a:endParaRPr lang="en-PH" sz="2400" dirty="0" smtClean="0">
              <a:latin typeface="Calibri" pitchFamily="34" charset="0"/>
            </a:endParaRPr>
          </a:p>
          <a:p>
            <a:pPr>
              <a:buClrTx/>
            </a:pPr>
            <a:r>
              <a:rPr lang="en-PH" sz="2400" dirty="0" smtClean="0">
                <a:latin typeface="Calibri" pitchFamily="34" charset="0"/>
              </a:rPr>
              <a:t>Apply/use  delivery mechanisms that are simple , accessible and easy to use. </a:t>
            </a:r>
          </a:p>
        </p:txBody>
      </p:sp>
      <p:cxnSp>
        <p:nvCxnSpPr>
          <p:cNvPr id="4" name="Straight Connector 3"/>
          <p:cNvCxnSpPr/>
          <p:nvPr/>
        </p:nvCxnSpPr>
        <p:spPr>
          <a:xfrm>
            <a:off x="228600" y="12192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3074" name="Picture 2"/>
          <p:cNvPicPr>
            <a:picLocks noChangeAspect="1" noChangeArrowheads="1"/>
          </p:cNvPicPr>
          <p:nvPr/>
        </p:nvPicPr>
        <p:blipFill>
          <a:blip r:embed="rId3" cstate="print"/>
          <a:srcRect/>
          <a:stretch>
            <a:fillRect/>
          </a:stretch>
        </p:blipFill>
        <p:spPr bwMode="auto">
          <a:xfrm>
            <a:off x="0" y="1219200"/>
            <a:ext cx="5181600" cy="4495800"/>
          </a:xfrm>
          <a:prstGeom prst="rect">
            <a:avLst/>
          </a:prstGeom>
          <a:noFill/>
          <a:ln w="9525">
            <a:noFill/>
            <a:miter lim="800000"/>
            <a:headEnd/>
            <a:tailEnd/>
          </a:ln>
          <a:effectLst/>
        </p:spPr>
      </p:pic>
    </p:spTree>
  </p:cSld>
  <p:clrMapOvr>
    <a:masterClrMapping/>
  </p:clrMapOvr>
  <p:transition spd="med">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229600" cy="1066800"/>
          </a:xfrm>
        </p:spPr>
        <p:txBody>
          <a:bodyPr/>
          <a:lstStyle/>
          <a:p>
            <a:r>
              <a:rPr lang="en-PH" dirty="0" smtClean="0"/>
              <a:t>Lessons learned</a:t>
            </a:r>
            <a:endParaRPr lang="en-PH" dirty="0"/>
          </a:p>
        </p:txBody>
      </p:sp>
      <p:graphicFrame>
        <p:nvGraphicFramePr>
          <p:cNvPr id="12" name="Diagram 11"/>
          <p:cNvGraphicFramePr/>
          <p:nvPr>
            <p:extLst>
              <p:ext uri="{D42A27DB-BD31-4B8C-83A1-F6EECF244321}">
                <p14:modId xmlns:p14="http://schemas.microsoft.com/office/powerpoint/2010/main" val="2536701102"/>
              </p:ext>
            </p:extLst>
          </p:nvPr>
        </p:nvGraphicFramePr>
        <p:xfrm>
          <a:off x="533400" y="914400"/>
          <a:ext cx="96012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PH" dirty="0" smtClean="0"/>
              <a:t>Research Questions</a:t>
            </a:r>
            <a:endParaRPr lang="en-PH" dirty="0"/>
          </a:p>
        </p:txBody>
      </p:sp>
      <p:sp>
        <p:nvSpPr>
          <p:cNvPr id="3" name="Content Placeholder 2"/>
          <p:cNvSpPr>
            <a:spLocks noGrp="1"/>
          </p:cNvSpPr>
          <p:nvPr>
            <p:ph idx="1"/>
          </p:nvPr>
        </p:nvSpPr>
        <p:spPr>
          <a:xfrm>
            <a:off x="228600" y="1600200"/>
            <a:ext cx="8382000" cy="4974336"/>
          </a:xfrm>
        </p:spPr>
        <p:txBody>
          <a:bodyPr>
            <a:normAutofit/>
          </a:bodyPr>
          <a:lstStyle/>
          <a:p>
            <a:r>
              <a:rPr lang="en-PH" sz="2400" dirty="0" smtClean="0">
                <a:latin typeface="Calibri" pitchFamily="34" charset="0"/>
              </a:rPr>
              <a:t>In comparing two types of cash grant disbursement,</a:t>
            </a:r>
          </a:p>
          <a:p>
            <a:endParaRPr lang="en-PH" sz="2400" dirty="0" smtClean="0">
              <a:latin typeface="Calibri" pitchFamily="34" charset="0"/>
            </a:endParaRPr>
          </a:p>
          <a:p>
            <a:pPr lvl="1">
              <a:buClr>
                <a:schemeClr val="tx1"/>
              </a:buClr>
              <a:buFont typeface="Wingdings" pitchFamily="2" charset="2"/>
              <a:buChar char="Ø"/>
            </a:pPr>
            <a:r>
              <a:rPr lang="en-PH" sz="2400" dirty="0" smtClean="0">
                <a:solidFill>
                  <a:schemeClr val="tx1"/>
                </a:solidFill>
                <a:latin typeface="Calibri" pitchFamily="34" charset="0"/>
              </a:rPr>
              <a:t>how do IPs perceive and respond to using cash? financial technology?</a:t>
            </a:r>
          </a:p>
          <a:p>
            <a:pPr lvl="1">
              <a:buClr>
                <a:schemeClr val="tx1"/>
              </a:buClr>
              <a:buFont typeface="Wingdings" pitchFamily="2" charset="2"/>
              <a:buChar char="Ø"/>
            </a:pPr>
            <a:endParaRPr lang="en-PH" sz="2400" dirty="0" smtClean="0">
              <a:solidFill>
                <a:schemeClr val="tx1"/>
              </a:solidFill>
              <a:latin typeface="Calibri" pitchFamily="34" charset="0"/>
            </a:endParaRPr>
          </a:p>
          <a:p>
            <a:pPr lvl="1">
              <a:buClr>
                <a:schemeClr val="tx1"/>
              </a:buClr>
              <a:buFont typeface="Wingdings" pitchFamily="2" charset="2"/>
              <a:buChar char="Ø"/>
            </a:pPr>
            <a:r>
              <a:rPr lang="en-PH" sz="2400" dirty="0" smtClean="0">
                <a:solidFill>
                  <a:schemeClr val="tx1"/>
                </a:solidFill>
                <a:latin typeface="Calibri" pitchFamily="34" charset="0"/>
              </a:rPr>
              <a:t>what are the possible changes in perceptions and </a:t>
            </a:r>
            <a:r>
              <a:rPr lang="en-PH" sz="2400" dirty="0" err="1" smtClean="0">
                <a:solidFill>
                  <a:schemeClr val="tx1"/>
                </a:solidFill>
                <a:latin typeface="Calibri" pitchFamily="34" charset="0"/>
              </a:rPr>
              <a:t>behavior</a:t>
            </a:r>
            <a:r>
              <a:rPr lang="en-PH" sz="2400" dirty="0" smtClean="0">
                <a:solidFill>
                  <a:schemeClr val="tx1"/>
                </a:solidFill>
                <a:latin typeface="Calibri" pitchFamily="34" charset="0"/>
              </a:rPr>
              <a:t> towards money and technology?</a:t>
            </a:r>
          </a:p>
          <a:p>
            <a:pPr lvl="1">
              <a:buClr>
                <a:schemeClr val="tx1"/>
              </a:buClr>
              <a:buFont typeface="Wingdings" pitchFamily="2" charset="2"/>
              <a:buChar char="Ø"/>
            </a:pPr>
            <a:endParaRPr lang="en-PH" sz="2400" dirty="0" smtClean="0">
              <a:solidFill>
                <a:schemeClr val="tx1"/>
              </a:solidFill>
              <a:latin typeface="Calibri" pitchFamily="34" charset="0"/>
            </a:endParaRPr>
          </a:p>
          <a:p>
            <a:pPr lvl="1">
              <a:buClr>
                <a:schemeClr val="tx1"/>
              </a:buClr>
              <a:buFont typeface="Wingdings" pitchFamily="2" charset="2"/>
              <a:buChar char="Ø"/>
            </a:pPr>
            <a:r>
              <a:rPr lang="en-PH" sz="2400" dirty="0" smtClean="0">
                <a:solidFill>
                  <a:schemeClr val="tx1"/>
                </a:solidFill>
                <a:latin typeface="Calibri" pitchFamily="34" charset="0"/>
              </a:rPr>
              <a:t>how do they spend, save and utilize the cash grants given to them?</a:t>
            </a:r>
          </a:p>
          <a:p>
            <a:pPr lvl="1">
              <a:buNone/>
            </a:pPr>
            <a:endParaRPr lang="en-PH" dirty="0" smtClean="0">
              <a:solidFill>
                <a:schemeClr val="tx1"/>
              </a:solidFill>
              <a:latin typeface="Calibri" pitchFamily="34" charset="0"/>
            </a:endParaRPr>
          </a:p>
          <a:p>
            <a:pPr lvl="1"/>
            <a:endParaRPr lang="en-PH" dirty="0">
              <a:solidFill>
                <a:schemeClr val="tx1"/>
              </a:solidFill>
              <a:latin typeface="Calibri" pitchFamily="34" charset="0"/>
            </a:endParaRPr>
          </a:p>
        </p:txBody>
      </p:sp>
      <p:cxnSp>
        <p:nvCxnSpPr>
          <p:cNvPr id="4" name="Straight Connector 3"/>
          <p:cNvCxnSpPr/>
          <p:nvPr/>
        </p:nvCxnSpPr>
        <p:spPr>
          <a:xfrm>
            <a:off x="533400" y="14478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381000"/>
            <a:ext cx="8229600" cy="1066800"/>
          </a:xfrm>
        </p:spPr>
        <p:txBody>
          <a:bodyPr/>
          <a:lstStyle/>
          <a:p>
            <a:pPr algn="ctr"/>
            <a:r>
              <a:rPr lang="en-US" dirty="0" err="1" smtClean="0"/>
              <a:t>Gangnam</a:t>
            </a:r>
            <a:r>
              <a:rPr lang="en-US" dirty="0" smtClean="0"/>
              <a:t> Style</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15584"/>
            <a:ext cx="8993156" cy="510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76200" y="533400"/>
            <a:ext cx="8993156" cy="9226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dirty="0" smtClean="0"/>
              <a:t>CCT Style</a:t>
            </a:r>
            <a:endParaRPr lang="en-US" dirty="0"/>
          </a:p>
        </p:txBody>
      </p:sp>
      <p:sp>
        <p:nvSpPr>
          <p:cNvPr id="7" name="TextBox 6"/>
          <p:cNvSpPr txBox="1"/>
          <p:nvPr/>
        </p:nvSpPr>
        <p:spPr>
          <a:xfrm>
            <a:off x="0" y="1676400"/>
            <a:ext cx="9067800" cy="5016758"/>
          </a:xfrm>
          <a:prstGeom prst="rect">
            <a:avLst/>
          </a:prstGeom>
          <a:solidFill>
            <a:schemeClr val="tx1">
              <a:alpha val="65000"/>
            </a:schemeClr>
          </a:solidFill>
        </p:spPr>
        <p:txBody>
          <a:bodyPr wrap="square" rtlCol="0">
            <a:spAutoFit/>
          </a:bodyPr>
          <a:lstStyle/>
          <a:p>
            <a:pPr algn="ctr"/>
            <a:r>
              <a:rPr lang="en-PH" sz="3200" b="1" dirty="0" smtClean="0">
                <a:solidFill>
                  <a:schemeClr val="bg1"/>
                </a:solidFill>
                <a:latin typeface="Calibri" pitchFamily="34" charset="0"/>
              </a:rPr>
              <a:t>inclusive financial services for CCT beneficiaries</a:t>
            </a:r>
          </a:p>
          <a:p>
            <a:pPr algn="ctr"/>
            <a:r>
              <a:rPr lang="en-PH" sz="3200" b="1" dirty="0" smtClean="0">
                <a:solidFill>
                  <a:schemeClr val="bg1"/>
                </a:solidFill>
                <a:latin typeface="Calibri" pitchFamily="34" charset="0"/>
              </a:rPr>
              <a:t> </a:t>
            </a:r>
          </a:p>
          <a:p>
            <a:pPr algn="ctr"/>
            <a:r>
              <a:rPr lang="en-PH" sz="3200" b="1" dirty="0" smtClean="0">
                <a:solidFill>
                  <a:schemeClr val="bg1"/>
                </a:solidFill>
                <a:latin typeface="Calibri" pitchFamily="34" charset="0"/>
              </a:rPr>
              <a:t>“signature dance move”</a:t>
            </a:r>
          </a:p>
          <a:p>
            <a:pPr algn="ctr"/>
            <a:endParaRPr lang="en-PH" sz="3200" b="1" dirty="0" smtClean="0">
              <a:solidFill>
                <a:schemeClr val="bg1"/>
              </a:solidFill>
              <a:latin typeface="Calibri" pitchFamily="34" charset="0"/>
            </a:endParaRPr>
          </a:p>
          <a:p>
            <a:pPr algn="ctr"/>
            <a:r>
              <a:rPr lang="en-PH" sz="3200" b="1" dirty="0" smtClean="0">
                <a:solidFill>
                  <a:schemeClr val="bg1"/>
                </a:solidFill>
                <a:latin typeface="Calibri" pitchFamily="34" charset="0"/>
              </a:rPr>
              <a:t>performed </a:t>
            </a:r>
          </a:p>
          <a:p>
            <a:pPr algn="ctr"/>
            <a:endParaRPr lang="en-PH" sz="3200" b="1" dirty="0" smtClean="0">
              <a:solidFill>
                <a:schemeClr val="bg1"/>
              </a:solidFill>
              <a:latin typeface="Calibri" pitchFamily="34" charset="0"/>
            </a:endParaRPr>
          </a:p>
          <a:p>
            <a:pPr algn="ctr"/>
            <a:r>
              <a:rPr lang="en-PH" sz="3200" b="1" dirty="0" smtClean="0">
                <a:solidFill>
                  <a:schemeClr val="bg1"/>
                </a:solidFill>
                <a:latin typeface="Calibri" pitchFamily="34" charset="0"/>
              </a:rPr>
              <a:t>not by an INDIVIDUAL </a:t>
            </a:r>
          </a:p>
          <a:p>
            <a:pPr algn="ctr"/>
            <a:endParaRPr lang="en-PH" sz="3200" b="1" dirty="0" smtClean="0">
              <a:solidFill>
                <a:schemeClr val="bg1"/>
              </a:solidFill>
              <a:latin typeface="Calibri" pitchFamily="34" charset="0"/>
            </a:endParaRPr>
          </a:p>
          <a:p>
            <a:pPr algn="ctr"/>
            <a:r>
              <a:rPr lang="en-PH" sz="3200" b="1" dirty="0" smtClean="0">
                <a:solidFill>
                  <a:schemeClr val="bg1"/>
                </a:solidFill>
                <a:latin typeface="Calibri" pitchFamily="34" charset="0"/>
              </a:rPr>
              <a:t>but by the GROUP</a:t>
            </a:r>
          </a:p>
          <a:p>
            <a:pPr algn="ctr"/>
            <a:endParaRPr lang="en-US" sz="3200" b="1" dirty="0" smtClean="0">
              <a:solidFill>
                <a:schemeClr val="bg1"/>
              </a:solidFill>
              <a:latin typeface="Calibri" pitchFamily="34" charset="0"/>
            </a:endParaRPr>
          </a:p>
        </p:txBody>
      </p:sp>
    </p:spTree>
    <p:extLst>
      <p:ext uri="{BB962C8B-B14F-4D97-AF65-F5344CB8AC3E}">
        <p14:creationId xmlns:p14="http://schemas.microsoft.com/office/powerpoint/2010/main" val="270000363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0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515087"/>
            <a:ext cx="9144000" cy="6342913"/>
          </a:xfrm>
          <a:prstGeom prst="rect">
            <a:avLst/>
          </a:prstGeom>
          <a:noFill/>
          <a:ln w="9525">
            <a:noFill/>
            <a:miter lim="800000"/>
            <a:headEnd/>
            <a:tailEnd/>
          </a:ln>
          <a:effectLst/>
        </p:spPr>
      </p:pic>
      <p:sp>
        <p:nvSpPr>
          <p:cNvPr id="2" name="Title 1"/>
          <p:cNvSpPr>
            <a:spLocks noGrp="1"/>
          </p:cNvSpPr>
          <p:nvPr>
            <p:ph type="title"/>
          </p:nvPr>
        </p:nvSpPr>
        <p:spPr>
          <a:xfrm>
            <a:off x="609600" y="3124200"/>
            <a:ext cx="8229600" cy="1066800"/>
          </a:xfrm>
        </p:spPr>
        <p:txBody>
          <a:bodyPr>
            <a:normAutofit/>
          </a:bodyPr>
          <a:lstStyle/>
          <a:p>
            <a:r>
              <a:rPr lang="en-US" sz="6000" dirty="0" smtClean="0">
                <a:solidFill>
                  <a:schemeClr val="tx1"/>
                </a:solidFill>
              </a:rPr>
              <a:t>THANKS!</a:t>
            </a:r>
            <a:endParaRPr lang="en-US" sz="6000" dirty="0">
              <a:solidFill>
                <a:schemeClr val="tx1"/>
              </a:solidFill>
            </a:endParaRPr>
          </a:p>
        </p:txBody>
      </p:sp>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133600" y="3870325"/>
            <a:ext cx="2378075" cy="2987675"/>
          </a:xfrm>
          <a:prstGeom prst="rect">
            <a:avLst/>
          </a:prstGeom>
          <a:noFill/>
          <a:ln w="9525">
            <a:noFill/>
            <a:miter lim="800000"/>
            <a:headEnd/>
            <a:tailEnd/>
          </a:ln>
          <a:effectLst/>
        </p:spPr>
      </p:pic>
      <p:sp>
        <p:nvSpPr>
          <p:cNvPr id="2" name="Title 1"/>
          <p:cNvSpPr>
            <a:spLocks noGrp="1"/>
          </p:cNvSpPr>
          <p:nvPr>
            <p:ph type="title"/>
          </p:nvPr>
        </p:nvSpPr>
        <p:spPr>
          <a:xfrm>
            <a:off x="76200" y="152400"/>
            <a:ext cx="8229600" cy="1066800"/>
          </a:xfrm>
        </p:spPr>
        <p:txBody>
          <a:bodyPr>
            <a:normAutofit/>
          </a:bodyPr>
          <a:lstStyle/>
          <a:p>
            <a:r>
              <a:rPr lang="en-PH" dirty="0" smtClean="0"/>
              <a:t>Background</a:t>
            </a:r>
            <a:endParaRPr lang="en-PH" dirty="0"/>
          </a:p>
        </p:txBody>
      </p:sp>
      <p:sp>
        <p:nvSpPr>
          <p:cNvPr id="3" name="Content Placeholder 2"/>
          <p:cNvSpPr>
            <a:spLocks noGrp="1"/>
          </p:cNvSpPr>
          <p:nvPr>
            <p:ph idx="1"/>
          </p:nvPr>
        </p:nvSpPr>
        <p:spPr>
          <a:xfrm>
            <a:off x="4572000" y="1237488"/>
            <a:ext cx="4419600" cy="5620512"/>
          </a:xfrm>
        </p:spPr>
        <p:txBody>
          <a:bodyPr>
            <a:normAutofit fontScale="92500" lnSpcReduction="20000"/>
          </a:bodyPr>
          <a:lstStyle/>
          <a:p>
            <a:pPr algn="just"/>
            <a:r>
              <a:rPr lang="en-PH" sz="2000" dirty="0" smtClean="0">
                <a:latin typeface="Calibri" pitchFamily="34" charset="0"/>
              </a:rPr>
              <a:t>Conditional Cash Transfer (CCT) </a:t>
            </a:r>
            <a:r>
              <a:rPr lang="en-US" sz="2000" dirty="0" smtClean="0">
                <a:latin typeface="Calibri" pitchFamily="34" charset="0"/>
              </a:rPr>
              <a:t>= social program which provides money (subsidy) to poor families contingent on certain behavior (sending children to school or bringing them to health centers)</a:t>
            </a:r>
          </a:p>
          <a:p>
            <a:pPr algn="just"/>
            <a:endParaRPr lang="en-US" sz="2000" dirty="0" smtClean="0">
              <a:latin typeface="Calibri" pitchFamily="34" charset="0"/>
            </a:endParaRPr>
          </a:p>
          <a:p>
            <a:pPr algn="just"/>
            <a:r>
              <a:rPr lang="en-US" sz="2000" dirty="0" smtClean="0">
                <a:latin typeface="Calibri" pitchFamily="34" charset="0"/>
              </a:rPr>
              <a:t>Focus is on children as end recipients</a:t>
            </a:r>
          </a:p>
          <a:p>
            <a:pPr algn="just"/>
            <a:endParaRPr lang="en-US" sz="2000" dirty="0" smtClean="0">
              <a:latin typeface="Calibri" pitchFamily="34" charset="0"/>
            </a:endParaRPr>
          </a:p>
          <a:p>
            <a:pPr algn="just"/>
            <a:r>
              <a:rPr lang="en-PH" sz="2000" dirty="0" smtClean="0">
                <a:latin typeface="Calibri" pitchFamily="34" charset="0"/>
              </a:rPr>
              <a:t>4Ps = CCT Program of the Department of Social Welfare &amp; Development (DSWD) in the Philippines</a:t>
            </a:r>
          </a:p>
          <a:p>
            <a:pPr>
              <a:buNone/>
            </a:pPr>
            <a:endParaRPr lang="en-PH" sz="2000" dirty="0" smtClean="0">
              <a:latin typeface="Calibri" pitchFamily="34" charset="0"/>
            </a:endParaRPr>
          </a:p>
          <a:p>
            <a:r>
              <a:rPr lang="en-PH" sz="2000" dirty="0" smtClean="0">
                <a:latin typeface="Calibri" pitchFamily="34" charset="0"/>
              </a:rPr>
              <a:t>Target segment includes marginalized ethnic groups or indigenous peoples (</a:t>
            </a:r>
            <a:r>
              <a:rPr lang="en-PH" sz="2000" dirty="0" err="1" smtClean="0">
                <a:latin typeface="Calibri" pitchFamily="34" charset="0"/>
              </a:rPr>
              <a:t>IPs</a:t>
            </a:r>
            <a:r>
              <a:rPr lang="en-PH" sz="2000" dirty="0" smtClean="0">
                <a:latin typeface="Calibri" pitchFamily="34" charset="0"/>
              </a:rPr>
              <a:t>)</a:t>
            </a:r>
            <a:endParaRPr lang="en-PH" sz="1800" dirty="0" smtClean="0">
              <a:latin typeface="Calibri" pitchFamily="34" charset="0"/>
            </a:endParaRPr>
          </a:p>
          <a:p>
            <a:endParaRPr lang="en-US" sz="2000" dirty="0" smtClean="0">
              <a:latin typeface="Calibri" pitchFamily="34" charset="0"/>
            </a:endParaRPr>
          </a:p>
          <a:p>
            <a:r>
              <a:rPr lang="en-US" sz="2000" dirty="0" smtClean="0">
                <a:latin typeface="Calibri" pitchFamily="34" charset="0"/>
              </a:rPr>
              <a:t>Makes use of various delivery mechanisms/disbursements: </a:t>
            </a:r>
          </a:p>
          <a:p>
            <a:pPr lvl="1"/>
            <a:r>
              <a:rPr lang="en-US" sz="1800" i="1" dirty="0" smtClean="0">
                <a:solidFill>
                  <a:schemeClr val="tx1"/>
                </a:solidFill>
                <a:latin typeface="Calibri" pitchFamily="34" charset="0"/>
              </a:rPr>
              <a:t>traditional (over-the-counter) </a:t>
            </a:r>
          </a:p>
          <a:p>
            <a:pPr lvl="1"/>
            <a:r>
              <a:rPr lang="en-US" sz="1800" i="1" dirty="0" smtClean="0">
                <a:solidFill>
                  <a:schemeClr val="tx1"/>
                </a:solidFill>
                <a:latin typeface="Calibri" pitchFamily="34" charset="0"/>
              </a:rPr>
              <a:t>technology-driven (ATM; mobile money like GCASH)</a:t>
            </a:r>
          </a:p>
          <a:p>
            <a:pPr lvl="1"/>
            <a:endParaRPr lang="en-PH" sz="1800" dirty="0" smtClean="0">
              <a:solidFill>
                <a:schemeClr val="tx1"/>
              </a:solidFill>
              <a:latin typeface="Calibri" pitchFamily="34" charset="0"/>
            </a:endParaRPr>
          </a:p>
          <a:p>
            <a:endParaRPr lang="en-PH" sz="2000" dirty="0">
              <a:latin typeface="Calibri" pitchFamily="34" charset="0"/>
            </a:endParaRPr>
          </a:p>
        </p:txBody>
      </p:sp>
      <p:cxnSp>
        <p:nvCxnSpPr>
          <p:cNvPr id="5" name="Straight Connector 4"/>
          <p:cNvCxnSpPr/>
          <p:nvPr/>
        </p:nvCxnSpPr>
        <p:spPr>
          <a:xfrm>
            <a:off x="152400" y="11430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3074" name="Picture 2"/>
          <p:cNvPicPr>
            <a:picLocks noChangeAspect="1" noChangeArrowheads="1"/>
          </p:cNvPicPr>
          <p:nvPr/>
        </p:nvPicPr>
        <p:blipFill>
          <a:blip r:embed="rId4" cstate="print"/>
          <a:srcRect/>
          <a:stretch>
            <a:fillRect/>
          </a:stretch>
        </p:blipFill>
        <p:spPr bwMode="auto">
          <a:xfrm>
            <a:off x="33564" y="3962400"/>
            <a:ext cx="2114428" cy="2819400"/>
          </a:xfrm>
          <a:prstGeom prst="rect">
            <a:avLst/>
          </a:prstGeom>
          <a:noFill/>
          <a:ln w="9525">
            <a:noFill/>
            <a:miter lim="800000"/>
            <a:headEnd/>
            <a:tailEnd/>
          </a:ln>
          <a:effectLst/>
        </p:spPr>
      </p:pic>
      <p:pic>
        <p:nvPicPr>
          <p:cNvPr id="8" name="Picture 7"/>
          <p:cNvPicPr>
            <a:picLocks noChangeAspect="1" noChangeArrowheads="1"/>
          </p:cNvPicPr>
          <p:nvPr/>
        </p:nvPicPr>
        <p:blipFill>
          <a:blip r:embed="rId5" cstate="print"/>
          <a:srcRect/>
          <a:stretch>
            <a:fillRect/>
          </a:stretch>
        </p:blipFill>
        <p:spPr bwMode="auto">
          <a:xfrm>
            <a:off x="4122010" y="6096000"/>
            <a:ext cx="750695" cy="685800"/>
          </a:xfrm>
          <a:prstGeom prst="rect">
            <a:avLst/>
          </a:prstGeom>
          <a:noFill/>
          <a:ln w="9525">
            <a:noFill/>
            <a:miter lim="800000"/>
            <a:headEnd/>
            <a:tailEnd/>
          </a:ln>
          <a:effectLst/>
        </p:spPr>
      </p:pic>
      <p:pic>
        <p:nvPicPr>
          <p:cNvPr id="3080" name="Picture 8"/>
          <p:cNvPicPr>
            <a:picLocks noChangeAspect="1" noChangeArrowheads="1"/>
          </p:cNvPicPr>
          <p:nvPr/>
        </p:nvPicPr>
        <p:blipFill>
          <a:blip r:embed="rId6" cstate="print"/>
          <a:srcRect t="7537"/>
          <a:stretch>
            <a:fillRect/>
          </a:stretch>
        </p:blipFill>
        <p:spPr bwMode="auto">
          <a:xfrm>
            <a:off x="34422" y="1143000"/>
            <a:ext cx="4613778" cy="2804318"/>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2000"/>
                                        <p:tgtEl>
                                          <p:spTgt spid="3">
                                            <p:txEl>
                                              <p:pRg st="8" end="8"/>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2000"/>
                                        <p:tgtEl>
                                          <p:spTgt spid="3">
                                            <p:txEl>
                                              <p:pRg st="9" end="9"/>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47800"/>
            <a:ext cx="3352800" cy="685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3800" dirty="0" smtClean="0">
                <a:latin typeface="Tempus Sans ITC" pitchFamily="82" charset="0"/>
              </a:rPr>
              <a:t>EDUCATION</a:t>
            </a:r>
            <a:endParaRPr lang="en-PH" sz="3800" dirty="0">
              <a:latin typeface="Tempus Sans ITC" pitchFamily="82" charset="0"/>
            </a:endParaRPr>
          </a:p>
        </p:txBody>
      </p:sp>
      <p:sp>
        <p:nvSpPr>
          <p:cNvPr id="3" name="Rectangle 2"/>
          <p:cNvSpPr/>
          <p:nvPr/>
        </p:nvSpPr>
        <p:spPr>
          <a:xfrm>
            <a:off x="228600" y="2743200"/>
            <a:ext cx="1676400" cy="1066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smtClean="0">
                <a:latin typeface="Calibri" pitchFamily="34" charset="0"/>
                <a:cs typeface="Arial" pitchFamily="34" charset="0"/>
              </a:rPr>
              <a:t>3-5 (</a:t>
            </a:r>
            <a:r>
              <a:rPr lang="en-PH" sz="1900" dirty="0" err="1" smtClean="0">
                <a:latin typeface="Calibri" pitchFamily="34" charset="0"/>
                <a:cs typeface="Arial" pitchFamily="34" charset="0"/>
              </a:rPr>
              <a:t>Daycare</a:t>
            </a:r>
            <a:r>
              <a:rPr lang="en-PH" sz="1900" dirty="0" smtClean="0">
                <a:latin typeface="Calibri" pitchFamily="34" charset="0"/>
                <a:cs typeface="Arial" pitchFamily="34" charset="0"/>
              </a:rPr>
              <a:t>)</a:t>
            </a:r>
            <a:endParaRPr lang="en-PH" sz="1900" dirty="0">
              <a:latin typeface="Calibri" pitchFamily="34" charset="0"/>
              <a:cs typeface="Arial" pitchFamily="34" charset="0"/>
            </a:endParaRPr>
          </a:p>
        </p:txBody>
      </p:sp>
      <p:sp>
        <p:nvSpPr>
          <p:cNvPr id="4" name="Rectangle 3"/>
          <p:cNvSpPr/>
          <p:nvPr/>
        </p:nvSpPr>
        <p:spPr>
          <a:xfrm>
            <a:off x="1981200" y="2743200"/>
            <a:ext cx="1676400" cy="1066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smtClean="0">
                <a:latin typeface="Calibri" pitchFamily="34" charset="0"/>
                <a:cs typeface="Arial" pitchFamily="34" charset="0"/>
              </a:rPr>
              <a:t>6-14 (ES/HS)</a:t>
            </a:r>
            <a:endParaRPr lang="en-PH" sz="1900" dirty="0">
              <a:latin typeface="Calibri" pitchFamily="34" charset="0"/>
              <a:cs typeface="Arial" pitchFamily="34" charset="0"/>
            </a:endParaRPr>
          </a:p>
        </p:txBody>
      </p:sp>
      <p:sp>
        <p:nvSpPr>
          <p:cNvPr id="5" name="Rectangle 4"/>
          <p:cNvSpPr/>
          <p:nvPr/>
        </p:nvSpPr>
        <p:spPr>
          <a:xfrm>
            <a:off x="228600" y="4267200"/>
            <a:ext cx="3352800" cy="685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err="1" smtClean="0">
                <a:latin typeface="Calibri" pitchFamily="34" charset="0"/>
                <a:cs typeface="Arial" pitchFamily="34" charset="0"/>
              </a:rPr>
              <a:t>Php</a:t>
            </a:r>
            <a:r>
              <a:rPr lang="en-PH" sz="1900" dirty="0" smtClean="0">
                <a:latin typeface="Calibri" pitchFamily="34" charset="0"/>
                <a:cs typeface="Arial" pitchFamily="34" charset="0"/>
              </a:rPr>
              <a:t>. 300 or US$ 7++ / child (85% Attendance)</a:t>
            </a:r>
            <a:endParaRPr lang="en-PH" sz="1900" dirty="0">
              <a:latin typeface="Calibri" pitchFamily="34" charset="0"/>
              <a:cs typeface="Arial" pitchFamily="34" charset="0"/>
            </a:endParaRPr>
          </a:p>
        </p:txBody>
      </p:sp>
      <p:sp>
        <p:nvSpPr>
          <p:cNvPr id="6" name="Rectangle 5"/>
          <p:cNvSpPr/>
          <p:nvPr/>
        </p:nvSpPr>
        <p:spPr>
          <a:xfrm>
            <a:off x="4267200" y="1447800"/>
            <a:ext cx="3352800" cy="6858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3800" dirty="0" smtClean="0">
                <a:latin typeface="Tempus Sans ITC" pitchFamily="82" charset="0"/>
              </a:rPr>
              <a:t>HEALTH</a:t>
            </a:r>
            <a:endParaRPr lang="en-PH" sz="3800" dirty="0">
              <a:latin typeface="Tempus Sans ITC" pitchFamily="82" charset="0"/>
            </a:endParaRPr>
          </a:p>
        </p:txBody>
      </p:sp>
      <p:grpSp>
        <p:nvGrpSpPr>
          <p:cNvPr id="12" name="Group 19"/>
          <p:cNvGrpSpPr/>
          <p:nvPr/>
        </p:nvGrpSpPr>
        <p:grpSpPr>
          <a:xfrm flipH="1">
            <a:off x="6550852" y="2920470"/>
            <a:ext cx="762000" cy="2489730"/>
            <a:chOff x="4647406" y="2514600"/>
            <a:chExt cx="915194" cy="3505994"/>
          </a:xfrm>
        </p:grpSpPr>
        <p:cxnSp>
          <p:nvCxnSpPr>
            <p:cNvPr id="13" name="Straight Connector 12"/>
            <p:cNvCxnSpPr/>
            <p:nvPr/>
          </p:nvCxnSpPr>
          <p:spPr>
            <a:xfrm rot="5400000">
              <a:off x="2895600" y="4267200"/>
              <a:ext cx="350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48200" y="2514600"/>
              <a:ext cx="914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48200" y="3365280"/>
              <a:ext cx="914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48200" y="4191000"/>
              <a:ext cx="914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48200" y="5027612"/>
              <a:ext cx="914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48200" y="6018212"/>
              <a:ext cx="914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4267200" y="2743200"/>
            <a:ext cx="2819400" cy="4572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smtClean="0">
                <a:latin typeface="Calibri" pitchFamily="34" charset="0"/>
                <a:cs typeface="Arial" pitchFamily="34" charset="0"/>
              </a:rPr>
              <a:t>Pre/Post Natal</a:t>
            </a:r>
            <a:endParaRPr lang="en-PH" sz="1900" dirty="0">
              <a:latin typeface="Calibri" pitchFamily="34" charset="0"/>
              <a:cs typeface="Arial" pitchFamily="34" charset="0"/>
            </a:endParaRPr>
          </a:p>
        </p:txBody>
      </p:sp>
      <p:sp>
        <p:nvSpPr>
          <p:cNvPr id="8" name="Rectangle 7"/>
          <p:cNvSpPr/>
          <p:nvPr/>
        </p:nvSpPr>
        <p:spPr>
          <a:xfrm>
            <a:off x="4267200" y="3352800"/>
            <a:ext cx="2819400" cy="4572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smtClean="0">
                <a:latin typeface="Calibri" pitchFamily="34" charset="0"/>
                <a:cs typeface="Arial" pitchFamily="34" charset="0"/>
              </a:rPr>
              <a:t>0-2 (Vaccination)</a:t>
            </a:r>
            <a:endParaRPr lang="en-PH" sz="1900" dirty="0">
              <a:latin typeface="Calibri" pitchFamily="34" charset="0"/>
              <a:cs typeface="Arial" pitchFamily="34" charset="0"/>
            </a:endParaRPr>
          </a:p>
        </p:txBody>
      </p:sp>
      <p:sp>
        <p:nvSpPr>
          <p:cNvPr id="9" name="Rectangle 8"/>
          <p:cNvSpPr/>
          <p:nvPr/>
        </p:nvSpPr>
        <p:spPr>
          <a:xfrm>
            <a:off x="4267200" y="3962400"/>
            <a:ext cx="2819400" cy="4572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smtClean="0">
                <a:latin typeface="Calibri" pitchFamily="34" charset="0"/>
                <a:cs typeface="Arial" pitchFamily="34" charset="0"/>
              </a:rPr>
              <a:t>3-5 (BHS Visit)</a:t>
            </a:r>
            <a:endParaRPr lang="en-PH" sz="1900" dirty="0">
              <a:latin typeface="Calibri" pitchFamily="34" charset="0"/>
              <a:cs typeface="Arial" pitchFamily="34" charset="0"/>
            </a:endParaRPr>
          </a:p>
        </p:txBody>
      </p:sp>
      <p:sp>
        <p:nvSpPr>
          <p:cNvPr id="10" name="Rectangle 9"/>
          <p:cNvSpPr/>
          <p:nvPr/>
        </p:nvSpPr>
        <p:spPr>
          <a:xfrm>
            <a:off x="4267200" y="4572000"/>
            <a:ext cx="2819400" cy="4572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latin typeface="Calibri" pitchFamily="34" charset="0"/>
                <a:cs typeface="Arial" pitchFamily="34" charset="0"/>
              </a:rPr>
              <a:t>Family </a:t>
            </a:r>
            <a:r>
              <a:rPr lang="en-PH" dirty="0" err="1" smtClean="0">
                <a:latin typeface="Calibri" pitchFamily="34" charset="0"/>
                <a:cs typeface="Arial" pitchFamily="34" charset="0"/>
              </a:rPr>
              <a:t>Dev’t</a:t>
            </a:r>
            <a:r>
              <a:rPr lang="en-PH" dirty="0" smtClean="0">
                <a:latin typeface="Calibri" pitchFamily="34" charset="0"/>
                <a:cs typeface="Arial" pitchFamily="34" charset="0"/>
              </a:rPr>
              <a:t> Session (FDS)</a:t>
            </a:r>
            <a:endParaRPr lang="en-PH" dirty="0">
              <a:latin typeface="Calibri" pitchFamily="34" charset="0"/>
              <a:cs typeface="Arial" pitchFamily="34" charset="0"/>
            </a:endParaRPr>
          </a:p>
        </p:txBody>
      </p:sp>
      <p:sp>
        <p:nvSpPr>
          <p:cNvPr id="11" name="Rectangle 10"/>
          <p:cNvSpPr/>
          <p:nvPr/>
        </p:nvSpPr>
        <p:spPr>
          <a:xfrm>
            <a:off x="4267200" y="5181600"/>
            <a:ext cx="2819400" cy="4572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err="1" smtClean="0">
                <a:latin typeface="Calibri" pitchFamily="34" charset="0"/>
                <a:cs typeface="Arial" pitchFamily="34" charset="0"/>
              </a:rPr>
              <a:t>Deworming</a:t>
            </a:r>
            <a:endParaRPr lang="en-PH" sz="1900" dirty="0">
              <a:latin typeface="Calibri" pitchFamily="34" charset="0"/>
              <a:cs typeface="Arial" pitchFamily="34" charset="0"/>
            </a:endParaRPr>
          </a:p>
        </p:txBody>
      </p:sp>
      <p:sp>
        <p:nvSpPr>
          <p:cNvPr id="22" name="Rectangle 21"/>
          <p:cNvSpPr/>
          <p:nvPr/>
        </p:nvSpPr>
        <p:spPr>
          <a:xfrm>
            <a:off x="4267200" y="5791200"/>
            <a:ext cx="2819400" cy="6096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900" dirty="0" err="1" smtClean="0">
                <a:latin typeface="Calibri" pitchFamily="34" charset="0"/>
                <a:cs typeface="Arial" pitchFamily="34" charset="0"/>
              </a:rPr>
              <a:t>Php</a:t>
            </a:r>
            <a:r>
              <a:rPr lang="en-PH" sz="1900" dirty="0" smtClean="0">
                <a:latin typeface="Calibri" pitchFamily="34" charset="0"/>
                <a:cs typeface="Arial" pitchFamily="34" charset="0"/>
              </a:rPr>
              <a:t>. 500 or US$ 12++ / household</a:t>
            </a:r>
            <a:endParaRPr lang="en-PH" sz="1900" dirty="0">
              <a:latin typeface="Calibri" pitchFamily="34" charset="0"/>
              <a:cs typeface="Arial" pitchFamily="34" charset="0"/>
            </a:endParaRPr>
          </a:p>
        </p:txBody>
      </p:sp>
      <p:sp>
        <p:nvSpPr>
          <p:cNvPr id="23" name="Rectangle 22"/>
          <p:cNvSpPr/>
          <p:nvPr/>
        </p:nvSpPr>
        <p:spPr>
          <a:xfrm>
            <a:off x="7315200" y="3962400"/>
            <a:ext cx="18288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2000" b="1" dirty="0" smtClean="0">
                <a:solidFill>
                  <a:srgbClr val="FF0000"/>
                </a:solidFill>
              </a:rPr>
              <a:t>“ALL </a:t>
            </a:r>
          </a:p>
          <a:p>
            <a:pPr algn="ctr"/>
            <a:r>
              <a:rPr lang="en-PH" sz="2000" b="1" dirty="0" smtClean="0">
                <a:solidFill>
                  <a:srgbClr val="FF0000"/>
                </a:solidFill>
              </a:rPr>
              <a:t>OR </a:t>
            </a:r>
          </a:p>
          <a:p>
            <a:pPr algn="ctr"/>
            <a:r>
              <a:rPr lang="en-PH" sz="2000" b="1" dirty="0" smtClean="0">
                <a:solidFill>
                  <a:srgbClr val="FF0000"/>
                </a:solidFill>
              </a:rPr>
              <a:t>NOTHING”</a:t>
            </a:r>
            <a:endParaRPr lang="en-PH" sz="2000" b="1" dirty="0">
              <a:solidFill>
                <a:srgbClr val="FF0000"/>
              </a:solidFill>
            </a:endParaRPr>
          </a:p>
        </p:txBody>
      </p:sp>
      <p:sp>
        <p:nvSpPr>
          <p:cNvPr id="24" name="Down Arrow 23"/>
          <p:cNvSpPr/>
          <p:nvPr/>
        </p:nvSpPr>
        <p:spPr>
          <a:xfrm>
            <a:off x="1600200" y="2209800"/>
            <a:ext cx="990600" cy="457200"/>
          </a:xfrm>
          <a:prstGeom prst="downArrow">
            <a:avLst/>
          </a:prstGeom>
          <a:solidFill>
            <a:srgbClr val="FFFF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5" name="Down Arrow 24"/>
          <p:cNvSpPr/>
          <p:nvPr/>
        </p:nvSpPr>
        <p:spPr>
          <a:xfrm>
            <a:off x="5181600" y="2209800"/>
            <a:ext cx="990600" cy="457200"/>
          </a:xfrm>
          <a:prstGeom prst="downArrow">
            <a:avLst/>
          </a:prstGeom>
          <a:solidFill>
            <a:srgbClr val="FFFF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7" name="TextBox 26"/>
          <p:cNvSpPr txBox="1"/>
          <p:nvPr/>
        </p:nvSpPr>
        <p:spPr>
          <a:xfrm>
            <a:off x="76200" y="6504801"/>
            <a:ext cx="4800600" cy="276999"/>
          </a:xfrm>
          <a:prstGeom prst="rect">
            <a:avLst/>
          </a:prstGeom>
          <a:noFill/>
        </p:spPr>
        <p:txBody>
          <a:bodyPr wrap="square" rtlCol="0">
            <a:spAutoFit/>
          </a:bodyPr>
          <a:lstStyle/>
          <a:p>
            <a:r>
              <a:rPr lang="en-PH" sz="1200" u="sng" dirty="0" smtClean="0"/>
              <a:t>Source: DSWD Region 4B General Orientation of CCT Program</a:t>
            </a:r>
            <a:endParaRPr lang="en-PH" sz="1200" u="sng" dirty="0"/>
          </a:p>
        </p:txBody>
      </p:sp>
      <p:pic>
        <p:nvPicPr>
          <p:cNvPr id="28" name="Picture 27"/>
          <p:cNvPicPr>
            <a:picLocks noChangeAspect="1" noChangeArrowheads="1"/>
          </p:cNvPicPr>
          <p:nvPr/>
        </p:nvPicPr>
        <p:blipFill>
          <a:blip r:embed="rId3" cstate="print"/>
          <a:srcRect/>
          <a:stretch>
            <a:fillRect/>
          </a:stretch>
        </p:blipFill>
        <p:spPr bwMode="auto">
          <a:xfrm>
            <a:off x="7543800" y="2438400"/>
            <a:ext cx="1371600" cy="1253030"/>
          </a:xfrm>
          <a:prstGeom prst="rect">
            <a:avLst/>
          </a:prstGeom>
          <a:noFill/>
          <a:ln w="9525">
            <a:noFill/>
            <a:miter lim="800000"/>
            <a:headEnd/>
            <a:tailEnd/>
          </a:ln>
          <a:effectLst/>
        </p:spPr>
      </p:pic>
      <p:sp>
        <p:nvSpPr>
          <p:cNvPr id="31" name="Title 1"/>
          <p:cNvSpPr txBox="1">
            <a:spLocks/>
          </p:cNvSpPr>
          <p:nvPr/>
        </p:nvSpPr>
        <p:spPr>
          <a:xfrm>
            <a:off x="76200" y="381000"/>
            <a:ext cx="8229600" cy="8382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PH" sz="4000" b="0" i="0" u="none" strike="noStrike" kern="1200" cap="none" spc="0" normalizeH="0" baseline="0" noProof="0" dirty="0" smtClean="0">
                <a:ln>
                  <a:noFill/>
                </a:ln>
                <a:solidFill>
                  <a:schemeClr val="tx2"/>
                </a:solidFill>
                <a:effectLst/>
                <a:uLnTx/>
                <a:uFillTx/>
                <a:latin typeface="+mj-lt"/>
                <a:ea typeface="+mj-ea"/>
                <a:cs typeface="+mj-cs"/>
              </a:rPr>
              <a:t>Program </a:t>
            </a:r>
            <a:r>
              <a:rPr kumimoji="0" lang="en-PH" sz="4000" b="0" i="0" u="none" strike="noStrike" kern="1200" cap="none" spc="0" normalizeH="0" baseline="0" noProof="0" dirty="0" err="1" smtClean="0">
                <a:ln>
                  <a:noFill/>
                </a:ln>
                <a:solidFill>
                  <a:schemeClr val="tx2"/>
                </a:solidFill>
                <a:effectLst/>
                <a:uLnTx/>
                <a:uFillTx/>
                <a:latin typeface="+mj-lt"/>
                <a:ea typeface="+mj-ea"/>
                <a:cs typeface="+mj-cs"/>
              </a:rPr>
              <a:t>Conditionalities</a:t>
            </a:r>
            <a:endParaRPr kumimoji="0" lang="en-PH" sz="4000" b="0" i="0" u="none" strike="noStrike" kern="1200" cap="none" spc="0" normalizeH="0" baseline="0" noProof="0" dirty="0">
              <a:ln>
                <a:noFill/>
              </a:ln>
              <a:solidFill>
                <a:schemeClr val="tx2"/>
              </a:solidFill>
              <a:effectLst/>
              <a:uLnTx/>
              <a:uFillTx/>
              <a:latin typeface="+mj-lt"/>
              <a:ea typeface="+mj-ea"/>
              <a:cs typeface="+mj-cs"/>
            </a:endParaRPr>
          </a:p>
        </p:txBody>
      </p:sp>
      <p:cxnSp>
        <p:nvCxnSpPr>
          <p:cNvPr id="32" name="Straight Connector 31"/>
          <p:cNvCxnSpPr/>
          <p:nvPr/>
        </p:nvCxnSpPr>
        <p:spPr>
          <a:xfrm>
            <a:off x="152400" y="10668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0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0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animEffect transition="in" filter="fade">
                                      <p:cBhvr>
                                        <p:cTn id="56" dur="500"/>
                                        <p:tgtEl>
                                          <p:spTgt spid="22"/>
                                        </p:tgtEl>
                                      </p:cBhvr>
                                    </p:animEffect>
                                  </p:childTnLst>
                                </p:cTn>
                              </p:par>
                              <p:par>
                                <p:cTn id="57" presetID="50" presetClass="entr" presetSubtype="0" decel="10000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ppt_w</p:attrName>
                                        </p:attrNameLst>
                                      </p:cBhvr>
                                      <p:tavLst>
                                        <p:tav tm="0">
                                          <p:val>
                                            <p:strVal val="#ppt_w+.3"/>
                                          </p:val>
                                        </p:tav>
                                        <p:tav tm="100000">
                                          <p:val>
                                            <p:strVal val="#ppt_w"/>
                                          </p:val>
                                        </p:tav>
                                      </p:tavLst>
                                    </p:anim>
                                    <p:anim calcmode="lin" valueType="num">
                                      <p:cBhvr>
                                        <p:cTn id="60" dur="1000" fill="hold"/>
                                        <p:tgtEl>
                                          <p:spTgt spid="23"/>
                                        </p:tgtEl>
                                        <p:attrNameLst>
                                          <p:attrName>ppt_h</p:attrName>
                                        </p:attrNameLst>
                                      </p:cBhvr>
                                      <p:tavLst>
                                        <p:tav tm="0">
                                          <p:val>
                                            <p:strVal val="#ppt_h"/>
                                          </p:val>
                                        </p:tav>
                                        <p:tav tm="100000">
                                          <p:val>
                                            <p:strVal val="#ppt_h"/>
                                          </p:val>
                                        </p:tav>
                                      </p:tavLst>
                                    </p:anim>
                                    <p:animEffect transition="in" filter="fade">
                                      <p:cBhvr>
                                        <p:cTn id="6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22" grpId="0" animBg="1"/>
      <p:bldP spid="23" grpId="0"/>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066800"/>
          </a:xfrm>
        </p:spPr>
        <p:txBody>
          <a:bodyPr/>
          <a:lstStyle/>
          <a:p>
            <a:r>
              <a:rPr lang="en-PH" dirty="0" smtClean="0"/>
              <a:t>Actors</a:t>
            </a:r>
            <a:endParaRPr lang="en-PH" dirty="0"/>
          </a:p>
        </p:txBody>
      </p:sp>
      <p:cxnSp>
        <p:nvCxnSpPr>
          <p:cNvPr id="4" name="Straight Connector 3"/>
          <p:cNvCxnSpPr/>
          <p:nvPr/>
        </p:nvCxnSpPr>
        <p:spPr>
          <a:xfrm>
            <a:off x="304800" y="9906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7" name="Picture 2"/>
          <p:cNvPicPr>
            <a:picLocks noChangeAspect="1" noChangeArrowheads="1"/>
          </p:cNvPicPr>
          <p:nvPr/>
        </p:nvPicPr>
        <p:blipFill>
          <a:blip r:embed="rId3" cstate="print"/>
          <a:srcRect/>
          <a:stretch>
            <a:fillRect/>
          </a:stretch>
        </p:blipFill>
        <p:spPr bwMode="auto">
          <a:xfrm>
            <a:off x="6477000" y="2215242"/>
            <a:ext cx="2114428" cy="2819400"/>
          </a:xfrm>
          <a:prstGeom prst="rect">
            <a:avLst/>
          </a:prstGeom>
          <a:noFill/>
          <a:ln w="9525">
            <a:noFill/>
            <a:miter lim="800000"/>
            <a:headEnd/>
            <a:tailEnd/>
          </a:ln>
          <a:effectLst/>
        </p:spPr>
      </p:pic>
      <p:pic>
        <p:nvPicPr>
          <p:cNvPr id="18" name="Picture 17"/>
          <p:cNvPicPr>
            <a:picLocks noChangeAspect="1" noChangeArrowheads="1"/>
          </p:cNvPicPr>
          <p:nvPr/>
        </p:nvPicPr>
        <p:blipFill>
          <a:blip r:embed="rId4" cstate="print"/>
          <a:srcRect/>
          <a:stretch>
            <a:fillRect/>
          </a:stretch>
        </p:blipFill>
        <p:spPr bwMode="auto">
          <a:xfrm>
            <a:off x="370520" y="2556894"/>
            <a:ext cx="2338227" cy="2136095"/>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6488" y="2193925"/>
            <a:ext cx="1851025"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5105400"/>
            <a:ext cx="2743200" cy="923330"/>
          </a:xfrm>
          <a:prstGeom prst="rect">
            <a:avLst/>
          </a:prstGeom>
          <a:noFill/>
        </p:spPr>
        <p:txBody>
          <a:bodyPr wrap="square" rtlCol="0">
            <a:spAutoFit/>
          </a:bodyPr>
          <a:lstStyle/>
          <a:p>
            <a:pPr algn="ctr"/>
            <a:r>
              <a:rPr lang="en-PH" dirty="0" smtClean="0"/>
              <a:t>Department of Social Welfare &amp; Development  or DSWD</a:t>
            </a:r>
            <a:endParaRPr lang="en-PH" dirty="0"/>
          </a:p>
        </p:txBody>
      </p:sp>
      <p:sp>
        <p:nvSpPr>
          <p:cNvPr id="8" name="TextBox 7"/>
          <p:cNvSpPr txBox="1"/>
          <p:nvPr/>
        </p:nvSpPr>
        <p:spPr>
          <a:xfrm>
            <a:off x="3048000" y="5105400"/>
            <a:ext cx="2743200" cy="369332"/>
          </a:xfrm>
          <a:prstGeom prst="rect">
            <a:avLst/>
          </a:prstGeom>
          <a:noFill/>
        </p:spPr>
        <p:txBody>
          <a:bodyPr wrap="square" rtlCol="0">
            <a:spAutoFit/>
          </a:bodyPr>
          <a:lstStyle/>
          <a:p>
            <a:pPr algn="ctr"/>
            <a:r>
              <a:rPr lang="en-PH" dirty="0" smtClean="0"/>
              <a:t>Land Bank</a:t>
            </a:r>
            <a:endParaRPr lang="en-PH" dirty="0"/>
          </a:p>
        </p:txBody>
      </p:sp>
      <p:sp>
        <p:nvSpPr>
          <p:cNvPr id="9" name="TextBox 8"/>
          <p:cNvSpPr txBox="1"/>
          <p:nvPr/>
        </p:nvSpPr>
        <p:spPr>
          <a:xfrm>
            <a:off x="6019800" y="5410200"/>
            <a:ext cx="2743200" cy="369332"/>
          </a:xfrm>
          <a:prstGeom prst="rect">
            <a:avLst/>
          </a:prstGeom>
          <a:noFill/>
        </p:spPr>
        <p:txBody>
          <a:bodyPr wrap="square" rtlCol="0">
            <a:spAutoFit/>
          </a:bodyPr>
          <a:lstStyle/>
          <a:p>
            <a:pPr algn="ctr"/>
            <a:r>
              <a:rPr lang="en-PH" dirty="0" smtClean="0"/>
              <a:t>Beneficiaries</a:t>
            </a:r>
            <a:endParaRPr lang="en-PH" dirty="0"/>
          </a:p>
        </p:txBody>
      </p:sp>
    </p:spTree>
    <p:extLst>
      <p:ext uri="{BB962C8B-B14F-4D97-AF65-F5344CB8AC3E}">
        <p14:creationId xmlns:p14="http://schemas.microsoft.com/office/powerpoint/2010/main" val="386269459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randombar(horizontal)">
                                      <p:cBhvr>
                                        <p:cTn id="15" dur="500"/>
                                        <p:tgtEl>
                                          <p:spTgt spid="102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77000" y="304801"/>
            <a:ext cx="2667000" cy="6553200"/>
          </a:xfrm>
          <a:prstGeom prst="rect">
            <a:avLst/>
          </a:prstGeom>
          <a:solidFill>
            <a:srgbClr val="40BE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274588" y="4836026"/>
            <a:ext cx="868411" cy="793340"/>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cstate="print"/>
          <a:srcRect/>
          <a:stretch>
            <a:fillRect/>
          </a:stretch>
        </p:blipFill>
        <p:spPr bwMode="auto">
          <a:xfrm>
            <a:off x="1693708" y="3115170"/>
            <a:ext cx="1216333" cy="1583738"/>
          </a:xfrm>
          <a:prstGeom prst="rect">
            <a:avLst/>
          </a:prstGeom>
          <a:noFill/>
          <a:ln w="9525">
            <a:noFill/>
            <a:miter lim="800000"/>
            <a:headEnd/>
            <a:tailEnd/>
          </a:ln>
          <a:effectLst/>
        </p:spPr>
      </p:pic>
      <p:sp>
        <p:nvSpPr>
          <p:cNvPr id="2" name="Title 1"/>
          <p:cNvSpPr>
            <a:spLocks noGrp="1"/>
          </p:cNvSpPr>
          <p:nvPr>
            <p:ph type="title"/>
          </p:nvPr>
        </p:nvSpPr>
        <p:spPr>
          <a:xfrm>
            <a:off x="152400" y="152400"/>
            <a:ext cx="8229600" cy="1066800"/>
          </a:xfrm>
        </p:spPr>
        <p:txBody>
          <a:bodyPr/>
          <a:lstStyle/>
          <a:p>
            <a:r>
              <a:rPr lang="en-PH" dirty="0" smtClean="0"/>
              <a:t>Process of disbursement</a:t>
            </a:r>
            <a:endParaRPr lang="en-PH"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48087757"/>
              </p:ext>
            </p:extLst>
          </p:nvPr>
        </p:nvGraphicFramePr>
        <p:xfrm>
          <a:off x="1371600" y="2895600"/>
          <a:ext cx="5791200" cy="3790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4" name="Straight Connector 3"/>
          <p:cNvCxnSpPr/>
          <p:nvPr/>
        </p:nvCxnSpPr>
        <p:spPr>
          <a:xfrm>
            <a:off x="304800" y="3048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12292" idx="1"/>
          </p:cNvCxnSpPr>
          <p:nvPr/>
        </p:nvCxnSpPr>
        <p:spPr>
          <a:xfrm flipV="1">
            <a:off x="5564664" y="3094321"/>
            <a:ext cx="1152071" cy="7898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610546" y="3884186"/>
            <a:ext cx="1314189" cy="9518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87110" y="2140682"/>
            <a:ext cx="1952090" cy="369332"/>
          </a:xfrm>
          <a:prstGeom prst="rect">
            <a:avLst/>
          </a:prstGeom>
          <a:noFill/>
        </p:spPr>
        <p:txBody>
          <a:bodyPr wrap="square" rtlCol="0">
            <a:spAutoFit/>
          </a:bodyPr>
          <a:lstStyle/>
          <a:p>
            <a:r>
              <a:rPr lang="en-PH" dirty="0" smtClean="0">
                <a:latin typeface="Calibri" pitchFamily="34" charset="0"/>
              </a:rPr>
              <a:t>Over the counter</a:t>
            </a:r>
            <a:endParaRPr lang="en-PH" dirty="0">
              <a:latin typeface="Calibri" pitchFamily="34" charset="0"/>
            </a:endParaRPr>
          </a:p>
        </p:txBody>
      </p:sp>
      <p:sp>
        <p:nvSpPr>
          <p:cNvPr id="21" name="TextBox 20"/>
          <p:cNvSpPr txBox="1"/>
          <p:nvPr/>
        </p:nvSpPr>
        <p:spPr>
          <a:xfrm>
            <a:off x="7009602" y="4003021"/>
            <a:ext cx="1808324" cy="646331"/>
          </a:xfrm>
          <a:prstGeom prst="rect">
            <a:avLst/>
          </a:prstGeom>
          <a:noFill/>
        </p:spPr>
        <p:txBody>
          <a:bodyPr wrap="square" rtlCol="0">
            <a:spAutoFit/>
          </a:bodyPr>
          <a:lstStyle/>
          <a:p>
            <a:pPr algn="ctr"/>
            <a:r>
              <a:rPr lang="en-PH" dirty="0" smtClean="0">
                <a:latin typeface="Calibri" pitchFamily="34" charset="0"/>
              </a:rPr>
              <a:t>ATM (with the help of ML or PL)</a:t>
            </a:r>
            <a:endParaRPr lang="en-PH" dirty="0">
              <a:latin typeface="Calibri" pitchFamily="34" charset="0"/>
            </a:endParaRPr>
          </a:p>
        </p:txBody>
      </p:sp>
      <p:pic>
        <p:nvPicPr>
          <p:cNvPr id="12292" name="Picture 4"/>
          <p:cNvPicPr>
            <a:picLocks noChangeAspect="1" noChangeArrowheads="1"/>
          </p:cNvPicPr>
          <p:nvPr/>
        </p:nvPicPr>
        <p:blipFill>
          <a:blip r:embed="rId10" cstate="print"/>
          <a:srcRect/>
          <a:stretch>
            <a:fillRect/>
          </a:stretch>
        </p:blipFill>
        <p:spPr bwMode="auto">
          <a:xfrm>
            <a:off x="6716735" y="2514600"/>
            <a:ext cx="2318882" cy="1159441"/>
          </a:xfrm>
          <a:prstGeom prst="rect">
            <a:avLst/>
          </a:prstGeom>
          <a:noFill/>
          <a:ln w="9525">
            <a:noFill/>
            <a:miter lim="800000"/>
            <a:headEnd/>
            <a:tailEnd/>
          </a:ln>
          <a:effectLst/>
        </p:spPr>
      </p:pic>
      <p:pic>
        <p:nvPicPr>
          <p:cNvPr id="12293" name="Picture 5"/>
          <p:cNvPicPr>
            <a:picLocks noChangeAspect="1" noChangeArrowheads="1"/>
          </p:cNvPicPr>
          <p:nvPr/>
        </p:nvPicPr>
        <p:blipFill>
          <a:blip r:embed="rId11" cstate="print"/>
          <a:srcRect/>
          <a:stretch>
            <a:fillRect/>
          </a:stretch>
        </p:blipFill>
        <p:spPr bwMode="auto">
          <a:xfrm>
            <a:off x="7059536" y="4624160"/>
            <a:ext cx="1501928" cy="195534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12" cstate="print"/>
          <a:srcRect/>
          <a:stretch>
            <a:fillRect/>
          </a:stretch>
        </p:blipFill>
        <p:spPr bwMode="auto">
          <a:xfrm>
            <a:off x="3236013" y="2161280"/>
            <a:ext cx="1195458" cy="1722906"/>
          </a:xfrm>
          <a:prstGeom prst="rect">
            <a:avLst/>
          </a:prstGeom>
          <a:noFill/>
          <a:ln w="9525">
            <a:noFill/>
            <a:miter lim="800000"/>
            <a:headEnd/>
            <a:tailEnd/>
          </a:ln>
          <a:effectLst/>
        </p:spPr>
      </p:pic>
      <p:pic>
        <p:nvPicPr>
          <p:cNvPr id="18"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80989" y="609600"/>
            <a:ext cx="964332" cy="11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69848"/>
          </a:xfrm>
        </p:spPr>
        <p:txBody>
          <a:bodyPr>
            <a:noAutofit/>
          </a:bodyPr>
          <a:lstStyle/>
          <a:p>
            <a:r>
              <a:rPr lang="en-PH" sz="2400" b="1" dirty="0" smtClean="0"/>
              <a:t>Research Objective: Compare experiences of IP beneficiaries </a:t>
            </a:r>
            <a:r>
              <a:rPr lang="en-PH" sz="2400" b="1" dirty="0" err="1" smtClean="0"/>
              <a:t>accdg</a:t>
            </a:r>
            <a:r>
              <a:rPr lang="en-PH" sz="2400" b="1" dirty="0" smtClean="0"/>
              <a:t>. to type of delivery mechanism/disbursement</a:t>
            </a:r>
            <a:endParaRPr lang="en-PH" sz="2400" b="1" dirty="0"/>
          </a:p>
        </p:txBody>
      </p:sp>
      <p:sp>
        <p:nvSpPr>
          <p:cNvPr id="7" name="Text Placeholder 6"/>
          <p:cNvSpPr>
            <a:spLocks noGrp="1"/>
          </p:cNvSpPr>
          <p:nvPr>
            <p:ph type="body" idx="1"/>
          </p:nvPr>
        </p:nvSpPr>
        <p:spPr>
          <a:xfrm>
            <a:off x="381000" y="1524000"/>
            <a:ext cx="3886200" cy="457200"/>
          </a:xfrm>
        </p:spPr>
        <p:txBody>
          <a:bodyPr/>
          <a:lstStyle/>
          <a:p>
            <a:pPr algn="ctr"/>
            <a:r>
              <a:rPr lang="en-PH" dirty="0" smtClean="0"/>
              <a:t>Over the counter (OTC)</a:t>
            </a:r>
            <a:endParaRPr lang="en-PH" dirty="0"/>
          </a:p>
        </p:txBody>
      </p:sp>
      <p:sp>
        <p:nvSpPr>
          <p:cNvPr id="8" name="Text Placeholder 7"/>
          <p:cNvSpPr>
            <a:spLocks noGrp="1"/>
          </p:cNvSpPr>
          <p:nvPr>
            <p:ph type="body" sz="half" idx="3"/>
          </p:nvPr>
        </p:nvSpPr>
        <p:spPr>
          <a:xfrm>
            <a:off x="4419600" y="1524000"/>
            <a:ext cx="4343401" cy="457200"/>
          </a:xfrm>
        </p:spPr>
        <p:txBody>
          <a:bodyPr/>
          <a:lstStyle/>
          <a:p>
            <a:pPr algn="ctr"/>
            <a:r>
              <a:rPr lang="en-PH" dirty="0" smtClean="0"/>
              <a:t>ATM</a:t>
            </a:r>
            <a:endParaRPr lang="en-PH" dirty="0"/>
          </a:p>
        </p:txBody>
      </p:sp>
      <p:sp>
        <p:nvSpPr>
          <p:cNvPr id="3" name="Content Placeholder 2"/>
          <p:cNvSpPr>
            <a:spLocks noGrp="1"/>
          </p:cNvSpPr>
          <p:nvPr>
            <p:ph sz="quarter" idx="2"/>
          </p:nvPr>
        </p:nvSpPr>
        <p:spPr/>
        <p:txBody>
          <a:bodyPr/>
          <a:lstStyle/>
          <a:p>
            <a:endParaRPr lang="en-PH" dirty="0" smtClean="0"/>
          </a:p>
          <a:p>
            <a:endParaRPr lang="en-PH" dirty="0" smtClean="0"/>
          </a:p>
          <a:p>
            <a:pPr lvl="1"/>
            <a:endParaRPr lang="en-PH" dirty="0"/>
          </a:p>
        </p:txBody>
      </p:sp>
      <p:sp>
        <p:nvSpPr>
          <p:cNvPr id="9" name="Content Placeholder 8"/>
          <p:cNvSpPr>
            <a:spLocks noGrp="1"/>
          </p:cNvSpPr>
          <p:nvPr>
            <p:ph sz="quarter" idx="4"/>
          </p:nvPr>
        </p:nvSpPr>
        <p:spPr>
          <a:xfrm>
            <a:off x="4419600" y="2057400"/>
            <a:ext cx="4346575" cy="4800600"/>
          </a:xfrm>
          <a:ln w="28575"/>
        </p:spPr>
        <p:style>
          <a:lnRef idx="2">
            <a:schemeClr val="accent2"/>
          </a:lnRef>
          <a:fillRef idx="1">
            <a:schemeClr val="lt1"/>
          </a:fillRef>
          <a:effectRef idx="0">
            <a:schemeClr val="accent2"/>
          </a:effectRef>
          <a:fontRef idx="minor">
            <a:schemeClr val="dk1"/>
          </a:fontRef>
        </p:style>
        <p:txBody>
          <a:bodyPr>
            <a:noAutofit/>
          </a:bodyPr>
          <a:lstStyle/>
          <a:p>
            <a:pPr>
              <a:buNone/>
            </a:pPr>
            <a:endParaRPr lang="en-PH" dirty="0" smtClean="0"/>
          </a:p>
          <a:p>
            <a:endParaRPr lang="en-PH" dirty="0" smtClean="0"/>
          </a:p>
          <a:p>
            <a:endParaRPr lang="en-PH" dirty="0" smtClean="0"/>
          </a:p>
          <a:p>
            <a:endParaRPr lang="en-PH" sz="1800" dirty="0" smtClean="0"/>
          </a:p>
          <a:p>
            <a:pPr>
              <a:buNone/>
            </a:pPr>
            <a:endParaRPr lang="en-PH" sz="1800" dirty="0" smtClean="0"/>
          </a:p>
          <a:p>
            <a:endParaRPr lang="en-PH" sz="1800" dirty="0" smtClean="0"/>
          </a:p>
          <a:p>
            <a:r>
              <a:rPr lang="en-PH" sz="1800" dirty="0" smtClean="0">
                <a:latin typeface="Calibri" pitchFamily="34" charset="0"/>
              </a:rPr>
              <a:t>Only applicable in the lowlands where banks and ATMs are present</a:t>
            </a:r>
          </a:p>
          <a:p>
            <a:r>
              <a:rPr lang="en-PH" sz="1800" dirty="0" smtClean="0">
                <a:latin typeface="Calibri" pitchFamily="34" charset="0"/>
              </a:rPr>
              <a:t>Beneficiaries get an electronic cash card </a:t>
            </a:r>
          </a:p>
          <a:p>
            <a:r>
              <a:rPr lang="en-PH" sz="1800" dirty="0" smtClean="0">
                <a:latin typeface="Calibri" pitchFamily="34" charset="0"/>
              </a:rPr>
              <a:t>Only allows  for ATM withdrawals</a:t>
            </a:r>
          </a:p>
          <a:p>
            <a:r>
              <a:rPr lang="en-PH" sz="1800" dirty="0" smtClean="0">
                <a:latin typeface="Calibri" pitchFamily="34" charset="0"/>
              </a:rPr>
              <a:t>Not connected to a deposit account</a:t>
            </a:r>
          </a:p>
          <a:p>
            <a:r>
              <a:rPr lang="en-PH" sz="1800" dirty="0" smtClean="0">
                <a:latin typeface="Calibri" pitchFamily="34" charset="0"/>
              </a:rPr>
              <a:t>Can not be used for payment for goods and services</a:t>
            </a:r>
          </a:p>
          <a:p>
            <a:r>
              <a:rPr lang="en-PH" sz="1800" dirty="0" smtClean="0">
                <a:latin typeface="Calibri" pitchFamily="34" charset="0"/>
              </a:rPr>
              <a:t>Land Bank or First Consolidated Bank (FCB)</a:t>
            </a:r>
            <a:endParaRPr lang="en-PH" sz="1800" dirty="0">
              <a:latin typeface="Calibri" pitchFamily="34" charset="0"/>
            </a:endParaRPr>
          </a:p>
        </p:txBody>
      </p:sp>
      <p:sp>
        <p:nvSpPr>
          <p:cNvPr id="10" name="Content Placeholder 8"/>
          <p:cNvSpPr txBox="1">
            <a:spLocks/>
          </p:cNvSpPr>
          <p:nvPr/>
        </p:nvSpPr>
        <p:spPr>
          <a:xfrm>
            <a:off x="377825" y="2057400"/>
            <a:ext cx="3889375" cy="4800600"/>
          </a:xfrm>
          <a:prstGeom prst="rect">
            <a:avLst/>
          </a:prstGeom>
          <a:ln w="28575"/>
        </p:spPr>
        <p:style>
          <a:lnRef idx="2">
            <a:schemeClr val="accent2"/>
          </a:lnRef>
          <a:fillRef idx="1">
            <a:schemeClr val="lt1"/>
          </a:fillRef>
          <a:effectRef idx="0">
            <a:schemeClr val="accent2"/>
          </a:effectRef>
          <a:fontRef idx="minor">
            <a:schemeClr val="dk1"/>
          </a:fontRef>
        </p:style>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n-PH"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lang="en-PH" sz="2400" dirty="0" smtClean="0">
              <a:solidFill>
                <a:schemeClr val="tx1"/>
              </a:solidFill>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lang="en-PH" sz="2400" dirty="0" smtClean="0">
              <a:solidFill>
                <a:schemeClr val="tx1"/>
              </a:solidFill>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lang="en-PH" sz="2400" dirty="0" smtClean="0">
              <a:solidFill>
                <a:schemeClr val="tx1"/>
              </a:solidFill>
            </a:endParaRPr>
          </a:p>
          <a:p>
            <a:pPr marL="365760" marR="0" lvl="0" indent="-256032" algn="l" defTabSz="914400" rtl="0" eaLnBrk="1" fontAlgn="auto" latinLnBrk="0" hangingPunct="1">
              <a:lnSpc>
                <a:spcPct val="100000"/>
              </a:lnSpc>
              <a:spcBef>
                <a:spcPts val="300"/>
              </a:spcBef>
              <a:spcAft>
                <a:spcPts val="0"/>
              </a:spcAft>
              <a:buClr>
                <a:schemeClr val="accent3"/>
              </a:buClr>
              <a:buSzTx/>
              <a:tabLst/>
              <a:defRPr/>
            </a:pPr>
            <a:endParaRPr kumimoji="0" lang="en-PH" sz="20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n-PH" sz="2000" b="0" i="0" u="none" strike="noStrike" kern="1200" cap="none" spc="0" normalizeH="0" baseline="0" noProof="0" dirty="0" smtClean="0">
                <a:ln>
                  <a:noFill/>
                </a:ln>
                <a:solidFill>
                  <a:schemeClr val="tx1"/>
                </a:solidFill>
                <a:effectLst/>
                <a:uLnTx/>
                <a:uFillTx/>
                <a:latin typeface="Calibri" pitchFamily="34" charset="0"/>
              </a:rPr>
              <a:t>Mostly</a:t>
            </a:r>
            <a:r>
              <a:rPr kumimoji="0" lang="en-PH" sz="2000" b="0" i="0" u="none" strike="noStrike" kern="1200" cap="none" spc="0" normalizeH="0" noProof="0" dirty="0" smtClean="0">
                <a:ln>
                  <a:noFill/>
                </a:ln>
                <a:solidFill>
                  <a:schemeClr val="tx1"/>
                </a:solidFill>
                <a:effectLst/>
                <a:uLnTx/>
                <a:uFillTx/>
                <a:latin typeface="Calibri" pitchFamily="34" charset="0"/>
              </a:rPr>
              <a:t> </a:t>
            </a:r>
            <a:r>
              <a:rPr kumimoji="0" lang="en-PH" sz="2000" b="0" i="0" u="none" strike="noStrike" kern="1200" cap="none" spc="0" normalizeH="0" baseline="0" noProof="0" dirty="0" smtClean="0">
                <a:ln>
                  <a:noFill/>
                </a:ln>
                <a:solidFill>
                  <a:schemeClr val="tx1"/>
                </a:solidFill>
                <a:effectLst/>
                <a:uLnTx/>
                <a:uFillTx/>
                <a:latin typeface="Calibri" pitchFamily="34" charset="0"/>
                <a:cs typeface="Arial" pitchFamily="34" charset="0"/>
              </a:rPr>
              <a:t>applicable</a:t>
            </a:r>
            <a:r>
              <a:rPr kumimoji="0" lang="en-PH" sz="2000" b="0" i="0" u="none" strike="noStrike" kern="1200" cap="none" spc="0" normalizeH="0" baseline="0" noProof="0" dirty="0" smtClean="0">
                <a:ln>
                  <a:noFill/>
                </a:ln>
                <a:solidFill>
                  <a:schemeClr val="tx1"/>
                </a:solidFill>
                <a:effectLst/>
                <a:uLnTx/>
                <a:uFillTx/>
                <a:latin typeface="Calibri" pitchFamily="34" charset="0"/>
              </a:rPr>
              <a:t> in</a:t>
            </a:r>
            <a:r>
              <a:rPr kumimoji="0" lang="en-PH" sz="2000" b="0" i="0" u="none" strike="noStrike" kern="1200" cap="none" spc="0" normalizeH="0" noProof="0" dirty="0" smtClean="0">
                <a:ln>
                  <a:noFill/>
                </a:ln>
                <a:solidFill>
                  <a:schemeClr val="tx1"/>
                </a:solidFill>
                <a:effectLst/>
                <a:uLnTx/>
                <a:uFillTx/>
                <a:latin typeface="Calibri" pitchFamily="34" charset="0"/>
              </a:rPr>
              <a:t> hard-to-reach areas, especially in municipalities with no banks</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en-PH" sz="2000" baseline="0" dirty="0" err="1" smtClean="0">
                <a:latin typeface="Calibri" pitchFamily="34" charset="0"/>
              </a:rPr>
              <a:t>Philpost</a:t>
            </a:r>
            <a:r>
              <a:rPr lang="en-PH" sz="2000" baseline="0" dirty="0" smtClean="0">
                <a:latin typeface="Calibri" pitchFamily="34" charset="0"/>
              </a:rPr>
              <a:t> (</a:t>
            </a:r>
            <a:r>
              <a:rPr kumimoji="0" lang="en-PH" sz="2000" b="0" i="0" u="none" strike="noStrike" kern="1200" cap="none" spc="0" normalizeH="0" noProof="0" dirty="0" smtClean="0">
                <a:ln>
                  <a:noFill/>
                </a:ln>
                <a:solidFill>
                  <a:schemeClr val="tx1"/>
                </a:solidFill>
                <a:effectLst/>
                <a:uLnTx/>
                <a:uFillTx/>
                <a:latin typeface="Calibri" pitchFamily="34" charset="0"/>
              </a:rPr>
              <a:t>before, GCASH was used)</a:t>
            </a:r>
            <a:endParaRPr kumimoji="0" lang="en-PH" sz="2000" b="0" i="0" u="none" strike="noStrike" kern="1200" cap="none" spc="0" normalizeH="0" baseline="0" noProof="0" dirty="0">
              <a:ln>
                <a:noFill/>
              </a:ln>
              <a:solidFill>
                <a:schemeClr val="tx1"/>
              </a:solidFill>
              <a:effectLst/>
              <a:uLnTx/>
              <a:uFillTx/>
              <a:latin typeface="Calibri" pitchFamily="34" charset="0"/>
            </a:endParaRPr>
          </a:p>
        </p:txBody>
      </p:sp>
      <p:cxnSp>
        <p:nvCxnSpPr>
          <p:cNvPr id="11" name="Straight Connector 10"/>
          <p:cNvCxnSpPr/>
          <p:nvPr/>
        </p:nvCxnSpPr>
        <p:spPr>
          <a:xfrm>
            <a:off x="533400" y="1447800"/>
            <a:ext cx="77724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6146" name="Picture 2"/>
          <p:cNvPicPr>
            <a:picLocks noChangeAspect="1" noChangeArrowheads="1"/>
          </p:cNvPicPr>
          <p:nvPr/>
        </p:nvPicPr>
        <p:blipFill>
          <a:blip r:embed="rId3" cstate="print"/>
          <a:srcRect/>
          <a:stretch>
            <a:fillRect/>
          </a:stretch>
        </p:blipFill>
        <p:spPr bwMode="auto">
          <a:xfrm>
            <a:off x="4953000" y="2209800"/>
            <a:ext cx="3429000" cy="17526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t="3704" b="14802"/>
          <a:stretch>
            <a:fillRect/>
          </a:stretch>
        </p:blipFill>
        <p:spPr bwMode="auto">
          <a:xfrm>
            <a:off x="838200" y="2209800"/>
            <a:ext cx="3048000" cy="1752600"/>
          </a:xfrm>
          <a:prstGeom prst="rect">
            <a:avLst/>
          </a:prstGeom>
          <a:noFill/>
          <a:ln w="9525">
            <a:noFill/>
            <a:miter lim="800000"/>
            <a:headEnd/>
            <a:tailEnd/>
          </a:ln>
          <a:effectLst/>
        </p:spPr>
      </p:pic>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Em\Dropbox\Camera Uploads\2012-10-21 15.05.06.jpg"/>
          <p:cNvPicPr>
            <a:picLocks noChangeAspect="1" noChangeArrowheads="1"/>
          </p:cNvPicPr>
          <p:nvPr/>
        </p:nvPicPr>
        <p:blipFill>
          <a:blip r:embed="rId3" cstate="print"/>
          <a:srcRect/>
          <a:stretch>
            <a:fillRect/>
          </a:stretch>
        </p:blipFill>
        <p:spPr bwMode="auto">
          <a:xfrm>
            <a:off x="0" y="605692"/>
            <a:ext cx="9144000" cy="6252308"/>
          </a:xfrm>
          <a:prstGeom prst="rect">
            <a:avLst/>
          </a:prstGeom>
          <a:noFill/>
        </p:spPr>
      </p:pic>
      <p:sp>
        <p:nvSpPr>
          <p:cNvPr id="7" name="Title 6"/>
          <p:cNvSpPr>
            <a:spLocks noGrp="1"/>
          </p:cNvSpPr>
          <p:nvPr>
            <p:ph type="title"/>
          </p:nvPr>
        </p:nvSpPr>
        <p:spPr>
          <a:xfrm>
            <a:off x="0" y="838200"/>
            <a:ext cx="9144000" cy="1066800"/>
          </a:xfrm>
          <a:solidFill>
            <a:schemeClr val="tx1">
              <a:lumMod val="75000"/>
              <a:lumOff val="25000"/>
              <a:alpha val="70000"/>
            </a:schemeClr>
          </a:solidFill>
        </p:spPr>
        <p:txBody>
          <a:bodyPr/>
          <a:lstStyle/>
          <a:p>
            <a:r>
              <a:rPr lang="en-PH" dirty="0" smtClean="0">
                <a:solidFill>
                  <a:schemeClr val="bg1"/>
                </a:solidFill>
              </a:rPr>
              <a:t>Methodology</a:t>
            </a:r>
            <a:endParaRPr lang="en-PH" dirty="0">
              <a:solidFill>
                <a:schemeClr val="bg1"/>
              </a:solidFill>
            </a:endParaRPr>
          </a:p>
        </p:txBody>
      </p:sp>
      <p:sp>
        <p:nvSpPr>
          <p:cNvPr id="8" name="Content Placeholder 7"/>
          <p:cNvSpPr>
            <a:spLocks noGrp="1"/>
          </p:cNvSpPr>
          <p:nvPr>
            <p:ph idx="1"/>
          </p:nvPr>
        </p:nvSpPr>
        <p:spPr>
          <a:xfrm>
            <a:off x="0" y="1868424"/>
            <a:ext cx="9144000" cy="2474976"/>
          </a:xfrm>
          <a:solidFill>
            <a:schemeClr val="accent2">
              <a:lumMod val="75000"/>
              <a:alpha val="70000"/>
            </a:schemeClr>
          </a:solidFill>
        </p:spPr>
        <p:txBody>
          <a:bodyPr>
            <a:noAutofit/>
          </a:bodyPr>
          <a:lstStyle/>
          <a:p>
            <a:r>
              <a:rPr lang="en-PH" b="1" dirty="0" smtClean="0">
                <a:latin typeface="Calibri" pitchFamily="34" charset="0"/>
              </a:rPr>
              <a:t>survey of 60 CCT respondents (30 per type of disbursement)</a:t>
            </a:r>
          </a:p>
          <a:p>
            <a:r>
              <a:rPr lang="en-PH" b="1" dirty="0" smtClean="0">
                <a:latin typeface="Calibri" pitchFamily="34" charset="0"/>
              </a:rPr>
              <a:t>Focus group discussions with randomly selected respondents</a:t>
            </a:r>
          </a:p>
          <a:p>
            <a:r>
              <a:rPr lang="en-PH" b="1" dirty="0" smtClean="0">
                <a:latin typeface="Calibri" pitchFamily="34" charset="0"/>
              </a:rPr>
              <a:t>key informant interviews</a:t>
            </a:r>
          </a:p>
          <a:p>
            <a:endParaRPr lang="en-PH" b="1" dirty="0" smtClean="0">
              <a:latin typeface="Calibri" pitchFamily="34" charset="0"/>
            </a:endParaRPr>
          </a:p>
          <a:p>
            <a:endParaRPr lang="en-PH" b="1" dirty="0">
              <a:latin typeface="Calibri" pitchFamily="34" charset="0"/>
            </a:endParaRPr>
          </a:p>
        </p:txBody>
      </p:sp>
      <p:sp>
        <p:nvSpPr>
          <p:cNvPr id="10" name="Content Placeholder 7"/>
          <p:cNvSpPr txBox="1">
            <a:spLocks/>
          </p:cNvSpPr>
          <p:nvPr/>
        </p:nvSpPr>
        <p:spPr>
          <a:xfrm>
            <a:off x="609600" y="4876800"/>
            <a:ext cx="8229600" cy="1636776"/>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n-PH" sz="28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n-PH"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3969</TotalTime>
  <Words>1786</Words>
  <Application>Microsoft Office PowerPoint</Application>
  <PresentationFormat>On-screen Show (4:3)</PresentationFormat>
  <Paragraphs>314</Paragraphs>
  <Slides>31</Slides>
  <Notes>26</Notes>
  <HiddenSlides>0</HiddenSlides>
  <MMClips>4</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Urban</vt:lpstr>
      <vt:lpstr>Delivering Cash Grants to Indigenous Peoples Through ATM &amp; GCASH Remit:   The Case of Pantawid Pamilyang Pilipino  Conditional Cash Transfer Program  in the Philippines</vt:lpstr>
      <vt:lpstr>PowerPoint Presentation</vt:lpstr>
      <vt:lpstr>Research Questions</vt:lpstr>
      <vt:lpstr>Background</vt:lpstr>
      <vt:lpstr>PowerPoint Presentation</vt:lpstr>
      <vt:lpstr>Actors</vt:lpstr>
      <vt:lpstr>Process of disbursement</vt:lpstr>
      <vt:lpstr>Research Objective: Compare experiences of IP beneficiaries accdg. to type of delivery mechanism/disbursement</vt:lpstr>
      <vt:lpstr>Methodology</vt:lpstr>
      <vt:lpstr>PowerPoint Presentation</vt:lpstr>
      <vt:lpstr>Profile of respondents</vt:lpstr>
      <vt:lpstr>  Findings  </vt:lpstr>
      <vt:lpstr>Interesting notes</vt:lpstr>
      <vt:lpstr>Interesting notes: ATM in Brooke’s Point</vt:lpstr>
      <vt:lpstr>Interesting notes: ATM Challenges</vt:lpstr>
      <vt:lpstr>Interesting notes: OTC Challenges</vt:lpstr>
      <vt:lpstr>Changes in flow of cash </vt:lpstr>
      <vt:lpstr>Changing patterns of consumption</vt:lpstr>
      <vt:lpstr>PowerPoint Presentation</vt:lpstr>
      <vt:lpstr>Findings: changing patterns of consumption</vt:lpstr>
      <vt:lpstr>Findings: gender relations</vt:lpstr>
      <vt:lpstr>Findings: plastic bags over wallet</vt:lpstr>
      <vt:lpstr>Conclusions/ Recommendations</vt:lpstr>
      <vt:lpstr>PowerPoint Presentation</vt:lpstr>
      <vt:lpstr>PowerPoint Presentation</vt:lpstr>
      <vt:lpstr>PowerPoint Presentation</vt:lpstr>
      <vt:lpstr>Conclusion/Recommendation</vt:lpstr>
      <vt:lpstr>Lessons learned</vt:lpstr>
      <vt:lpstr>Lessons learned</vt:lpstr>
      <vt:lpstr>Gangnam Style</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Cash Grants to Indigenous Peoples Through ATM &amp; GCASH Remit:   The Case of Pantawid Pamilyang Pilipino  Conditional Cash Transfer Program  in the Philippines</dc:title>
  <dc:creator>Em</dc:creator>
  <cp:lastModifiedBy>Jing Gusto</cp:lastModifiedBy>
  <cp:revision>94</cp:revision>
  <dcterms:created xsi:type="dcterms:W3CDTF">2012-11-19T06:20:40Z</dcterms:created>
  <dcterms:modified xsi:type="dcterms:W3CDTF">2012-12-05T19:12:59Z</dcterms:modified>
</cp:coreProperties>
</file>