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9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CBA03-2322-0A4A-A3D3-0FA899CF83CB}" type="datetimeFigureOut">
              <a:rPr lang="en-US" smtClean="0"/>
              <a:t>12/5/12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8F04D4-A269-7741-BF07-AA200AE3C88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F04D4-A269-7741-BF07-AA200AE3C886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F04D4-A269-7741-BF07-AA200AE3C886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189C-93FC-B24D-9731-D2C7D7A6CB86}" type="datetimeFigureOut">
              <a:rPr lang="en-US" smtClean="0"/>
              <a:t>12/2/12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C36CC-8812-DD4D-9C47-5922CCDEE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189C-93FC-B24D-9731-D2C7D7A6CB86}" type="datetimeFigureOut">
              <a:rPr lang="en-US" smtClean="0"/>
              <a:t>12/2/12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C36CC-8812-DD4D-9C47-5922CCDEE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189C-93FC-B24D-9731-D2C7D7A6CB86}" type="datetimeFigureOut">
              <a:rPr lang="en-US" smtClean="0"/>
              <a:t>12/2/12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C36CC-8812-DD4D-9C47-5922CCDEE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189C-93FC-B24D-9731-D2C7D7A6CB86}" type="datetimeFigureOut">
              <a:rPr lang="en-US" smtClean="0"/>
              <a:t>12/2/12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C36CC-8812-DD4D-9C47-5922CCDEE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189C-93FC-B24D-9731-D2C7D7A6CB86}" type="datetimeFigureOut">
              <a:rPr lang="en-US" smtClean="0"/>
              <a:t>12/2/12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C36CC-8812-DD4D-9C47-5922CCDEE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189C-93FC-B24D-9731-D2C7D7A6CB86}" type="datetimeFigureOut">
              <a:rPr lang="en-US" smtClean="0"/>
              <a:t>12/2/12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C36CC-8812-DD4D-9C47-5922CCDEE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189C-93FC-B24D-9731-D2C7D7A6CB86}" type="datetimeFigureOut">
              <a:rPr lang="en-US" smtClean="0"/>
              <a:t>12/2/12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C36CC-8812-DD4D-9C47-5922CCDEE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189C-93FC-B24D-9731-D2C7D7A6CB86}" type="datetimeFigureOut">
              <a:rPr lang="en-US" smtClean="0"/>
              <a:t>12/2/12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C36CC-8812-DD4D-9C47-5922CCDEE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189C-93FC-B24D-9731-D2C7D7A6CB86}" type="datetimeFigureOut">
              <a:rPr lang="en-US" smtClean="0"/>
              <a:t>12/2/12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C36CC-8812-DD4D-9C47-5922CCDEE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189C-93FC-B24D-9731-D2C7D7A6CB86}" type="datetimeFigureOut">
              <a:rPr lang="en-US" smtClean="0"/>
              <a:t>12/2/12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C36CC-8812-DD4D-9C47-5922CCDEE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189C-93FC-B24D-9731-D2C7D7A6CB86}" type="datetimeFigureOut">
              <a:rPr lang="en-US" smtClean="0"/>
              <a:t>12/2/12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C36CC-8812-DD4D-9C47-5922CCDEE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3189C-93FC-B24D-9731-D2C7D7A6CB86}" type="datetimeFigureOut">
              <a:rPr lang="en-US" smtClean="0"/>
              <a:t>12/2/12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C36CC-8812-DD4D-9C47-5922CCDEE6B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5333" u="sng" dirty="0" smtClean="0">
                <a:latin typeface="Avenir Book"/>
                <a:cs typeface="Avenir Book"/>
              </a:rPr>
              <a:t>Composing Development?</a:t>
            </a:r>
            <a:r>
              <a:rPr lang="en-US" sz="5333" dirty="0" smtClean="0">
                <a:latin typeface="Avenir Book"/>
                <a:cs typeface="Avenir Book"/>
              </a:rPr>
              <a:t> </a:t>
            </a:r>
            <a:r>
              <a:rPr lang="en-US" dirty="0" smtClean="0">
                <a:latin typeface="Avenir Book"/>
                <a:cs typeface="Avenir Book"/>
              </a:rPr>
              <a:t>Quantification &amp; Biometrics in South African Social Protection</a:t>
            </a:r>
            <a:endParaRPr lang="en-US" dirty="0">
              <a:latin typeface="Avenir Book"/>
              <a:cs typeface="Avenir Book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07096"/>
            <a:ext cx="6400800" cy="1752600"/>
          </a:xfrm>
        </p:spPr>
        <p:txBody>
          <a:bodyPr/>
          <a:lstStyle/>
          <a:p>
            <a:r>
              <a:rPr lang="en-US" dirty="0" smtClean="0"/>
              <a:t>Kevin P. Donovan</a:t>
            </a:r>
            <a:endParaRPr lang="en-US" dirty="0"/>
          </a:p>
        </p:txBody>
      </p:sp>
      <p:pic>
        <p:nvPicPr>
          <p:cNvPr id="4" name="Picture 4" descr="CSSR HEADE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595759" y="223565"/>
            <a:ext cx="7224713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27210" y="48996"/>
            <a:ext cx="1477740" cy="1527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8074393209_9bb119fbe0_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050"/>
            <a:ext cx="9144000" cy="687705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venir Book"/>
                <a:cs typeface="Avenir Book"/>
              </a:rPr>
              <a:t>Biometrics in RSA</a:t>
            </a:r>
            <a:endParaRPr lang="en-US" dirty="0">
              <a:solidFill>
                <a:schemeClr val="bg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Avenir Book"/>
              <a:cs typeface="Avenir Book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355724" y="5588680"/>
            <a:ext cx="6499246" cy="107496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Opening the </a:t>
            </a:r>
            <a:r>
              <a:rPr lang="en-US" sz="4000" strike="sngStrike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Black</a:t>
            </a:r>
            <a:r>
              <a:rPr lang="en-US" sz="40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Silver Box</a:t>
            </a:r>
            <a:endParaRPr lang="en-US" sz="4000" dirty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8490" y="0"/>
            <a:ext cx="1027897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011167" cy="1767134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chemeClr val="bg1"/>
                </a:solidFill>
                <a:effectLst>
                  <a:outerShdw blurRad="482600" dist="38100" dir="2700000">
                    <a:srgbClr val="000000">
                      <a:alpha val="43000"/>
                    </a:srgbClr>
                  </a:outerShdw>
                </a:effectLst>
                <a:latin typeface="Avenir Book"/>
                <a:cs typeface="Avenir Book"/>
              </a:rPr>
              <a:t>Towards </a:t>
            </a:r>
            <a:br>
              <a:rPr lang="en-US" b="1" dirty="0" smtClean="0">
                <a:solidFill>
                  <a:schemeClr val="bg1"/>
                </a:solidFill>
                <a:effectLst>
                  <a:outerShdw blurRad="482600" dist="38100" dir="2700000">
                    <a:srgbClr val="000000">
                      <a:alpha val="43000"/>
                    </a:srgbClr>
                  </a:outerShdw>
                </a:effectLst>
                <a:latin typeface="Avenir Book"/>
                <a:cs typeface="Avenir Book"/>
              </a:rPr>
            </a:br>
            <a:r>
              <a:rPr lang="en-US" b="1" dirty="0" smtClean="0">
                <a:solidFill>
                  <a:schemeClr val="bg1"/>
                </a:solidFill>
                <a:effectLst>
                  <a:outerShdw blurRad="482600" dist="63500" dir="2700000">
                    <a:srgbClr val="000000">
                      <a:alpha val="43000"/>
                    </a:srgbClr>
                  </a:outerShdw>
                </a:effectLst>
                <a:latin typeface="Avenir Book"/>
                <a:cs typeface="Avenir Book"/>
              </a:rPr>
              <a:t>Financial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482600" dist="38100" dir="2700000">
                    <a:srgbClr val="000000">
                      <a:alpha val="43000"/>
                    </a:srgbClr>
                  </a:outerShdw>
                </a:effectLst>
                <a:latin typeface="Avenir Book"/>
                <a:cs typeface="Avenir Book"/>
              </a:rPr>
              <a:t> </a:t>
            </a:r>
            <a:br>
              <a:rPr lang="en-US" b="1" dirty="0" smtClean="0">
                <a:solidFill>
                  <a:schemeClr val="bg1"/>
                </a:solidFill>
                <a:effectLst>
                  <a:outerShdw blurRad="482600" dist="38100" dir="2700000">
                    <a:srgbClr val="000000">
                      <a:alpha val="43000"/>
                    </a:srgbClr>
                  </a:outerShdw>
                </a:effectLst>
                <a:latin typeface="Avenir Book"/>
                <a:cs typeface="Avenir Book"/>
              </a:rPr>
            </a:br>
            <a:r>
              <a:rPr lang="en-US" b="1" dirty="0" smtClean="0">
                <a:solidFill>
                  <a:schemeClr val="bg1"/>
                </a:solidFill>
                <a:effectLst>
                  <a:outerShdw blurRad="482600" dist="38100" dir="2700000">
                    <a:srgbClr val="000000">
                      <a:alpha val="43000"/>
                    </a:srgbClr>
                  </a:outerShdw>
                </a:effectLst>
                <a:latin typeface="Avenir Book"/>
                <a:cs typeface="Avenir Book"/>
              </a:rPr>
              <a:t>Inclusion?</a:t>
            </a:r>
            <a:endParaRPr lang="en-US" b="1" dirty="0">
              <a:solidFill>
                <a:schemeClr val="bg1"/>
              </a:solidFill>
              <a:effectLst>
                <a:outerShdw blurRad="482600" dist="38100" dir="2700000">
                  <a:srgbClr val="000000">
                    <a:alpha val="43000"/>
                  </a:srgbClr>
                </a:outerShdw>
              </a:effectLst>
              <a:latin typeface="Avenir Book"/>
              <a:cs typeface="Avenir Boo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80786"/>
            <a:ext cx="8229600" cy="1477214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venir Book"/>
                <a:cs typeface="Avenir Book"/>
              </a:rPr>
              <a:t>“Financial inclusion means your money isn’t with you.” – NGO official</a:t>
            </a:r>
            <a:endParaRPr lang="en-US" dirty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Avenir Book"/>
              <a:cs typeface="Avenir 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333" dirty="0" smtClean="0">
                <a:latin typeface="Avenir Book"/>
                <a:ea typeface="+mj-ea"/>
                <a:cs typeface="Avenir Book"/>
              </a:rPr>
              <a:t>Thank You</a:t>
            </a:r>
            <a:endParaRPr kumimoji="0" lang="en-US" sz="4400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Book"/>
              <a:ea typeface="+mj-ea"/>
              <a:cs typeface="Avenir Book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371600" y="4107096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Kevin P. Donovan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200" dirty="0" err="1" smtClean="0">
                <a:solidFill>
                  <a:schemeClr val="tx1">
                    <a:tint val="75000"/>
                  </a:schemeClr>
                </a:solidFill>
              </a:rPr>
              <a:t>kevin.donovan@uct.ac.za</a:t>
            </a:r>
            <a:endParaRPr lang="en-US" sz="3200" dirty="0" smtClean="0">
              <a:solidFill>
                <a:schemeClr val="tx1">
                  <a:tint val="75000"/>
                </a:schemeClr>
              </a:solidFill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blurringborders.com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4" descr="CSSR HEADE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595759" y="223565"/>
            <a:ext cx="7224713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27210" y="48996"/>
            <a:ext cx="1477740" cy="1527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9463" y="-133260"/>
            <a:ext cx="9415196" cy="699126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4459386"/>
            <a:ext cx="9235733" cy="2398614"/>
          </a:xfrm>
          <a:solidFill>
            <a:schemeClr val="bg1">
              <a:lumMod val="50000"/>
              <a:alpha val="43000"/>
            </a:schemeClr>
          </a:solidFill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10-15 million recipients</a:t>
            </a:r>
          </a:p>
          <a:p>
            <a:pPr lvl="1"/>
            <a:r>
              <a:rPr lang="en-US" sz="3200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Old Age Pension</a:t>
            </a:r>
          </a:p>
          <a:p>
            <a:pPr lvl="1"/>
            <a:r>
              <a:rPr lang="en-US" sz="3200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Child Support Grant </a:t>
            </a:r>
          </a:p>
          <a:p>
            <a:pPr lvl="1"/>
            <a:r>
              <a:rPr lang="en-US" sz="3200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Disability Grant</a:t>
            </a:r>
            <a:endParaRPr lang="en-US" sz="3200" dirty="0">
              <a:solidFill>
                <a:schemeClr val="bg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r"/>
            <a:r>
              <a:rPr lang="en-US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venir Book"/>
                <a:cs typeface="Avenir Book"/>
              </a:rPr>
              <a:t>Cash Transfers in RSA</a:t>
            </a:r>
            <a:endParaRPr lang="en-US" b="1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Avenir Book"/>
              <a:cs typeface="Avenir 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8000" y="-381000"/>
            <a:ext cx="10160000" cy="762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463" y="1"/>
            <a:ext cx="8779898" cy="2250334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venir Book"/>
                <a:cs typeface="Avenir Book"/>
              </a:rPr>
              <a:t>Implementation</a:t>
            </a: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venir Book"/>
                <a:cs typeface="Avenir Book"/>
              </a:rPr>
              <a:t>, </a:t>
            </a:r>
            <a:br>
              <a:rPr lang="en-US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venir Book"/>
                <a:cs typeface="Avenir Book"/>
              </a:rPr>
            </a:br>
            <a:r>
              <a:rPr lang="en-US" sz="4000" b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venir Book"/>
                <a:cs typeface="Avenir Book"/>
              </a:rPr>
              <a:t>or how to connect more than 10 million pockets to the National Treasury</a:t>
            </a:r>
            <a:endParaRPr lang="en-US" b="1" dirty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Avenir Book"/>
              <a:cs typeface="Avenir 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8000" y="-381000"/>
            <a:ext cx="10160000" cy="7620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9463" y="1"/>
            <a:ext cx="8779898" cy="2250334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venir Book"/>
                <a:cs typeface="Avenir Book"/>
              </a:rPr>
              <a:t>Implementation, </a:t>
            </a:r>
            <a:br>
              <a:rPr lang="en-US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venir Book"/>
                <a:cs typeface="Avenir Book"/>
              </a:rPr>
            </a:br>
            <a:r>
              <a:rPr lang="en-US" sz="40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venir Book"/>
                <a:cs typeface="Avenir Book"/>
              </a:rPr>
              <a:t>or how to connect more than 10 million pockets to the National Treasury</a:t>
            </a:r>
            <a:endParaRPr lang="en-US" dirty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Avenir Book"/>
              <a:cs typeface="Avenir Boo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463" y="4158621"/>
            <a:ext cx="87798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venir Book"/>
                <a:cs typeface="Avenir Book"/>
              </a:rPr>
              <a:t>Rationalities</a:t>
            </a:r>
          </a:p>
          <a:p>
            <a:r>
              <a:rPr lang="en-US" sz="4800" b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venir Book"/>
                <a:cs typeface="Avenir Book"/>
              </a:rPr>
              <a:t>Technologies</a:t>
            </a:r>
          </a:p>
          <a:p>
            <a:r>
              <a:rPr lang="en-US" sz="4800" b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venir Book"/>
                <a:cs typeface="Avenir Book"/>
              </a:rPr>
              <a:t>Subjects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12-05 at 10.01.23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venir Book"/>
                <a:cs typeface="Avenir Book"/>
              </a:rPr>
              <a:t>Quantification in RSA</a:t>
            </a:r>
            <a:endParaRPr lang="en-US" b="1" dirty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Avenir Book"/>
              <a:cs typeface="Avenir Boo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878" y="3271962"/>
            <a:ext cx="8923122" cy="25270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cs typeface="Avenir Book"/>
              </a:rPr>
              <a:t>An historical “mania for measurement”</a:t>
            </a:r>
          </a:p>
          <a:p>
            <a:pPr>
              <a:buNone/>
            </a:pPr>
            <a:endParaRPr lang="en-US" sz="3600" dirty="0" smtClean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cs typeface="Avenir Book"/>
            </a:endParaRPr>
          </a:p>
          <a:p>
            <a:pPr>
              <a:buNone/>
            </a:pPr>
            <a:r>
              <a:rPr lang="en-US" sz="36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cs typeface="Avenir Book"/>
              </a:rPr>
              <a:t>Today, “awash with statistics”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 Shot 2012-12-05 at 10.01.23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r"/>
            <a:r>
              <a:rPr lang="en-US" b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venir Book"/>
                <a:cs typeface="Avenir Book"/>
              </a:rPr>
              <a:t>The Pursuit of Objectivity</a:t>
            </a:r>
            <a:endParaRPr lang="en-US" b="1" dirty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Avenir Book"/>
              <a:cs typeface="Avenir Book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2456159"/>
            <a:ext cx="8229600" cy="35079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Democratic contestation drives quantification</a:t>
            </a:r>
          </a:p>
          <a:p>
            <a:pPr>
              <a:buNone/>
            </a:pP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	</a:t>
            </a:r>
          </a:p>
          <a:p>
            <a:pPr>
              <a:buNone/>
            </a:pP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Impact assessments to combat ‘dependency’ discourse</a:t>
            </a:r>
          </a:p>
          <a:p>
            <a:pPr>
              <a:buNone/>
            </a:pPr>
            <a:endParaRPr lang="en-US" sz="1400" dirty="0" smtClean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  <a:p>
            <a:pPr>
              <a:buNone/>
            </a:pP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Civil society’s ‘guerilla auditors’</a:t>
            </a:r>
            <a:endParaRPr lang="en-US" dirty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2-12-05 at 10.01.23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r"/>
            <a:r>
              <a:rPr lang="en-US" b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venir Book"/>
                <a:cs typeface="Avenir Book"/>
              </a:rPr>
              <a:t>The Risks of Statistics</a:t>
            </a:r>
            <a:endParaRPr lang="en-US" b="1" dirty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Avenir Book"/>
              <a:cs typeface="Avenir Book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2925695"/>
            <a:ext cx="8229600" cy="2058187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Centralization</a:t>
            </a:r>
          </a:p>
          <a:p>
            <a:pPr>
              <a:buNone/>
            </a:pPr>
            <a:endParaRPr lang="en-US" sz="1600" b="1" dirty="0" smtClean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  <a:p>
            <a:pPr>
              <a:buNone/>
            </a:pP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The imperialism of numbers</a:t>
            </a:r>
            <a:endParaRPr lang="en-US" b="1" dirty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294" y="0"/>
            <a:ext cx="919329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venir Book"/>
                <a:cs typeface="Avenir Book"/>
              </a:rPr>
              <a:t>Biometrics in RSA</a:t>
            </a:r>
            <a:endParaRPr lang="en-US" b="1" dirty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Avenir Book"/>
              <a:cs typeface="Avenir Boo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9294" y="5025288"/>
            <a:ext cx="9193294" cy="1832712"/>
          </a:xfrm>
          <a:solidFill>
            <a:schemeClr val="bg1">
              <a:lumMod val="75000"/>
              <a:alpha val="47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Why is South Africa enrolling 20 million people in a biometric identification system? </a:t>
            </a:r>
          </a:p>
          <a:p>
            <a:pPr>
              <a:buNone/>
            </a:pP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With what consequences?</a:t>
            </a:r>
            <a:endParaRPr lang="en-US" dirty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r"/>
            <a:r>
              <a:rPr lang="en-US" b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venir Book"/>
                <a:cs typeface="Avenir Book"/>
              </a:rPr>
              <a:t>Biometrics in RSA</a:t>
            </a:r>
            <a:endParaRPr lang="en-US" b="1" dirty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Avenir Book"/>
              <a:cs typeface="Avenir Book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62293" y="4072701"/>
            <a:ext cx="8641847" cy="24952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venir Book"/>
                <a:cs typeface="Avenir Book"/>
              </a:rPr>
              <a:t>It is a “mistake to think that communications will solve the problem of communication, that better wiring will eliminate the ghosts.” </a:t>
            </a:r>
          </a:p>
          <a:p>
            <a:pPr>
              <a:buNone/>
            </a:pPr>
            <a:r>
              <a:rPr lang="en-US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venir Book"/>
                <a:cs typeface="Avenir Book"/>
              </a:rPr>
              <a:t>	</a:t>
            </a: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venir Book"/>
                <a:cs typeface="Avenir Book"/>
              </a:rPr>
              <a:t>– JD Peters (1999)</a:t>
            </a:r>
            <a:endParaRPr lang="en-US" dirty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Avenir Book"/>
              <a:cs typeface="Avenir 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6086</TotalTime>
  <Words>216</Words>
  <Application>Microsoft Macintosh PowerPoint</Application>
  <PresentationFormat>On-screen Show (4:3)</PresentationFormat>
  <Paragraphs>42</Paragraphs>
  <Slides>12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Composing Development? Quantification &amp; Biometrics in South African Social Protection</vt:lpstr>
      <vt:lpstr>Cash Transfers in RSA</vt:lpstr>
      <vt:lpstr>Implementation,  or how to connect more than 10 million pockets to the National Treasury</vt:lpstr>
      <vt:lpstr>Implementation,  or how to connect more than 10 million pockets to the National Treasury</vt:lpstr>
      <vt:lpstr>Quantification in RSA</vt:lpstr>
      <vt:lpstr>The Pursuit of Objectivity</vt:lpstr>
      <vt:lpstr>The Risks of Statistics</vt:lpstr>
      <vt:lpstr>Biometrics in RSA</vt:lpstr>
      <vt:lpstr>Biometrics in RSA</vt:lpstr>
      <vt:lpstr>Biometrics in RSA</vt:lpstr>
      <vt:lpstr>Towards  Financial  Inclusion?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Composing Development? Quantification &amp; Biometrics in South African Social Protection</dc:title>
  <dc:creator>Owner</dc:creator>
  <cp:lastModifiedBy>Owner</cp:lastModifiedBy>
  <cp:revision>10</cp:revision>
  <dcterms:created xsi:type="dcterms:W3CDTF">2012-12-02T08:24:45Z</dcterms:created>
  <dcterms:modified xsi:type="dcterms:W3CDTF">2012-12-06T13:51:35Z</dcterms:modified>
</cp:coreProperties>
</file>