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75" r:id="rId3"/>
    <p:sldId id="282" r:id="rId4"/>
    <p:sldId id="277" r:id="rId5"/>
    <p:sldId id="276" r:id="rId6"/>
    <p:sldId id="272" r:id="rId7"/>
    <p:sldId id="278" r:id="rId8"/>
    <p:sldId id="273" r:id="rId9"/>
    <p:sldId id="274" r:id="rId10"/>
    <p:sldId id="280" r:id="rId11"/>
    <p:sldId id="271" r:id="rId12"/>
    <p:sldId id="268" r:id="rId13"/>
    <p:sldId id="283" r:id="rId14"/>
    <p:sldId id="266" r:id="rId15"/>
    <p:sldId id="281" r:id="rId16"/>
    <p:sldId id="267" r:id="rId17"/>
    <p:sldId id="265" r:id="rId18"/>
    <p:sldId id="284" r:id="rId19"/>
  </p:sldIdLst>
  <p:sldSz cx="9144000" cy="6858000" type="screen4x3"/>
  <p:notesSz cx="6858000" cy="9144000"/>
  <p:custShowLst>
    <p:custShow name="Custom Show 1" id="0">
      <p:sldLst>
        <p:sld r:id="rId2"/>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p:restoredLeft sz="15620"/>
    <p:restoredTop sz="94660"/>
  </p:normalViewPr>
  <p:slideViewPr>
    <p:cSldViewPr snapToGrid="0" snapToObjects="1">
      <p:cViewPr varScale="1">
        <p:scale>
          <a:sx n="69" d="100"/>
          <a:sy n="69" d="100"/>
        </p:scale>
        <p:origin x="-5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5" d="100"/>
          <a:sy n="65" d="100"/>
        </p:scale>
        <p:origin x="-224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F5254B-9301-734E-B704-7A9ADE9B4001}" type="datetimeFigureOut">
              <a:rPr lang="en-US" smtClean="0"/>
              <a:pPr/>
              <a:t>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A82223-8F7C-4E49-9B33-78BA97DBB8C2}" type="slidenum">
              <a:rPr lang="en-US" smtClean="0"/>
              <a:pPr/>
              <a:t>‹#›</a:t>
            </a:fld>
            <a:endParaRPr lang="en-US"/>
          </a:p>
        </p:txBody>
      </p:sp>
    </p:spTree>
    <p:extLst>
      <p:ext uri="{BB962C8B-B14F-4D97-AF65-F5344CB8AC3E}">
        <p14:creationId xmlns:p14="http://schemas.microsoft.com/office/powerpoint/2010/main" val="15820031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8A82223-8F7C-4E49-9B33-78BA97DBB8C2}"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907C60-453C-E049-B768-9F8BD475278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07C60-453C-E049-B768-9F8BD475278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07C60-453C-E049-B768-9F8BD475278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907C60-453C-E049-B768-9F8BD475278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907C60-453C-E049-B768-9F8BD4752780}" type="datetimeFigureOut">
              <a:rPr lang="en-US" smtClean="0"/>
              <a:pPr/>
              <a:t>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907C60-453C-E049-B768-9F8BD4752780}"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907C60-453C-E049-B768-9F8BD4752780}" type="datetimeFigureOut">
              <a:rPr lang="en-US" smtClean="0"/>
              <a:pPr/>
              <a:t>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907C60-453C-E049-B768-9F8BD4752780}" type="datetimeFigureOut">
              <a:rPr lang="en-US" smtClean="0"/>
              <a:pPr/>
              <a:t>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907C60-453C-E049-B768-9F8BD4752780}" type="datetimeFigureOut">
              <a:rPr lang="en-US" smtClean="0"/>
              <a:pPr/>
              <a:t>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07C60-453C-E049-B768-9F8BD4752780}"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907C60-453C-E049-B768-9F8BD4752780}" type="datetimeFigureOut">
              <a:rPr lang="en-US" smtClean="0"/>
              <a:pPr/>
              <a:t>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10F92-FE6B-4140-8DCE-F4FCC742CD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907C60-453C-E049-B768-9F8BD4752780}" type="datetimeFigureOut">
              <a:rPr lang="en-US" smtClean="0"/>
              <a:pPr/>
              <a:t>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10F92-FE6B-4140-8DCE-F4FCC742CDF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lstStyle/>
          <a:p>
            <a:r>
              <a:rPr lang="en-US" dirty="0" smtClean="0">
                <a:solidFill>
                  <a:schemeClr val="accent4">
                    <a:lumMod val="40000"/>
                    <a:lumOff val="60000"/>
                  </a:schemeClr>
                </a:solidFill>
              </a:rPr>
              <a:t>	</a:t>
            </a:r>
            <a:r>
              <a:rPr lang="en-US" sz="2400" dirty="0" smtClean="0">
                <a:solidFill>
                  <a:schemeClr val="accent4">
                    <a:lumMod val="40000"/>
                    <a:lumOff val="60000"/>
                  </a:schemeClr>
                </a:solidFill>
              </a:rPr>
              <a:t>A Study on Association of Social Capital with Microfinance and the Local Saving Programs among the Muslim Poor in Hyderabad, Andhra Pradesh, India </a:t>
            </a:r>
          </a:p>
          <a:p>
            <a:endParaRPr lang="en-US" sz="2400" dirty="0" smtClean="0">
              <a:solidFill>
                <a:schemeClr val="accent4">
                  <a:lumMod val="40000"/>
                  <a:lumOff val="60000"/>
                </a:schemeClr>
              </a:solidFill>
            </a:endParaRPr>
          </a:p>
          <a:p>
            <a:endParaRPr lang="en-US" sz="2400" dirty="0" smtClean="0">
              <a:solidFill>
                <a:schemeClr val="accent4">
                  <a:lumMod val="40000"/>
                  <a:lumOff val="60000"/>
                </a:schemeClr>
              </a:solidFill>
            </a:endParaRPr>
          </a:p>
          <a:p>
            <a:endParaRPr lang="en-US" sz="2400" dirty="0" smtClean="0">
              <a:solidFill>
                <a:schemeClr val="accent4">
                  <a:lumMod val="40000"/>
                  <a:lumOff val="60000"/>
                </a:schemeClr>
              </a:solidFill>
            </a:endParaRPr>
          </a:p>
          <a:p>
            <a:endParaRPr lang="en-US" sz="2400" dirty="0" smtClean="0">
              <a:solidFill>
                <a:schemeClr val="accent4">
                  <a:lumMod val="40000"/>
                  <a:lumOff val="60000"/>
                </a:schemeClr>
              </a:solidFill>
            </a:endParaRPr>
          </a:p>
          <a:p>
            <a:endParaRPr lang="en-US" sz="2400" dirty="0" smtClean="0">
              <a:solidFill>
                <a:schemeClr val="accent4">
                  <a:lumMod val="40000"/>
                  <a:lumOff val="60000"/>
                </a:schemeClr>
              </a:solidFill>
            </a:endParaRPr>
          </a:p>
          <a:p>
            <a:r>
              <a:rPr lang="en-US" sz="2400" dirty="0" smtClean="0">
                <a:solidFill>
                  <a:schemeClr val="accent4">
                    <a:lumMod val="40000"/>
                    <a:lumOff val="60000"/>
                  </a:schemeClr>
                </a:solidFill>
              </a:rPr>
              <a:t>By</a:t>
            </a:r>
          </a:p>
          <a:p>
            <a:r>
              <a:rPr lang="en-US" sz="2400" dirty="0" smtClean="0">
                <a:solidFill>
                  <a:schemeClr val="accent4">
                    <a:lumMod val="40000"/>
                    <a:lumOff val="60000"/>
                  </a:schemeClr>
                </a:solidFill>
              </a:rPr>
              <a:t>Rosina Nasir</a:t>
            </a:r>
          </a:p>
          <a:p>
            <a:r>
              <a:rPr lang="en-US" sz="2400" dirty="0" smtClean="0">
                <a:solidFill>
                  <a:schemeClr val="accent4">
                    <a:lumMod val="40000"/>
                    <a:lumOff val="60000"/>
                  </a:schemeClr>
                </a:solidFill>
              </a:rPr>
              <a:t>University of Hyderabad</a:t>
            </a:r>
            <a:endParaRPr lang="en-US" sz="2400" dirty="0">
              <a:solidFill>
                <a:schemeClr val="accent4">
                  <a:lumMod val="40000"/>
                  <a:lumOff val="60000"/>
                </a:schemeClr>
              </a:solidFill>
            </a:endParaRPr>
          </a:p>
        </p:txBody>
      </p:sp>
      <p:sp>
        <p:nvSpPr>
          <p:cNvPr id="4" name="TextBox 3"/>
          <p:cNvSpPr txBox="1"/>
          <p:nvPr/>
        </p:nvSpPr>
        <p:spPr>
          <a:xfrm>
            <a:off x="6642380" y="5285615"/>
            <a:ext cx="184666" cy="369332"/>
          </a:xfrm>
          <a:prstGeom prst="rect">
            <a:avLst/>
          </a:prstGeom>
          <a:noFill/>
        </p:spPr>
        <p:txBody>
          <a:bodyPr wrap="none" rtlCol="0">
            <a:spAutoFit/>
          </a:bodyPr>
          <a:lstStyle/>
          <a:p>
            <a:endParaRPr lang="en-US" dirty="0"/>
          </a:p>
        </p:txBody>
      </p:sp>
      <p:sp>
        <p:nvSpPr>
          <p:cNvPr id="5" name="TextBox 4"/>
          <p:cNvSpPr txBox="1"/>
          <p:nvPr/>
        </p:nvSpPr>
        <p:spPr>
          <a:xfrm>
            <a:off x="2980267" y="5723467"/>
            <a:ext cx="184666" cy="369332"/>
          </a:xfrm>
          <a:prstGeom prst="rect">
            <a:avLst/>
          </a:prstGeom>
          <a:noFill/>
        </p:spPr>
        <p:txBody>
          <a:bodyPr wrap="none" rtlCol="0">
            <a:spAutoFit/>
          </a:bodyPr>
          <a:lstStyle/>
          <a:p>
            <a:endParaRPr lang="en-US"/>
          </a:p>
        </p:txBody>
      </p:sp>
    </p:spTree>
  </p:cSld>
  <p:clrMapOvr>
    <a:masterClrMapping/>
  </p:clrMapOvr>
  <p:transition advTm="201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4462" y="326061"/>
            <a:ext cx="8513232" cy="6143669"/>
          </a:xfrm>
        </p:spPr>
        <p:txBody>
          <a:bodyPr>
            <a:normAutofit/>
          </a:bodyPr>
          <a:lstStyle/>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Putnam introduced a distinction between two basic form of Social Capital :</a:t>
            </a:r>
          </a:p>
          <a:p>
            <a:pPr algn="just"/>
            <a:endParaRPr lang="en-US" sz="2000" dirty="0" smtClean="0">
              <a:solidFill>
                <a:schemeClr val="accent4">
                  <a:lumMod val="40000"/>
                  <a:lumOff val="60000"/>
                </a:schemeClr>
              </a:solidFill>
            </a:endParaRPr>
          </a:p>
          <a:p>
            <a:pPr algn="just"/>
            <a:r>
              <a:rPr lang="en-US" sz="2000" dirty="0" smtClean="0">
                <a:solidFill>
                  <a:srgbClr val="A6A6A6"/>
                </a:solidFill>
              </a:rPr>
              <a:t>Bonding (or exclusive)</a:t>
            </a:r>
            <a:r>
              <a:rPr lang="en-US" sz="2000" dirty="0" smtClean="0">
                <a:solidFill>
                  <a:schemeClr val="accent4">
                    <a:lumMod val="40000"/>
                    <a:lumOff val="60000"/>
                  </a:schemeClr>
                </a:solidFill>
              </a:rPr>
              <a:t>- reinforces exclusive identities and maintain homogeneity. It is analogous  with Marxian/</a:t>
            </a:r>
            <a:r>
              <a:rPr lang="en-US" sz="2000" dirty="0" err="1" smtClean="0">
                <a:solidFill>
                  <a:schemeClr val="accent4">
                    <a:lumMod val="40000"/>
                    <a:lumOff val="60000"/>
                  </a:schemeClr>
                </a:solidFill>
              </a:rPr>
              <a:t>Weberian</a:t>
            </a:r>
            <a:r>
              <a:rPr lang="en-US" sz="2000" dirty="0" smtClean="0">
                <a:solidFill>
                  <a:schemeClr val="accent4">
                    <a:lumMod val="40000"/>
                    <a:lumOff val="60000"/>
                  </a:schemeClr>
                </a:solidFill>
              </a:rPr>
              <a:t> notions of bounded solidarity and Durkheim’s mechanical solidarity which results in the formation of </a:t>
            </a:r>
            <a:r>
              <a:rPr lang="en-US" sz="2000" dirty="0" smtClean="0">
                <a:solidFill>
                  <a:schemeClr val="tx1">
                    <a:lumMod val="65000"/>
                  </a:schemeClr>
                </a:solidFill>
              </a:rPr>
              <a:t>community</a:t>
            </a:r>
            <a:r>
              <a:rPr lang="en-US" sz="2000" dirty="0" smtClean="0">
                <a:solidFill>
                  <a:schemeClr val="accent4">
                    <a:lumMod val="40000"/>
                    <a:lumOff val="60000"/>
                  </a:schemeClr>
                </a:solidFill>
              </a:rPr>
              <a:t> instead of society-horizontal social capital.</a:t>
            </a: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a:p>
            <a:pPr algn="just"/>
            <a:r>
              <a:rPr lang="en-US" sz="2000" dirty="0" smtClean="0">
                <a:solidFill>
                  <a:srgbClr val="A6A6A6"/>
                </a:solidFill>
              </a:rPr>
              <a:t>Bridging (or inclusive)</a:t>
            </a:r>
            <a:r>
              <a:rPr lang="en-US" sz="2000" dirty="0" smtClean="0">
                <a:solidFill>
                  <a:schemeClr val="accent4">
                    <a:lumMod val="40000"/>
                    <a:lumOff val="60000"/>
                  </a:schemeClr>
                </a:solidFill>
              </a:rPr>
              <a:t>-tends to bring together people across diverse social divisions. . It is analogous with </a:t>
            </a:r>
            <a:r>
              <a:rPr lang="en-US" sz="2000" dirty="0" err="1" smtClean="0">
                <a:solidFill>
                  <a:schemeClr val="accent4">
                    <a:lumMod val="40000"/>
                    <a:lumOff val="60000"/>
                  </a:schemeClr>
                </a:solidFill>
              </a:rPr>
              <a:t>Bourdieu</a:t>
            </a:r>
            <a:r>
              <a:rPr lang="en-US" sz="2000" dirty="0" smtClean="0">
                <a:solidFill>
                  <a:schemeClr val="accent4">
                    <a:lumMod val="40000"/>
                    <a:lumOff val="60000"/>
                  </a:schemeClr>
                </a:solidFill>
              </a:rPr>
              <a:t>/Marx’s concepts of aggregate social capital and Durkheim’s concept of organic solidarity – which form the society, a complex structure composed of inter-community relationship which is not bounded by community or national interest--- vertical social capital.</a:t>
            </a:r>
            <a:endParaRPr lang="en-US" sz="20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pPr algn="just"/>
            <a:endParaRPr lang="en-US" sz="2000" dirty="0" smtClean="0">
              <a:solidFill>
                <a:schemeClr val="accent4">
                  <a:lumMod val="40000"/>
                  <a:lumOff val="60000"/>
                </a:schemeClr>
              </a:solidFill>
            </a:endParaRPr>
          </a:p>
          <a:p>
            <a:pPr algn="just"/>
            <a:r>
              <a:rPr lang="en-US" sz="2400" b="1" dirty="0" smtClean="0">
                <a:solidFill>
                  <a:srgbClr val="A6A6A6"/>
                </a:solidFill>
              </a:rPr>
              <a:t>Research Question :</a:t>
            </a:r>
          </a:p>
          <a:p>
            <a:pPr algn="just"/>
            <a:endParaRPr lang="en-US" sz="2000" b="1" dirty="0" smtClean="0"/>
          </a:p>
          <a:p>
            <a:pPr lvl="0" algn="just"/>
            <a:r>
              <a:rPr lang="en-US" sz="2000" dirty="0" smtClean="0">
                <a:solidFill>
                  <a:schemeClr val="accent4">
                    <a:lumMod val="40000"/>
                    <a:lumOff val="60000"/>
                  </a:schemeClr>
                </a:solidFill>
              </a:rPr>
              <a:t>Conceiving self-help group as a community where both </a:t>
            </a:r>
            <a:r>
              <a:rPr lang="en-US" sz="2000" dirty="0" smtClean="0">
                <a:solidFill>
                  <a:schemeClr val="tx1">
                    <a:lumMod val="65000"/>
                  </a:schemeClr>
                </a:solidFill>
              </a:rPr>
              <a:t>vertical social capital </a:t>
            </a:r>
            <a:r>
              <a:rPr lang="en-US" sz="2000" dirty="0" smtClean="0">
                <a:solidFill>
                  <a:schemeClr val="accent4">
                    <a:lumMod val="40000"/>
                    <a:lumOff val="60000"/>
                  </a:schemeClr>
                </a:solidFill>
              </a:rPr>
              <a:t>and </a:t>
            </a:r>
            <a:r>
              <a:rPr lang="en-US" sz="2000" dirty="0" smtClean="0">
                <a:solidFill>
                  <a:srgbClr val="A6A6A6"/>
                </a:solidFill>
              </a:rPr>
              <a:t>horizontal social capital </a:t>
            </a:r>
            <a:r>
              <a:rPr lang="en-US" sz="2000" dirty="0" smtClean="0">
                <a:solidFill>
                  <a:schemeClr val="accent4">
                    <a:lumMod val="40000"/>
                    <a:lumOff val="60000"/>
                  </a:schemeClr>
                </a:solidFill>
              </a:rPr>
              <a:t>are possible and together may result in solidarity and thus reduce propensity of default and regular repayment will be high because group emerges out of economic need based rational choice and trust becomes secondary.</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It is argued that sustainability </a:t>
            </a:r>
            <a:r>
              <a:rPr lang="en-US" sz="2000" dirty="0">
                <a:solidFill>
                  <a:schemeClr val="accent4">
                    <a:lumMod val="40000"/>
                    <a:lumOff val="60000"/>
                  </a:schemeClr>
                </a:solidFill>
              </a:rPr>
              <a:t>of any self-help group does not depend only on the social capital- trust, shared knowledge and reciprocity- important as these are – but also on the nature and extent of social relationships </a:t>
            </a:r>
            <a:r>
              <a:rPr lang="en-US" sz="2000" dirty="0" smtClean="0">
                <a:solidFill>
                  <a:schemeClr val="accent4">
                    <a:lumMod val="40000"/>
                    <a:lumOff val="60000"/>
                  </a:schemeClr>
                </a:solidFill>
              </a:rPr>
              <a:t>among:</a:t>
            </a:r>
          </a:p>
          <a:p>
            <a:pPr algn="just"/>
            <a:endParaRPr lang="en-US" sz="2000" dirty="0" smtClean="0">
              <a:solidFill>
                <a:schemeClr val="accent4">
                  <a:lumMod val="40000"/>
                  <a:lumOff val="60000"/>
                </a:schemeClr>
              </a:solidFill>
            </a:endParaRPr>
          </a:p>
          <a:p>
            <a:pPr marL="457200" indent="-457200" algn="just">
              <a:buAutoNum type="alphaLcParenBoth"/>
            </a:pPr>
            <a:r>
              <a:rPr lang="en-US" sz="2000" dirty="0" smtClean="0">
                <a:solidFill>
                  <a:schemeClr val="accent4">
                    <a:lumMod val="40000"/>
                    <a:lumOff val="60000"/>
                  </a:schemeClr>
                </a:solidFill>
              </a:rPr>
              <a:t>the </a:t>
            </a:r>
            <a:r>
              <a:rPr lang="en-US" sz="2000" dirty="0">
                <a:solidFill>
                  <a:schemeClr val="accent4">
                    <a:lumMod val="40000"/>
                    <a:lumOff val="60000"/>
                  </a:schemeClr>
                </a:solidFill>
              </a:rPr>
              <a:t>group members,</a:t>
            </a:r>
            <a:r>
              <a:rPr lang="en-US" sz="2000" dirty="0" smtClean="0">
                <a:solidFill>
                  <a:schemeClr val="accent4">
                    <a:lumMod val="40000"/>
                    <a:lumOff val="60000"/>
                  </a:schemeClr>
                </a:solidFill>
              </a:rPr>
              <a:t> </a:t>
            </a:r>
          </a:p>
          <a:p>
            <a:pPr marL="457200" indent="-457200" algn="just">
              <a:buAutoNum type="alphaLcParenBoth"/>
            </a:pPr>
            <a:r>
              <a:rPr lang="en-US" sz="2000" dirty="0" smtClean="0">
                <a:solidFill>
                  <a:schemeClr val="accent4">
                    <a:lumMod val="40000"/>
                    <a:lumOff val="60000"/>
                  </a:schemeClr>
                </a:solidFill>
              </a:rPr>
              <a:t> </a:t>
            </a:r>
            <a:r>
              <a:rPr lang="en-US" sz="2000" dirty="0">
                <a:solidFill>
                  <a:schemeClr val="accent4">
                    <a:lumMod val="40000"/>
                    <a:lumOff val="60000"/>
                  </a:schemeClr>
                </a:solidFill>
              </a:rPr>
              <a:t>group members and program/credit </a:t>
            </a:r>
            <a:r>
              <a:rPr lang="en-US" sz="2000" dirty="0" err="1" smtClean="0">
                <a:solidFill>
                  <a:schemeClr val="accent4">
                    <a:lumMod val="40000"/>
                    <a:lumOff val="60000"/>
                  </a:schemeClr>
                </a:solidFill>
              </a:rPr>
              <a:t>officer(</a:t>
            </a:r>
            <a:r>
              <a:rPr lang="en-US" sz="2000" dirty="0" err="1">
                <a:solidFill>
                  <a:schemeClr val="accent4">
                    <a:lumMod val="40000"/>
                    <a:lumOff val="60000"/>
                  </a:schemeClr>
                </a:solidFill>
              </a:rPr>
              <a:t>s</a:t>
            </a:r>
            <a:r>
              <a:rPr lang="en-US" sz="2000" dirty="0">
                <a:solidFill>
                  <a:schemeClr val="accent4">
                    <a:lumMod val="40000"/>
                    <a:lumOff val="60000"/>
                  </a:schemeClr>
                </a:solidFill>
              </a:rPr>
              <a:t>) staff</a:t>
            </a:r>
            <a:r>
              <a:rPr lang="en-US" sz="2000" dirty="0" smtClean="0">
                <a:solidFill>
                  <a:schemeClr val="accent4">
                    <a:lumMod val="40000"/>
                    <a:lumOff val="60000"/>
                  </a:schemeClr>
                </a:solidFill>
              </a:rPr>
              <a:t> </a:t>
            </a:r>
          </a:p>
          <a:p>
            <a:pPr algn="just"/>
            <a:r>
              <a:rPr lang="en-US" sz="2000" dirty="0" smtClean="0">
                <a:solidFill>
                  <a:schemeClr val="accent4">
                    <a:lumMod val="40000"/>
                    <a:lumOff val="60000"/>
                  </a:schemeClr>
                </a:solidFill>
              </a:rPr>
              <a:t>(</a:t>
            </a:r>
            <a:r>
              <a:rPr lang="en-US" sz="2000" dirty="0" err="1">
                <a:solidFill>
                  <a:schemeClr val="accent4">
                    <a:lumMod val="40000"/>
                    <a:lumOff val="60000"/>
                  </a:schemeClr>
                </a:solidFill>
              </a:rPr>
              <a:t>c</a:t>
            </a:r>
            <a:r>
              <a:rPr lang="en-US" sz="2000" dirty="0">
                <a:solidFill>
                  <a:schemeClr val="accent4">
                    <a:lumMod val="40000"/>
                    <a:lumOff val="60000"/>
                  </a:schemeClr>
                </a:solidFill>
              </a:rPr>
              <a:t>) pursuit of self-interest of each group member. </a:t>
            </a:r>
            <a:r>
              <a:rPr lang="en-US" sz="2000" dirty="0" smtClean="0">
                <a:solidFill>
                  <a:schemeClr val="accent4">
                    <a:lumMod val="40000"/>
                    <a:lumOff val="60000"/>
                  </a:schemeClr>
                </a:solidFill>
              </a:rPr>
              <a:t> </a:t>
            </a: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lnSpcReduction="10000"/>
          </a:bodyPr>
          <a:lstStyle/>
          <a:p>
            <a:pPr algn="just"/>
            <a:r>
              <a:rPr lang="en-US" b="1" dirty="0" smtClean="0">
                <a:solidFill>
                  <a:srgbClr val="A6A6A6"/>
                </a:solidFill>
              </a:rPr>
              <a:t>Methodology</a:t>
            </a:r>
            <a:r>
              <a:rPr lang="en-US" sz="2400" b="1" dirty="0" smtClean="0">
                <a:solidFill>
                  <a:srgbClr val="A6A6A6"/>
                </a:solidFill>
              </a:rPr>
              <a:t>:</a:t>
            </a: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Fieldwork conducted in the month of October and September and intermittent visits were made  to different NGOs and Microfinance Institutions.</a:t>
            </a: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In contact with some </a:t>
            </a:r>
            <a:r>
              <a:rPr lang="en-US" sz="2000" dirty="0" err="1" smtClean="0">
                <a:solidFill>
                  <a:schemeClr val="accent4">
                    <a:lumMod val="40000"/>
                    <a:lumOff val="60000"/>
                  </a:schemeClr>
                </a:solidFill>
              </a:rPr>
              <a:t>SHGs</a:t>
            </a:r>
            <a:r>
              <a:rPr lang="en-US" sz="2000" dirty="0" smtClean="0">
                <a:solidFill>
                  <a:schemeClr val="accent4">
                    <a:lumMod val="40000"/>
                    <a:lumOff val="60000"/>
                  </a:schemeClr>
                </a:solidFill>
              </a:rPr>
              <a:t> functioning in </a:t>
            </a:r>
            <a:r>
              <a:rPr lang="en-US" sz="2000" i="1" dirty="0" smtClean="0">
                <a:solidFill>
                  <a:schemeClr val="accent4">
                    <a:lumMod val="40000"/>
                    <a:lumOff val="60000"/>
                  </a:schemeClr>
                </a:solidFill>
              </a:rPr>
              <a:t>Charminar</a:t>
            </a:r>
            <a:r>
              <a:rPr lang="en-US" sz="2000" dirty="0" smtClean="0">
                <a:solidFill>
                  <a:schemeClr val="accent4">
                    <a:lumMod val="40000"/>
                    <a:lumOff val="60000"/>
                  </a:schemeClr>
                </a:solidFill>
              </a:rPr>
              <a:t> area of the old city of Hyderabad.</a:t>
            </a: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After Rapport establishment, information was collected by conducting group discussion and non-participant observation method with an SHG located in </a:t>
            </a:r>
            <a:r>
              <a:rPr lang="en-US" sz="2000" i="1" dirty="0" smtClean="0">
                <a:solidFill>
                  <a:schemeClr val="accent4">
                    <a:lumMod val="40000"/>
                    <a:lumOff val="60000"/>
                  </a:schemeClr>
                </a:solidFill>
              </a:rPr>
              <a:t>Yaqoob Pura </a:t>
            </a:r>
            <a:r>
              <a:rPr lang="en-US" sz="2000" dirty="0" smtClean="0">
                <a:solidFill>
                  <a:schemeClr val="accent4">
                    <a:lumMod val="40000"/>
                    <a:lumOff val="60000"/>
                  </a:schemeClr>
                </a:solidFill>
              </a:rPr>
              <a:t>in</a:t>
            </a:r>
            <a:r>
              <a:rPr lang="en-US" sz="2000" i="1" dirty="0" smtClean="0">
                <a:solidFill>
                  <a:schemeClr val="accent4">
                    <a:lumMod val="40000"/>
                    <a:lumOff val="60000"/>
                  </a:schemeClr>
                </a:solidFill>
              </a:rPr>
              <a:t> Charminar </a:t>
            </a:r>
            <a:r>
              <a:rPr lang="en-US" sz="2000" dirty="0" smtClean="0">
                <a:solidFill>
                  <a:schemeClr val="accent4">
                    <a:lumMod val="40000"/>
                    <a:lumOff val="60000"/>
                  </a:schemeClr>
                </a:solidFill>
              </a:rPr>
              <a:t>area</a:t>
            </a:r>
            <a:r>
              <a:rPr lang="en-US" sz="2000" i="1" dirty="0" smtClean="0">
                <a:solidFill>
                  <a:schemeClr val="accent4">
                    <a:lumMod val="40000"/>
                    <a:lumOff val="60000"/>
                  </a:schemeClr>
                </a:solidFill>
              </a:rPr>
              <a:t>.</a:t>
            </a:r>
          </a:p>
          <a:p>
            <a:pPr algn="just"/>
            <a:endParaRPr lang="en-US" sz="2000" i="1"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 </a:t>
            </a:r>
            <a:endParaRPr lang="en-US" sz="20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fontScale="85000" lnSpcReduction="20000"/>
          </a:bodyPr>
          <a:lstStyle/>
          <a:p>
            <a:pPr algn="just"/>
            <a:r>
              <a:rPr lang="en-US" sz="4129" dirty="0" smtClean="0">
                <a:solidFill>
                  <a:srgbClr val="A6A6A6"/>
                </a:solidFill>
              </a:rPr>
              <a:t>Financial Inclusion and Muslims:</a:t>
            </a:r>
          </a:p>
          <a:p>
            <a:pPr algn="just"/>
            <a:endParaRPr lang="en-US" dirty="0" smtClean="0">
              <a:solidFill>
                <a:schemeClr val="accent4">
                  <a:lumMod val="40000"/>
                  <a:lumOff val="60000"/>
                </a:schemeClr>
              </a:solidFill>
            </a:endParaRPr>
          </a:p>
          <a:p>
            <a:pPr algn="just"/>
            <a:r>
              <a:rPr lang="en-US" sz="2581" dirty="0" smtClean="0">
                <a:solidFill>
                  <a:schemeClr val="accent4">
                    <a:lumMod val="40000"/>
                    <a:lumOff val="60000"/>
                  </a:schemeClr>
                </a:solidFill>
              </a:rPr>
              <a:t>Muslims accounted for only 4.6% and 6.6% of the total outstanding loan from the public and private bank sector respectively- low access to bank credit (</a:t>
            </a:r>
            <a:r>
              <a:rPr lang="en-US" sz="2581" dirty="0" err="1" smtClean="0">
                <a:solidFill>
                  <a:schemeClr val="accent4">
                    <a:lumMod val="40000"/>
                    <a:lumOff val="60000"/>
                  </a:schemeClr>
                </a:solidFill>
              </a:rPr>
              <a:t>Sachar</a:t>
            </a:r>
            <a:r>
              <a:rPr lang="en-US" sz="2581" dirty="0" smtClean="0">
                <a:solidFill>
                  <a:schemeClr val="accent4">
                    <a:lumMod val="40000"/>
                    <a:lumOff val="60000"/>
                  </a:schemeClr>
                </a:solidFill>
              </a:rPr>
              <a:t> Report, 2005).</a:t>
            </a:r>
          </a:p>
          <a:p>
            <a:pPr algn="just"/>
            <a:endParaRPr lang="en-US" sz="2581" dirty="0" smtClean="0">
              <a:solidFill>
                <a:schemeClr val="accent4">
                  <a:lumMod val="40000"/>
                  <a:lumOff val="60000"/>
                </a:schemeClr>
              </a:solidFill>
            </a:endParaRPr>
          </a:p>
          <a:p>
            <a:pPr algn="just"/>
            <a:r>
              <a:rPr lang="en-US" sz="2581" dirty="0" smtClean="0">
                <a:solidFill>
                  <a:schemeClr val="accent4">
                    <a:lumMod val="40000"/>
                    <a:lumOff val="60000"/>
                  </a:schemeClr>
                </a:solidFill>
              </a:rPr>
              <a:t>Low access to bank facilities with high Muslim population.</a:t>
            </a:r>
          </a:p>
          <a:p>
            <a:pPr algn="just"/>
            <a:endParaRPr lang="en-US" sz="2581" dirty="0" smtClean="0">
              <a:solidFill>
                <a:schemeClr val="accent4">
                  <a:lumMod val="40000"/>
                  <a:lumOff val="60000"/>
                </a:schemeClr>
              </a:solidFill>
            </a:endParaRPr>
          </a:p>
          <a:p>
            <a:pPr algn="just"/>
            <a:r>
              <a:rPr lang="en-US" sz="2581" dirty="0" smtClean="0">
                <a:solidFill>
                  <a:schemeClr val="accent4">
                    <a:lumMod val="40000"/>
                    <a:lumOff val="60000"/>
                  </a:schemeClr>
                </a:solidFill>
              </a:rPr>
              <a:t>Some banks identified Muslim areas as ‘negative geographical zones’ –where bank credit and other facilities are not provided.</a:t>
            </a:r>
          </a:p>
          <a:p>
            <a:pPr algn="just"/>
            <a:endParaRPr lang="en-US" sz="2581" dirty="0" smtClean="0">
              <a:solidFill>
                <a:schemeClr val="accent4">
                  <a:lumMod val="40000"/>
                  <a:lumOff val="60000"/>
                </a:schemeClr>
              </a:solidFill>
            </a:endParaRPr>
          </a:p>
          <a:p>
            <a:pPr algn="just"/>
            <a:r>
              <a:rPr lang="en-US" sz="2581" dirty="0" smtClean="0">
                <a:solidFill>
                  <a:schemeClr val="accent4">
                    <a:lumMod val="40000"/>
                    <a:lumOff val="60000"/>
                  </a:schemeClr>
                </a:solidFill>
              </a:rPr>
              <a:t>Besides this, </a:t>
            </a:r>
            <a:r>
              <a:rPr lang="en-US" sz="2581" i="1" dirty="0" err="1" smtClean="0">
                <a:solidFill>
                  <a:schemeClr val="accent4">
                    <a:lumMod val="40000"/>
                    <a:lumOff val="60000"/>
                  </a:schemeClr>
                </a:solidFill>
              </a:rPr>
              <a:t>Kolar</a:t>
            </a:r>
            <a:r>
              <a:rPr lang="en-US" sz="2581" dirty="0" smtClean="0">
                <a:solidFill>
                  <a:schemeClr val="accent4">
                    <a:lumMod val="40000"/>
                    <a:lumOff val="60000"/>
                  </a:schemeClr>
                </a:solidFill>
              </a:rPr>
              <a:t> incident- Muslim populated pockets where due to over debt some client, the </a:t>
            </a:r>
            <a:r>
              <a:rPr lang="en-US" sz="2581" i="1" dirty="0" err="1" smtClean="0">
                <a:solidFill>
                  <a:schemeClr val="accent4">
                    <a:lumMod val="40000"/>
                    <a:lumOff val="60000"/>
                  </a:schemeClr>
                </a:solidFill>
              </a:rPr>
              <a:t>Anjuman</a:t>
            </a:r>
            <a:r>
              <a:rPr lang="en-US" sz="2581" dirty="0" smtClean="0">
                <a:solidFill>
                  <a:schemeClr val="accent4">
                    <a:lumMod val="40000"/>
                    <a:lumOff val="60000"/>
                  </a:schemeClr>
                </a:solidFill>
              </a:rPr>
              <a:t> Committee declared MFI operation un-Islamic. </a:t>
            </a:r>
          </a:p>
          <a:p>
            <a:pPr algn="just"/>
            <a:endParaRPr lang="en-US" sz="2581" dirty="0" smtClean="0">
              <a:solidFill>
                <a:schemeClr val="accent4">
                  <a:lumMod val="40000"/>
                  <a:lumOff val="60000"/>
                </a:schemeClr>
              </a:solidFill>
            </a:endParaRPr>
          </a:p>
          <a:p>
            <a:pPr algn="just"/>
            <a:r>
              <a:rPr lang="en-US" sz="2581" dirty="0" smtClean="0">
                <a:solidFill>
                  <a:schemeClr val="accent4">
                    <a:lumMod val="40000"/>
                    <a:lumOff val="60000"/>
                  </a:schemeClr>
                </a:solidFill>
              </a:rPr>
              <a:t>Further added to Muslims deprivation and financial exclusion.</a:t>
            </a:r>
          </a:p>
          <a:p>
            <a:pPr algn="just"/>
            <a:r>
              <a:rPr lang="en-US" sz="2581" dirty="0" smtClean="0">
                <a:solidFill>
                  <a:schemeClr val="accent4">
                    <a:lumMod val="40000"/>
                    <a:lumOff val="60000"/>
                  </a:schemeClr>
                </a:solidFill>
              </a:rPr>
              <a:t> </a:t>
            </a:r>
            <a:endParaRPr lang="en-US" sz="2581"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lnSpcReduction="10000"/>
          </a:bodyPr>
          <a:lstStyle/>
          <a:p>
            <a:r>
              <a:rPr lang="en-US" dirty="0" smtClean="0">
                <a:solidFill>
                  <a:srgbClr val="A6A6A6"/>
                </a:solidFill>
              </a:rPr>
              <a:t>A Case Study of an SHG Under </a:t>
            </a:r>
            <a:r>
              <a:rPr lang="en-US" i="1" dirty="0" smtClean="0">
                <a:solidFill>
                  <a:srgbClr val="A6A6A6"/>
                </a:solidFill>
              </a:rPr>
              <a:t>Roshan Vikas (RV)</a:t>
            </a:r>
          </a:p>
          <a:p>
            <a:endParaRPr lang="en-US" dirty="0" smtClean="0">
              <a:solidFill>
                <a:schemeClr val="accent4">
                  <a:lumMod val="40000"/>
                  <a:lumOff val="60000"/>
                </a:schemeClr>
              </a:solidFill>
            </a:endParaRPr>
          </a:p>
          <a:p>
            <a:pPr algn="just"/>
            <a:r>
              <a:rPr lang="en-US" sz="2000" dirty="0" smtClean="0">
                <a:solidFill>
                  <a:srgbClr val="A6A6A6"/>
                </a:solidFill>
              </a:rPr>
              <a:t>A brief about </a:t>
            </a:r>
            <a:r>
              <a:rPr lang="en-US" sz="2000" i="1" dirty="0" smtClean="0">
                <a:solidFill>
                  <a:srgbClr val="A6A6A6"/>
                </a:solidFill>
              </a:rPr>
              <a:t>Roshan Vikas</a:t>
            </a:r>
            <a:r>
              <a:rPr lang="en-US" sz="2000" dirty="0" smtClean="0">
                <a:solidFill>
                  <a:srgbClr val="A6A6A6"/>
                </a:solidFill>
              </a:rPr>
              <a:t>: </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Mutually Aided Cooperative Thrift Society (MACTS) registered under Andhra Pradesh Mutually Aided Cooperative Societies Act (MACS)- 2001.</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It emerged with the notion to empower the women in the old city area of Hyderabad by rotating money in the form of small loans and to encourage productive activities.</a:t>
            </a:r>
          </a:p>
          <a:p>
            <a:pPr algn="just"/>
            <a:endParaRPr lang="en-US" sz="2000" dirty="0" smtClean="0">
              <a:solidFill>
                <a:schemeClr val="accent4">
                  <a:lumMod val="40000"/>
                  <a:lumOff val="60000"/>
                </a:schemeClr>
              </a:solidFill>
            </a:endParaRPr>
          </a:p>
          <a:p>
            <a:pPr algn="just"/>
            <a:r>
              <a:rPr lang="en-US" sz="2000" i="1" dirty="0" smtClean="0">
                <a:solidFill>
                  <a:schemeClr val="accent4">
                    <a:lumMod val="40000"/>
                    <a:lumOff val="60000"/>
                  </a:schemeClr>
                </a:solidFill>
              </a:rPr>
              <a:t>Roshan Vikas</a:t>
            </a:r>
            <a:r>
              <a:rPr lang="en-US" sz="2000" dirty="0" smtClean="0">
                <a:solidFill>
                  <a:schemeClr val="accent4">
                    <a:lumMod val="40000"/>
                    <a:lumOff val="60000"/>
                  </a:schemeClr>
                </a:solidFill>
              </a:rPr>
              <a:t> is serving approximately 1500 </a:t>
            </a:r>
            <a:r>
              <a:rPr lang="en-US" sz="2000" dirty="0" err="1" smtClean="0">
                <a:solidFill>
                  <a:schemeClr val="accent4">
                    <a:lumMod val="40000"/>
                    <a:lumOff val="60000"/>
                  </a:schemeClr>
                </a:solidFill>
              </a:rPr>
              <a:t>SHGs</a:t>
            </a:r>
            <a:r>
              <a:rPr lang="en-US" sz="2000" dirty="0" smtClean="0">
                <a:solidFill>
                  <a:schemeClr val="accent4">
                    <a:lumMod val="40000"/>
                    <a:lumOff val="60000"/>
                  </a:schemeClr>
                </a:solidFill>
              </a:rPr>
              <a:t> and each group constitutes of 15 members on an average.</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RV acts as an agent of the HDFC bank, a commercial Bank, and gets 2 per cent service charge for its efforts-1 per cent each on disbursement and recovery and charges 16 percent interest per annum from the client.</a:t>
            </a:r>
            <a:endParaRPr lang="en-US" sz="20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pPr algn="just"/>
            <a:r>
              <a:rPr lang="en-US" sz="2000" dirty="0" smtClean="0">
                <a:solidFill>
                  <a:schemeClr val="accent4">
                    <a:lumMod val="40000"/>
                    <a:lumOff val="60000"/>
                  </a:schemeClr>
                </a:solidFill>
              </a:rPr>
              <a:t>75 percent of monthly collection is deposited to RV as a temporary deposit instead of bank.</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RV was not giving any interest on the temporary deposit but women were under impression that their money is increasing by being with RV.</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Remaining 25 percent is also deposited to RV and an SHG receive 12 percent interest per annum on 25 percent  deposit.</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Along with they provide RV loan and the loan amount disbursed among the client is 12 times of the 25 percent amount deposited by the members of a particular SHG.</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Clients’ saving (75% of the monthly deposit) is used by the group to float loan within the group according to the needs of members and it’s the group’s prerogative to decide imposed amount of interest rate or to decline from charging. </a:t>
            </a:r>
          </a:p>
          <a:p>
            <a:pPr algn="just"/>
            <a:endParaRPr lang="en-US" sz="2000" dirty="0" smtClean="0">
              <a:solidFill>
                <a:schemeClr val="accent4">
                  <a:lumMod val="40000"/>
                  <a:lumOff val="60000"/>
                </a:schemeClr>
              </a:solidFill>
            </a:endParaRPr>
          </a:p>
          <a:p>
            <a:pPr algn="just"/>
            <a:endParaRPr lang="en-US" sz="2000" dirty="0" smtClean="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pPr algn="just"/>
            <a:r>
              <a:rPr lang="en-US" sz="2400" dirty="0" smtClean="0">
                <a:solidFill>
                  <a:srgbClr val="A6A6A6"/>
                </a:solidFill>
              </a:rPr>
              <a:t>An SHG in </a:t>
            </a:r>
            <a:r>
              <a:rPr lang="en-US" sz="2400" i="1" dirty="0" smtClean="0">
                <a:solidFill>
                  <a:srgbClr val="A6A6A6"/>
                </a:solidFill>
              </a:rPr>
              <a:t>Yaqoob Pura</a:t>
            </a:r>
            <a:r>
              <a:rPr lang="en-US" sz="2400" dirty="0" smtClean="0">
                <a:solidFill>
                  <a:srgbClr val="A6A6A6"/>
                </a:solidFill>
              </a:rPr>
              <a:t>  in </a:t>
            </a:r>
            <a:r>
              <a:rPr lang="en-US" sz="2400" i="1" dirty="0" smtClean="0">
                <a:solidFill>
                  <a:srgbClr val="A6A6A6"/>
                </a:solidFill>
              </a:rPr>
              <a:t>Charminar</a:t>
            </a:r>
            <a:r>
              <a:rPr lang="en-US" sz="2400" dirty="0" smtClean="0">
                <a:solidFill>
                  <a:srgbClr val="A6A6A6"/>
                </a:solidFill>
              </a:rPr>
              <a:t> </a:t>
            </a:r>
          </a:p>
          <a:p>
            <a:pPr algn="just"/>
            <a:endParaRPr lang="en-US" sz="2000" dirty="0" smtClean="0">
              <a:solidFill>
                <a:srgbClr val="A6A6A6"/>
              </a:solidFill>
            </a:endParaRPr>
          </a:p>
          <a:p>
            <a:pPr algn="just">
              <a:buFont typeface="Arial"/>
              <a:buChar char="•"/>
            </a:pPr>
            <a:r>
              <a:rPr lang="en-US" sz="2000" dirty="0" smtClean="0">
                <a:solidFill>
                  <a:schemeClr val="accent4">
                    <a:lumMod val="40000"/>
                    <a:lumOff val="60000"/>
                  </a:schemeClr>
                </a:solidFill>
              </a:rPr>
              <a:t>Formed in 2008, women SHG.</a:t>
            </a:r>
          </a:p>
          <a:p>
            <a:pPr algn="just">
              <a:buFont typeface="Arial"/>
              <a:buChar char="•"/>
            </a:pPr>
            <a:r>
              <a:rPr lang="en-US" sz="2000" dirty="0" smtClean="0">
                <a:solidFill>
                  <a:schemeClr val="accent4">
                    <a:lumMod val="40000"/>
                    <a:lumOff val="60000"/>
                  </a:schemeClr>
                </a:solidFill>
              </a:rPr>
              <a:t>Constitutes 12 members now, earlier comprised of 15 members.</a:t>
            </a:r>
          </a:p>
          <a:p>
            <a:pPr algn="just">
              <a:buFont typeface="Arial"/>
              <a:buChar char="•"/>
            </a:pPr>
            <a:r>
              <a:rPr lang="en-US" sz="2000" dirty="0" smtClean="0">
                <a:solidFill>
                  <a:schemeClr val="accent4">
                    <a:lumMod val="40000"/>
                    <a:lumOff val="60000"/>
                  </a:schemeClr>
                </a:solidFill>
              </a:rPr>
              <a:t>Heterogeneous in age (17 to 56 years), marital and employment status.</a:t>
            </a:r>
          </a:p>
          <a:p>
            <a:pPr algn="just">
              <a:buFont typeface="Arial"/>
              <a:buChar char="•"/>
            </a:pPr>
            <a:r>
              <a:rPr lang="en-US" sz="2000" dirty="0" smtClean="0">
                <a:solidFill>
                  <a:schemeClr val="accent4">
                    <a:lumMod val="40000"/>
                    <a:lumOff val="60000"/>
                  </a:schemeClr>
                </a:solidFill>
              </a:rPr>
              <a:t>Homogenous in socio-religious-and-economic status.</a:t>
            </a:r>
          </a:p>
          <a:p>
            <a:pPr algn="just">
              <a:buFont typeface="Arial"/>
              <a:buChar char="•"/>
            </a:pPr>
            <a:r>
              <a:rPr lang="en-US" sz="2000" dirty="0" smtClean="0">
                <a:solidFill>
                  <a:schemeClr val="accent4">
                    <a:lumMod val="40000"/>
                    <a:lumOff val="60000"/>
                  </a:schemeClr>
                </a:solidFill>
              </a:rPr>
              <a:t>Four women had seven years of education and six were literate and the rest were literate.</a:t>
            </a:r>
          </a:p>
          <a:p>
            <a:pPr algn="just">
              <a:buFont typeface="Arial"/>
              <a:buChar char="•"/>
            </a:pPr>
            <a:r>
              <a:rPr lang="en-US" sz="2000" dirty="0" smtClean="0">
                <a:solidFill>
                  <a:schemeClr val="accent4">
                    <a:lumMod val="40000"/>
                    <a:lumOff val="60000"/>
                  </a:schemeClr>
                </a:solidFill>
              </a:rPr>
              <a:t>Not regular in conducting monthly meeting, and so in contribution.</a:t>
            </a:r>
          </a:p>
          <a:p>
            <a:pPr algn="just">
              <a:buFont typeface="Arial"/>
              <a:buChar char="•"/>
            </a:pPr>
            <a:r>
              <a:rPr lang="en-US" sz="2000" dirty="0" smtClean="0">
                <a:solidFill>
                  <a:schemeClr val="accent4">
                    <a:lumMod val="40000"/>
                    <a:lumOff val="60000"/>
                  </a:schemeClr>
                </a:solidFill>
              </a:rPr>
              <a:t>Most of them belong to Joint Family. </a:t>
            </a:r>
          </a:p>
          <a:p>
            <a:pPr algn="just">
              <a:buFont typeface="Arial"/>
              <a:buChar char="•"/>
            </a:pPr>
            <a:r>
              <a:rPr lang="en-US" sz="2000" dirty="0" smtClean="0">
                <a:solidFill>
                  <a:schemeClr val="accent4">
                    <a:lumMod val="40000"/>
                    <a:lumOff val="60000"/>
                  </a:schemeClr>
                </a:solidFill>
              </a:rPr>
              <a:t>All of them were Below Poverty Line  (BPL).</a:t>
            </a:r>
          </a:p>
          <a:p>
            <a:pPr algn="just">
              <a:buFont typeface="Arial"/>
              <a:buChar char="•"/>
            </a:pPr>
            <a:r>
              <a:rPr lang="en-US" sz="2000" dirty="0" smtClean="0">
                <a:solidFill>
                  <a:schemeClr val="accent4">
                    <a:lumMod val="40000"/>
                    <a:lumOff val="60000"/>
                  </a:schemeClr>
                </a:solidFill>
              </a:rPr>
              <a:t>Nine women out of twelve have no trust on the stranger in the group, 4 women reported that they have “quite a bit of trust on family members” while all 12 women responded “no trust” on relatives and neighbors. However, only 4 women have “ quite a bit of trust” on the SHG Team while rest have either little or no trust in her.</a:t>
            </a:r>
          </a:p>
          <a:p>
            <a:pPr algn="just"/>
            <a:endParaRPr lang="en-US" sz="20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endParaRPr lang="en-US" sz="4000" dirty="0" smtClean="0">
              <a:solidFill>
                <a:schemeClr val="accent4">
                  <a:lumMod val="40000"/>
                  <a:lumOff val="60000"/>
                </a:schemeClr>
              </a:solidFill>
            </a:endParaRPr>
          </a:p>
          <a:p>
            <a:r>
              <a:rPr lang="en-US" sz="4000" dirty="0" err="1" smtClean="0">
                <a:solidFill>
                  <a:schemeClr val="accent4">
                    <a:lumMod val="40000"/>
                    <a:lumOff val="60000"/>
                  </a:schemeClr>
                </a:solidFill>
              </a:rPr>
              <a:t>Yaqoob</a:t>
            </a:r>
            <a:r>
              <a:rPr lang="en-US" sz="4000" dirty="0" smtClean="0">
                <a:solidFill>
                  <a:schemeClr val="accent4">
                    <a:lumMod val="40000"/>
                    <a:lumOff val="60000"/>
                  </a:schemeClr>
                </a:solidFill>
              </a:rPr>
              <a:t> </a:t>
            </a:r>
            <a:r>
              <a:rPr lang="en-US" sz="4000" dirty="0" err="1" smtClean="0">
                <a:solidFill>
                  <a:schemeClr val="accent4">
                    <a:lumMod val="40000"/>
                    <a:lumOff val="60000"/>
                  </a:schemeClr>
                </a:solidFill>
              </a:rPr>
              <a:t>Pura</a:t>
            </a:r>
            <a:r>
              <a:rPr lang="en-US" sz="4000" dirty="0" smtClean="0">
                <a:solidFill>
                  <a:schemeClr val="accent4">
                    <a:lumMod val="40000"/>
                    <a:lumOff val="60000"/>
                  </a:schemeClr>
                </a:solidFill>
              </a:rPr>
              <a:t> Slum’s SHG</a:t>
            </a:r>
          </a:p>
          <a:p>
            <a:endParaRPr lang="en-US" sz="4000" dirty="0" smtClean="0">
              <a:solidFill>
                <a:schemeClr val="accent4">
                  <a:lumMod val="40000"/>
                  <a:lumOff val="60000"/>
                </a:schemeClr>
              </a:solidFill>
            </a:endParaRPr>
          </a:p>
          <a:p>
            <a:r>
              <a:rPr lang="en-US" sz="4000" dirty="0" smtClean="0">
                <a:solidFill>
                  <a:schemeClr val="accent4">
                    <a:lumMod val="40000"/>
                    <a:lumOff val="60000"/>
                  </a:schemeClr>
                </a:solidFill>
              </a:rPr>
              <a:t>Mrs. </a:t>
            </a:r>
            <a:r>
              <a:rPr lang="en-US" sz="4000" dirty="0" err="1" smtClean="0">
                <a:solidFill>
                  <a:schemeClr val="accent4">
                    <a:lumMod val="40000"/>
                    <a:lumOff val="60000"/>
                  </a:schemeClr>
                </a:solidFill>
              </a:rPr>
              <a:t>Saleema</a:t>
            </a:r>
            <a:r>
              <a:rPr lang="en-US" sz="4000" dirty="0" smtClean="0">
                <a:solidFill>
                  <a:schemeClr val="accent4">
                    <a:lumMod val="40000"/>
                    <a:lumOff val="60000"/>
                  </a:schemeClr>
                </a:solidFill>
              </a:rPr>
              <a:t>-Team Leader</a:t>
            </a:r>
          </a:p>
          <a:p>
            <a:endParaRPr lang="en-US" sz="4000" dirty="0" smtClean="0">
              <a:solidFill>
                <a:schemeClr val="accent4">
                  <a:lumMod val="40000"/>
                  <a:lumOff val="60000"/>
                </a:schemeClr>
              </a:solidFill>
            </a:endParaRPr>
          </a:p>
          <a:p>
            <a:r>
              <a:rPr lang="en-US" sz="4000" dirty="0" err="1" smtClean="0">
                <a:solidFill>
                  <a:schemeClr val="accent4">
                    <a:lumMod val="40000"/>
                    <a:lumOff val="60000"/>
                  </a:schemeClr>
                </a:solidFill>
              </a:rPr>
              <a:t>Rehana</a:t>
            </a:r>
            <a:r>
              <a:rPr lang="en-US" sz="4000" dirty="0" smtClean="0">
                <a:solidFill>
                  <a:schemeClr val="accent4">
                    <a:lumMod val="40000"/>
                    <a:lumOff val="60000"/>
                  </a:schemeClr>
                </a:solidFill>
              </a:rPr>
              <a:t>-Drop Out </a:t>
            </a:r>
            <a:endParaRPr lang="en-US" sz="40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endParaRPr lang="en-US" sz="2000" dirty="0" smtClean="0">
              <a:solidFill>
                <a:schemeClr val="accent4">
                  <a:lumMod val="40000"/>
                  <a:lumOff val="60000"/>
                </a:schemeClr>
              </a:solidFill>
            </a:endParaRPr>
          </a:p>
          <a:p>
            <a:endParaRPr lang="en-US" sz="8000" dirty="0" smtClean="0">
              <a:solidFill>
                <a:schemeClr val="accent4">
                  <a:lumMod val="40000"/>
                  <a:lumOff val="60000"/>
                </a:schemeClr>
              </a:solidFill>
            </a:endParaRPr>
          </a:p>
          <a:p>
            <a:r>
              <a:rPr lang="en-US" sz="8000" dirty="0" smtClean="0">
                <a:solidFill>
                  <a:schemeClr val="accent4">
                    <a:lumMod val="40000"/>
                    <a:lumOff val="60000"/>
                  </a:schemeClr>
                </a:solidFill>
              </a:rPr>
              <a:t>Thanks </a:t>
            </a:r>
            <a:endParaRPr lang="en-US" sz="80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0503" y="1144563"/>
            <a:ext cx="8513232" cy="5342328"/>
          </a:xfrm>
        </p:spPr>
        <p:txBody>
          <a:bodyPr>
            <a:normAutofit lnSpcReduction="10000"/>
          </a:bodyPr>
          <a:lstStyle/>
          <a:p>
            <a:pPr algn="just"/>
            <a:r>
              <a:rPr lang="en-US" sz="2400" dirty="0" smtClean="0">
                <a:solidFill>
                  <a:schemeClr val="accent4">
                    <a:lumMod val="40000"/>
                    <a:lumOff val="60000"/>
                  </a:schemeClr>
                </a:solidFill>
              </a:rPr>
              <a:t>	</a:t>
            </a:r>
            <a:r>
              <a:rPr lang="en-US" sz="2595" dirty="0" smtClean="0">
                <a:solidFill>
                  <a:schemeClr val="accent4">
                    <a:lumMod val="40000"/>
                    <a:lumOff val="60000"/>
                  </a:schemeClr>
                </a:solidFill>
              </a:rPr>
              <a:t>Financial Inclusion of the </a:t>
            </a:r>
            <a:r>
              <a:rPr lang="en-US" sz="2595" b="1" u="sng" dirty="0" smtClean="0">
                <a:solidFill>
                  <a:schemeClr val="accent4">
                    <a:lumMod val="40000"/>
                    <a:lumOff val="60000"/>
                  </a:schemeClr>
                </a:solidFill>
              </a:rPr>
              <a:t>poor</a:t>
            </a:r>
            <a:r>
              <a:rPr lang="en-US" sz="2595" dirty="0" smtClean="0">
                <a:solidFill>
                  <a:schemeClr val="accent4">
                    <a:lumMod val="40000"/>
                    <a:lumOff val="60000"/>
                  </a:schemeClr>
                </a:solidFill>
              </a:rPr>
              <a:t> (</a:t>
            </a:r>
            <a:r>
              <a:rPr lang="en-US" sz="1800" dirty="0" smtClean="0">
                <a:solidFill>
                  <a:schemeClr val="accent4">
                    <a:lumMod val="40000"/>
                    <a:lumOff val="60000"/>
                  </a:schemeClr>
                </a:solidFill>
              </a:rPr>
              <a:t>$0.58 and $ 0.47 per day, 2011</a:t>
            </a:r>
            <a:r>
              <a:rPr lang="en-US" sz="2595" dirty="0" smtClean="0">
                <a:solidFill>
                  <a:schemeClr val="accent4">
                    <a:lumMod val="40000"/>
                    <a:lumOff val="60000"/>
                  </a:schemeClr>
                </a:solidFill>
              </a:rPr>
              <a:t>) 	Model adopted for Micro-Finance initiative in India</a:t>
            </a:r>
          </a:p>
          <a:p>
            <a:pPr algn="just"/>
            <a:endParaRPr lang="en-US" sz="2400" dirty="0" smtClean="0">
              <a:solidFill>
                <a:schemeClr val="accent4">
                  <a:lumMod val="40000"/>
                  <a:lumOff val="60000"/>
                </a:schemeClr>
              </a:solidFill>
            </a:endParaRPr>
          </a:p>
          <a:p>
            <a:pPr marL="457200" indent="-457200" algn="just"/>
            <a:r>
              <a:rPr lang="en-US" sz="2162" dirty="0" smtClean="0">
                <a:solidFill>
                  <a:schemeClr val="accent4">
                    <a:lumMod val="40000"/>
                    <a:lumOff val="60000"/>
                  </a:schemeClr>
                </a:solidFill>
              </a:rPr>
              <a:t>1.Self-Help Group- To implement Poverty Alleviation Program through National and State Initiatives:</a:t>
            </a:r>
          </a:p>
          <a:p>
            <a:pPr marL="457200" indent="-457200" algn="just"/>
            <a:r>
              <a:rPr lang="en-US" sz="2162" dirty="0" smtClean="0">
                <a:solidFill>
                  <a:schemeClr val="accent4">
                    <a:lumMod val="40000"/>
                    <a:lumOff val="60000"/>
                  </a:schemeClr>
                </a:solidFill>
              </a:rPr>
              <a:t>		1979-Integrated Rural Development Program (IRDP)</a:t>
            </a:r>
          </a:p>
          <a:p>
            <a:pPr marL="457200" indent="-457200" algn="just"/>
            <a:r>
              <a:rPr lang="en-US" sz="2162" dirty="0" smtClean="0">
                <a:solidFill>
                  <a:schemeClr val="accent4">
                    <a:lumMod val="40000"/>
                    <a:lumOff val="60000"/>
                  </a:schemeClr>
                </a:solidFill>
              </a:rPr>
              <a:t>		1982-83- Department of Women Children in Rural Areas Program (DWCRA)-Self employment and empowerment of rural poor women.</a:t>
            </a:r>
          </a:p>
          <a:p>
            <a:pPr marL="457200" indent="-457200" algn="just"/>
            <a:r>
              <a:rPr lang="en-US" sz="2162" dirty="0" smtClean="0">
                <a:solidFill>
                  <a:schemeClr val="accent4">
                    <a:lumMod val="40000"/>
                    <a:lumOff val="60000"/>
                  </a:schemeClr>
                </a:solidFill>
              </a:rPr>
              <a:t>	1992-National Bank for Agricultural and Rural Development (NABARD)</a:t>
            </a:r>
          </a:p>
          <a:p>
            <a:pPr marL="457200" indent="-457200" algn="just"/>
            <a:endParaRPr lang="en-US" sz="2162" dirty="0" smtClean="0">
              <a:solidFill>
                <a:schemeClr val="accent4">
                  <a:lumMod val="40000"/>
                  <a:lumOff val="60000"/>
                </a:schemeClr>
              </a:solidFill>
            </a:endParaRPr>
          </a:p>
          <a:p>
            <a:pPr marL="457200" indent="-457200" algn="just"/>
            <a:r>
              <a:rPr lang="en-US" sz="2162" dirty="0" smtClean="0">
                <a:solidFill>
                  <a:schemeClr val="accent4">
                    <a:lumMod val="40000"/>
                    <a:lumOff val="60000"/>
                  </a:schemeClr>
                </a:solidFill>
              </a:rPr>
              <a:t>		-Capacity Building</a:t>
            </a:r>
          </a:p>
          <a:p>
            <a:pPr marL="457200" indent="-457200" algn="just"/>
            <a:r>
              <a:rPr lang="en-US" sz="2162" dirty="0" smtClean="0">
                <a:solidFill>
                  <a:schemeClr val="accent4">
                    <a:lumMod val="40000"/>
                    <a:lumOff val="60000"/>
                  </a:schemeClr>
                </a:solidFill>
              </a:rPr>
              <a:t>		-Social Mobilization</a:t>
            </a:r>
          </a:p>
          <a:p>
            <a:pPr marL="457200" indent="-457200" algn="just"/>
            <a:r>
              <a:rPr lang="en-US" sz="2162" dirty="0" smtClean="0">
                <a:solidFill>
                  <a:schemeClr val="accent4">
                    <a:lumMod val="40000"/>
                    <a:lumOff val="60000"/>
                  </a:schemeClr>
                </a:solidFill>
              </a:rPr>
              <a:t>	</a:t>
            </a:r>
          </a:p>
          <a:p>
            <a:pPr marL="457200" indent="-457200" algn="just"/>
            <a:endParaRPr lang="en-US" sz="2400" dirty="0" smtClean="0">
              <a:solidFill>
                <a:schemeClr val="accent4">
                  <a:lumMod val="40000"/>
                  <a:lumOff val="60000"/>
                </a:schemeClr>
              </a:solidFill>
            </a:endParaRPr>
          </a:p>
          <a:p>
            <a:endParaRPr lang="en-US" dirty="0">
              <a:solidFill>
                <a:schemeClr val="accent4">
                  <a:lumMod val="40000"/>
                  <a:lumOff val="60000"/>
                </a:schemeClr>
              </a:solidFill>
            </a:endParaRPr>
          </a:p>
        </p:txBody>
      </p:sp>
      <p:sp useBgFill="1">
        <p:nvSpPr>
          <p:cNvPr id="7" name="TextBox 6"/>
          <p:cNvSpPr txBox="1"/>
          <p:nvPr/>
        </p:nvSpPr>
        <p:spPr>
          <a:xfrm>
            <a:off x="480586" y="484616"/>
            <a:ext cx="7397586" cy="677108"/>
          </a:xfrm>
          <a:prstGeom prst="rect">
            <a:avLst/>
          </a:prstGeom>
        </p:spPr>
        <p:txBody>
          <a:bodyPr wrap="square" rtlCol="0">
            <a:spAutoFit/>
          </a:bodyPr>
          <a:lstStyle/>
          <a:p>
            <a:r>
              <a:rPr lang="en-US" sz="3800" dirty="0">
                <a:solidFill>
                  <a:schemeClr val="tx1">
                    <a:lumMod val="65000"/>
                  </a:schemeClr>
                </a:solidFill>
              </a:rPr>
              <a:t>I</a:t>
            </a:r>
            <a:r>
              <a:rPr lang="en-US" sz="3800" dirty="0" smtClean="0">
                <a:solidFill>
                  <a:schemeClr val="tx1">
                    <a:lumMod val="65000"/>
                  </a:schemeClr>
                </a:solidFill>
              </a:rPr>
              <a:t>ntroduction</a:t>
            </a:r>
            <a:endParaRPr lang="en-US" sz="3800" dirty="0">
              <a:solidFill>
                <a:schemeClr val="tx1">
                  <a:lumMod val="6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484616"/>
            <a:ext cx="8513232" cy="6002275"/>
          </a:xfrm>
        </p:spPr>
        <p:txBody>
          <a:bodyPr>
            <a:normAutofit lnSpcReduction="10000"/>
          </a:bodyPr>
          <a:lstStyle/>
          <a:p>
            <a:pPr algn="just"/>
            <a:endParaRPr lang="en-US" sz="2400" dirty="0" smtClean="0">
              <a:solidFill>
                <a:schemeClr val="accent4">
                  <a:lumMod val="40000"/>
                  <a:lumOff val="60000"/>
                </a:schemeClr>
              </a:solidFill>
            </a:endParaRPr>
          </a:p>
          <a:p>
            <a:pPr marL="457200" indent="-457200" algn="just"/>
            <a:r>
              <a:rPr lang="en-US" sz="2400" dirty="0" smtClean="0">
                <a:solidFill>
                  <a:schemeClr val="accent4">
                    <a:lumMod val="40000"/>
                    <a:lumOff val="60000"/>
                  </a:schemeClr>
                </a:solidFill>
              </a:rPr>
              <a:t>2.</a:t>
            </a:r>
            <a:r>
              <a:rPr lang="en-US" sz="2595" dirty="0" smtClean="0">
                <a:solidFill>
                  <a:srgbClr val="A6A6A6"/>
                </a:solidFill>
              </a:rPr>
              <a:t>Self Help Group (SHG) Bank Linkage </a:t>
            </a:r>
            <a:r>
              <a:rPr lang="en-US" sz="2595" dirty="0" err="1" smtClean="0">
                <a:solidFill>
                  <a:srgbClr val="A6A6A6"/>
                </a:solidFill>
              </a:rPr>
              <a:t>Programme</a:t>
            </a:r>
            <a:r>
              <a:rPr lang="en-US" sz="2595" dirty="0" smtClean="0">
                <a:solidFill>
                  <a:schemeClr val="accent4">
                    <a:lumMod val="40000"/>
                    <a:lumOff val="60000"/>
                  </a:schemeClr>
                </a:solidFill>
              </a:rPr>
              <a:t>- initiated in 1992 by </a:t>
            </a:r>
            <a:r>
              <a:rPr lang="en-US" sz="2595" dirty="0" smtClean="0">
                <a:solidFill>
                  <a:schemeClr val="accent4">
                    <a:lumMod val="40000"/>
                    <a:lumOff val="60000"/>
                  </a:schemeClr>
                </a:solidFill>
              </a:rPr>
              <a:t>Non-Governmental </a:t>
            </a:r>
            <a:r>
              <a:rPr lang="en-US" sz="2595" dirty="0" smtClean="0">
                <a:solidFill>
                  <a:schemeClr val="accent4">
                    <a:lumMod val="40000"/>
                    <a:lumOff val="60000"/>
                  </a:schemeClr>
                </a:solidFill>
              </a:rPr>
              <a:t>Organizations (NGOs)</a:t>
            </a:r>
          </a:p>
          <a:p>
            <a:pPr marL="457200" indent="-457200" algn="just"/>
            <a:endParaRPr lang="en-US" sz="2400" dirty="0" smtClean="0">
              <a:solidFill>
                <a:schemeClr val="accent4">
                  <a:lumMod val="40000"/>
                  <a:lumOff val="60000"/>
                </a:schemeClr>
              </a:solidFill>
            </a:endParaRPr>
          </a:p>
          <a:p>
            <a:pPr marL="457200" indent="-457200" algn="just"/>
            <a:r>
              <a:rPr lang="en-US" sz="2400" dirty="0" smtClean="0">
                <a:solidFill>
                  <a:schemeClr val="accent4">
                    <a:lumMod val="40000"/>
                    <a:lumOff val="60000"/>
                  </a:schemeClr>
                </a:solidFill>
              </a:rPr>
              <a:t> 	</a:t>
            </a:r>
            <a:r>
              <a:rPr lang="en-US" sz="2162" dirty="0" smtClean="0">
                <a:solidFill>
                  <a:schemeClr val="accent4">
                    <a:lumMod val="40000"/>
                    <a:lumOff val="60000"/>
                  </a:schemeClr>
                </a:solidFill>
              </a:rPr>
              <a:t>Started with 500 </a:t>
            </a:r>
            <a:r>
              <a:rPr lang="en-US" sz="2162" dirty="0" err="1" smtClean="0">
                <a:solidFill>
                  <a:schemeClr val="accent4">
                    <a:lumMod val="40000"/>
                    <a:lumOff val="60000"/>
                  </a:schemeClr>
                </a:solidFill>
              </a:rPr>
              <a:t>SHGs</a:t>
            </a:r>
            <a:r>
              <a:rPr lang="en-US" sz="2162" dirty="0" smtClean="0">
                <a:solidFill>
                  <a:schemeClr val="accent4">
                    <a:lumMod val="40000"/>
                    <a:lumOff val="60000"/>
                  </a:schemeClr>
                </a:solidFill>
              </a:rPr>
              <a:t> in 1992 and had grown to 8 million </a:t>
            </a:r>
            <a:r>
              <a:rPr lang="en-US" sz="2162" dirty="0" err="1" smtClean="0">
                <a:solidFill>
                  <a:schemeClr val="accent4">
                    <a:lumMod val="40000"/>
                    <a:lumOff val="60000"/>
                  </a:schemeClr>
                </a:solidFill>
              </a:rPr>
              <a:t>SHGs</a:t>
            </a:r>
            <a:r>
              <a:rPr lang="en-US" sz="2162" dirty="0" smtClean="0">
                <a:solidFill>
                  <a:schemeClr val="accent4">
                    <a:lumMod val="40000"/>
                    <a:lumOff val="60000"/>
                  </a:schemeClr>
                </a:solidFill>
              </a:rPr>
              <a:t> by March 2012. Among the regions, southern region is highest at </a:t>
            </a:r>
            <a:r>
              <a:rPr lang="en-US" sz="2162" dirty="0" err="1" smtClean="0">
                <a:solidFill>
                  <a:schemeClr val="accent4">
                    <a:lumMod val="40000"/>
                    <a:lumOff val="60000"/>
                  </a:schemeClr>
                </a:solidFill>
              </a:rPr>
              <a:t>Rs</a:t>
            </a:r>
            <a:r>
              <a:rPr lang="en-US" sz="2162" dirty="0" smtClean="0">
                <a:solidFill>
                  <a:schemeClr val="accent4">
                    <a:lumMod val="40000"/>
                    <a:lumOff val="60000"/>
                  </a:schemeClr>
                </a:solidFill>
              </a:rPr>
              <a:t>. 10080 per SHG, (Karnataka </a:t>
            </a:r>
            <a:r>
              <a:rPr lang="en-US" sz="2162" dirty="0" err="1" smtClean="0">
                <a:solidFill>
                  <a:schemeClr val="accent4">
                    <a:lumMod val="40000"/>
                    <a:lumOff val="60000"/>
                  </a:schemeClr>
                </a:solidFill>
              </a:rPr>
              <a:t>SHGs</a:t>
            </a:r>
            <a:r>
              <a:rPr lang="en-US" sz="2162" dirty="0" smtClean="0">
                <a:solidFill>
                  <a:schemeClr val="accent4">
                    <a:lumMod val="40000"/>
                    <a:lumOff val="60000"/>
                  </a:schemeClr>
                </a:solidFill>
              </a:rPr>
              <a:t> Saving bank balance of </a:t>
            </a:r>
            <a:r>
              <a:rPr lang="en-US" sz="2162" dirty="0" err="1">
                <a:solidFill>
                  <a:schemeClr val="accent4">
                    <a:lumMod val="40000"/>
                    <a:lumOff val="60000"/>
                  </a:schemeClr>
                </a:solidFill>
              </a:rPr>
              <a:t>R</a:t>
            </a:r>
            <a:r>
              <a:rPr lang="en-US" sz="2162" dirty="0" err="1" smtClean="0">
                <a:solidFill>
                  <a:schemeClr val="accent4">
                    <a:lumMod val="40000"/>
                    <a:lumOff val="60000"/>
                  </a:schemeClr>
                </a:solidFill>
              </a:rPr>
              <a:t>s</a:t>
            </a:r>
            <a:r>
              <a:rPr lang="en-US" sz="2162" dirty="0" smtClean="0">
                <a:solidFill>
                  <a:schemeClr val="accent4">
                    <a:lumMod val="40000"/>
                    <a:lumOff val="60000"/>
                  </a:schemeClr>
                </a:solidFill>
              </a:rPr>
              <a:t> 16000 per SHG)  and northeastern region recorded the lowest balance of </a:t>
            </a:r>
            <a:r>
              <a:rPr lang="en-US" sz="2162" dirty="0" err="1" smtClean="0">
                <a:solidFill>
                  <a:schemeClr val="accent4">
                    <a:lumMod val="40000"/>
                    <a:lumOff val="60000"/>
                  </a:schemeClr>
                </a:solidFill>
              </a:rPr>
              <a:t>Rs</a:t>
            </a:r>
            <a:r>
              <a:rPr lang="en-US" sz="2162" dirty="0" smtClean="0">
                <a:solidFill>
                  <a:schemeClr val="accent4">
                    <a:lumMod val="40000"/>
                    <a:lumOff val="60000"/>
                  </a:schemeClr>
                </a:solidFill>
              </a:rPr>
              <a:t> 4159 per SHG.</a:t>
            </a:r>
          </a:p>
          <a:p>
            <a:pPr marL="457200" indent="-457200" algn="just"/>
            <a:r>
              <a:rPr lang="en-US" sz="2162" dirty="0" smtClean="0">
                <a:solidFill>
                  <a:schemeClr val="accent4">
                    <a:lumMod val="40000"/>
                    <a:lumOff val="60000"/>
                  </a:schemeClr>
                </a:solidFill>
              </a:rPr>
              <a:t>	</a:t>
            </a:r>
          </a:p>
          <a:p>
            <a:pPr marL="457200" indent="-457200" algn="just"/>
            <a:r>
              <a:rPr lang="en-US" sz="2162" dirty="0" smtClean="0">
                <a:solidFill>
                  <a:schemeClr val="accent4">
                    <a:lumMod val="40000"/>
                    <a:lumOff val="60000"/>
                  </a:schemeClr>
                </a:solidFill>
              </a:rPr>
              <a:t>	</a:t>
            </a:r>
            <a:r>
              <a:rPr lang="en-US" sz="2162" dirty="0" err="1" smtClean="0">
                <a:solidFill>
                  <a:schemeClr val="accent4">
                    <a:lumMod val="40000"/>
                    <a:lumOff val="60000"/>
                  </a:schemeClr>
                </a:solidFill>
              </a:rPr>
              <a:t>SHGs</a:t>
            </a:r>
            <a:r>
              <a:rPr lang="en-US" sz="2162" dirty="0" smtClean="0">
                <a:solidFill>
                  <a:schemeClr val="accent4">
                    <a:lumMod val="40000"/>
                    <a:lumOff val="60000"/>
                  </a:schemeClr>
                </a:solidFill>
              </a:rPr>
              <a:t> are the association of  up to 20 women (their average size is 14)</a:t>
            </a:r>
          </a:p>
          <a:p>
            <a:pPr marL="457200" indent="-457200" algn="just"/>
            <a:r>
              <a:rPr lang="en-US" sz="2162" dirty="0" smtClean="0">
                <a:solidFill>
                  <a:schemeClr val="accent4">
                    <a:lumMod val="40000"/>
                    <a:lumOff val="60000"/>
                  </a:schemeClr>
                </a:solidFill>
              </a:rPr>
              <a:t>	</a:t>
            </a:r>
          </a:p>
          <a:p>
            <a:pPr marL="457200" indent="-457200" algn="just"/>
            <a:r>
              <a:rPr lang="en-US" sz="2162" dirty="0" smtClean="0">
                <a:solidFill>
                  <a:schemeClr val="accent4">
                    <a:lumMod val="40000"/>
                    <a:lumOff val="60000"/>
                  </a:schemeClr>
                </a:solidFill>
              </a:rPr>
              <a:t>	Loan is given to the group and group decides how to allocate it to its member</a:t>
            </a:r>
          </a:p>
          <a:p>
            <a:pPr marL="457200" indent="-457200" algn="just"/>
            <a:endParaRPr lang="en-US" sz="2162" dirty="0" smtClean="0">
              <a:solidFill>
                <a:schemeClr val="accent4">
                  <a:lumMod val="40000"/>
                  <a:lumOff val="60000"/>
                </a:schemeClr>
              </a:solidFill>
            </a:endParaRPr>
          </a:p>
          <a:p>
            <a:pPr marL="457200" indent="-457200" algn="just"/>
            <a:r>
              <a:rPr lang="en-US" sz="2162" dirty="0" smtClean="0">
                <a:solidFill>
                  <a:schemeClr val="accent4">
                    <a:lumMod val="40000"/>
                    <a:lumOff val="60000"/>
                  </a:schemeClr>
                </a:solidFill>
              </a:rPr>
              <a:t>	</a:t>
            </a:r>
          </a:p>
          <a:p>
            <a:pPr marL="457200" indent="-457200" algn="just"/>
            <a:endParaRPr lang="en-US" sz="2400" dirty="0" smtClean="0">
              <a:solidFill>
                <a:schemeClr val="accent4">
                  <a:lumMod val="40000"/>
                  <a:lumOff val="60000"/>
                </a:schemeClr>
              </a:solidFill>
            </a:endParaRPr>
          </a:p>
          <a:p>
            <a:endParaRPr lang="en-US"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450294"/>
            <a:ext cx="8513232" cy="6019436"/>
          </a:xfrm>
        </p:spPr>
        <p:txBody>
          <a:bodyPr anchor="t">
            <a:normAutofit/>
          </a:bodyPr>
          <a:lstStyle/>
          <a:p>
            <a:pPr marL="457200" indent="-457200" algn="just"/>
            <a:endParaRPr lang="en-US" sz="2000" dirty="0" smtClean="0">
              <a:solidFill>
                <a:schemeClr val="accent4">
                  <a:lumMod val="40000"/>
                  <a:lumOff val="60000"/>
                </a:schemeClr>
              </a:solidFill>
            </a:endParaRPr>
          </a:p>
          <a:p>
            <a:pPr marL="457200" indent="-457200" algn="just"/>
            <a:r>
              <a:rPr lang="en-US" sz="2000" dirty="0" smtClean="0">
                <a:solidFill>
                  <a:schemeClr val="accent4">
                    <a:lumMod val="40000"/>
                    <a:lumOff val="60000"/>
                  </a:schemeClr>
                </a:solidFill>
              </a:rPr>
              <a:t>Other attributes are: Weekly group meeting, Team leader, small and regular saving, saving account in the bank, internal lending from own saving. </a:t>
            </a:r>
          </a:p>
          <a:p>
            <a:pPr marL="457200" indent="-457200" algn="just"/>
            <a:endParaRPr lang="en-US" sz="2000" dirty="0" smtClean="0">
              <a:solidFill>
                <a:schemeClr val="accent4">
                  <a:lumMod val="40000"/>
                  <a:lumOff val="60000"/>
                </a:schemeClr>
              </a:solidFill>
            </a:endParaRPr>
          </a:p>
          <a:p>
            <a:pPr marL="457200" indent="-457200" algn="just"/>
            <a:endParaRPr lang="en-US" sz="2000" dirty="0" smtClean="0">
              <a:solidFill>
                <a:schemeClr val="accent4">
                  <a:lumMod val="40000"/>
                  <a:lumOff val="60000"/>
                </a:schemeClr>
              </a:solidFill>
            </a:endParaRPr>
          </a:p>
          <a:p>
            <a:pPr marL="457200" indent="-457200" algn="just"/>
            <a:endParaRPr lang="en-US" sz="2000" dirty="0" smtClean="0">
              <a:solidFill>
                <a:schemeClr val="accent4">
                  <a:lumMod val="40000"/>
                  <a:lumOff val="60000"/>
                </a:schemeClr>
              </a:solidFill>
            </a:endParaRPr>
          </a:p>
          <a:p>
            <a:pPr marL="457200" indent="-457200" algn="just"/>
            <a:r>
              <a:rPr lang="en-US" sz="2000" dirty="0" smtClean="0">
                <a:solidFill>
                  <a:schemeClr val="accent4">
                    <a:lumMod val="40000"/>
                    <a:lumOff val="60000"/>
                  </a:schemeClr>
                </a:solidFill>
              </a:rPr>
              <a:t>Revision in the SHG-Bank Linkage guidelines-Emphasis on steady graduation from community to individual banking with “no frill account” </a:t>
            </a:r>
            <a:r>
              <a:rPr lang="en-US" sz="1800" dirty="0" smtClean="0">
                <a:solidFill>
                  <a:schemeClr val="accent4">
                    <a:lumMod val="40000"/>
                    <a:lumOff val="60000"/>
                  </a:schemeClr>
                </a:solidFill>
              </a:rPr>
              <a:t>(Taking rural India forward, NABARD, 2011-2012</a:t>
            </a:r>
            <a:r>
              <a:rPr lang="en-US" sz="2000" dirty="0" smtClean="0">
                <a:solidFill>
                  <a:schemeClr val="accent4">
                    <a:lumMod val="40000"/>
                    <a:lumOff val="60000"/>
                  </a:schemeClr>
                </a:solidFill>
              </a:rPr>
              <a:t>)</a:t>
            </a:r>
          </a:p>
          <a:p>
            <a:pPr marL="457200" indent="-457200" algn="just"/>
            <a:endParaRPr lang="en-US" sz="2000" dirty="0" smtClean="0">
              <a:solidFill>
                <a:schemeClr val="accent4">
                  <a:lumMod val="40000"/>
                  <a:lumOff val="60000"/>
                </a:schemeClr>
              </a:solidFill>
            </a:endParaRPr>
          </a:p>
          <a:p>
            <a:pPr marL="457200" indent="-457200" algn="just"/>
            <a:endParaRPr lang="en-US" sz="2000" dirty="0" smtClean="0">
              <a:solidFill>
                <a:schemeClr val="accent4">
                  <a:lumMod val="40000"/>
                  <a:lumOff val="60000"/>
                </a:schemeClr>
              </a:solidFill>
            </a:endParaRPr>
          </a:p>
          <a:p>
            <a:pPr marL="457200" indent="-457200" algn="just"/>
            <a:endParaRPr lang="en-US" sz="2000" dirty="0" smtClean="0">
              <a:solidFill>
                <a:schemeClr val="accent4">
                  <a:lumMod val="40000"/>
                  <a:lumOff val="60000"/>
                </a:schemeClr>
              </a:solidFill>
            </a:endParaRPr>
          </a:p>
          <a:p>
            <a:pPr marL="457200" indent="-457200" algn="just"/>
            <a:r>
              <a:rPr lang="en-US" sz="2000" dirty="0" smtClean="0">
                <a:solidFill>
                  <a:schemeClr val="accent4">
                    <a:lumMod val="40000"/>
                    <a:lumOff val="60000"/>
                  </a:schemeClr>
                </a:solidFill>
              </a:rPr>
              <a:t>Creation of  enterprise/livelihood based groups associated with Joint Liability model within the SHG so that without affecting the functioning of the </a:t>
            </a:r>
            <a:r>
              <a:rPr lang="en-US" sz="2000" dirty="0" err="1" smtClean="0">
                <a:solidFill>
                  <a:schemeClr val="accent4">
                    <a:lumMod val="40000"/>
                    <a:lumOff val="60000"/>
                  </a:schemeClr>
                </a:solidFill>
              </a:rPr>
              <a:t>SHGs</a:t>
            </a:r>
            <a:r>
              <a:rPr lang="en-US" sz="2000" dirty="0" smtClean="0">
                <a:solidFill>
                  <a:schemeClr val="accent4">
                    <a:lumMod val="40000"/>
                    <a:lumOff val="60000"/>
                  </a:schemeClr>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450294"/>
            <a:ext cx="8513232" cy="6019436"/>
          </a:xfrm>
        </p:spPr>
        <p:txBody>
          <a:bodyPr>
            <a:normAutofit/>
          </a:bodyPr>
          <a:lstStyle/>
          <a:p>
            <a:pPr algn="l"/>
            <a:r>
              <a:rPr lang="en-US" sz="2400" dirty="0" smtClean="0">
                <a:solidFill>
                  <a:srgbClr val="A6A6A6"/>
                </a:solidFill>
              </a:rPr>
              <a:t>2. Microfinance Institution (MFI) Model : </a:t>
            </a:r>
            <a:endParaRPr lang="en-US" sz="2400" dirty="0" smtClean="0">
              <a:solidFill>
                <a:schemeClr val="accent4">
                  <a:lumMod val="40000"/>
                  <a:lumOff val="60000"/>
                </a:schemeClr>
              </a:solidFill>
            </a:endParaRPr>
          </a:p>
          <a:p>
            <a:pPr algn="l"/>
            <a:r>
              <a:rPr lang="en-US" sz="2000" dirty="0" smtClean="0">
                <a:solidFill>
                  <a:schemeClr val="accent4">
                    <a:lumMod val="40000"/>
                    <a:lumOff val="60000"/>
                  </a:schemeClr>
                </a:solidFill>
              </a:rPr>
              <a:t>MFI acts as an intermediary and borrows in much larger amounts from the banks, mostly from the private banks who do not have rural branches to conduct SHG lending. </a:t>
            </a:r>
          </a:p>
          <a:p>
            <a:pPr algn="l"/>
            <a:endParaRPr lang="en-US" sz="2000" dirty="0" smtClean="0">
              <a:solidFill>
                <a:schemeClr val="accent4">
                  <a:lumMod val="40000"/>
                  <a:lumOff val="60000"/>
                </a:schemeClr>
              </a:solidFill>
            </a:endParaRPr>
          </a:p>
          <a:p>
            <a:pPr algn="l"/>
            <a:r>
              <a:rPr lang="en-US" sz="2000" dirty="0" smtClean="0">
                <a:solidFill>
                  <a:schemeClr val="accent4">
                    <a:lumMod val="40000"/>
                    <a:lumOff val="60000"/>
                  </a:schemeClr>
                </a:solidFill>
              </a:rPr>
              <a:t>Members organized into groups, either the classic five-member </a:t>
            </a:r>
            <a:r>
              <a:rPr lang="en-US" sz="2000" dirty="0" err="1" smtClean="0">
                <a:solidFill>
                  <a:schemeClr val="accent4">
                    <a:lumMod val="40000"/>
                    <a:lumOff val="60000"/>
                  </a:schemeClr>
                </a:solidFill>
              </a:rPr>
              <a:t>Grameen</a:t>
            </a:r>
            <a:r>
              <a:rPr lang="en-US" sz="2000" dirty="0" smtClean="0">
                <a:solidFill>
                  <a:schemeClr val="accent4">
                    <a:lumMod val="40000"/>
                    <a:lumOff val="60000"/>
                  </a:schemeClr>
                </a:solidFill>
              </a:rPr>
              <a:t> Bank-type group or larger ‘joint liability’ groups (JLG). </a:t>
            </a:r>
          </a:p>
          <a:p>
            <a:pPr algn="l"/>
            <a:endParaRPr lang="en-US" sz="2000" dirty="0" smtClean="0">
              <a:solidFill>
                <a:schemeClr val="accent4">
                  <a:lumMod val="40000"/>
                  <a:lumOff val="60000"/>
                </a:schemeClr>
              </a:solidFill>
            </a:endParaRPr>
          </a:p>
          <a:p>
            <a:pPr algn="l"/>
            <a:r>
              <a:rPr lang="en-US" sz="2000" dirty="0" smtClean="0">
                <a:solidFill>
                  <a:schemeClr val="accent4">
                    <a:lumMod val="40000"/>
                    <a:lumOff val="60000"/>
                  </a:schemeClr>
                </a:solidFill>
              </a:rPr>
              <a:t>Self-selection process leads to a positive </a:t>
            </a:r>
            <a:r>
              <a:rPr lang="en-US" sz="2000" dirty="0" err="1" smtClean="0">
                <a:solidFill>
                  <a:schemeClr val="accent4">
                    <a:lumMod val="40000"/>
                    <a:lumOff val="60000"/>
                  </a:schemeClr>
                </a:solidFill>
              </a:rPr>
              <a:t>assortative</a:t>
            </a:r>
            <a:r>
              <a:rPr lang="en-US" sz="2000" dirty="0" smtClean="0">
                <a:solidFill>
                  <a:schemeClr val="accent4">
                    <a:lumMod val="40000"/>
                    <a:lumOff val="60000"/>
                  </a:schemeClr>
                </a:solidFill>
              </a:rPr>
              <a:t> matching, that is, groups self-select members of the same risk type, forming homogenous group- TRUST</a:t>
            </a:r>
          </a:p>
          <a:p>
            <a:pPr algn="l"/>
            <a:endParaRPr lang="en-US" sz="2000" dirty="0" smtClean="0">
              <a:solidFill>
                <a:schemeClr val="accent4">
                  <a:lumMod val="40000"/>
                  <a:lumOff val="60000"/>
                </a:schemeClr>
              </a:solidFill>
            </a:endParaRPr>
          </a:p>
          <a:p>
            <a:pPr algn="l"/>
            <a:r>
              <a:rPr lang="en-US" sz="2000" dirty="0" smtClean="0">
                <a:solidFill>
                  <a:schemeClr val="accent4">
                    <a:lumMod val="40000"/>
                    <a:lumOff val="60000"/>
                  </a:schemeClr>
                </a:solidFill>
              </a:rPr>
              <a:t>Individual lending is prevalent under MFI model.</a:t>
            </a:r>
          </a:p>
          <a:p>
            <a:pPr algn="l"/>
            <a:endParaRPr lang="en-US" sz="2000" dirty="0" smtClean="0">
              <a:solidFill>
                <a:schemeClr val="accent4">
                  <a:lumMod val="40000"/>
                  <a:lumOff val="60000"/>
                </a:schemeClr>
              </a:solidFill>
            </a:endParaRPr>
          </a:p>
          <a:p>
            <a:pPr algn="l"/>
            <a:r>
              <a:rPr lang="en-US" sz="2000" dirty="0" smtClean="0">
                <a:solidFill>
                  <a:schemeClr val="accent4">
                    <a:lumMod val="40000"/>
                    <a:lumOff val="60000"/>
                  </a:schemeClr>
                </a:solidFill>
              </a:rPr>
              <a:t>Liability in JLG  is more moral than legally enforceable, and is exercised through peer group pressure and the prospect of being denied future loans. </a:t>
            </a:r>
          </a:p>
          <a:p>
            <a:pPr algn="l"/>
            <a:r>
              <a:rPr lang="en-US" sz="2000" dirty="0" smtClean="0">
                <a:solidFill>
                  <a:schemeClr val="accent4">
                    <a:lumMod val="40000"/>
                    <a:lumOff val="60000"/>
                  </a:schemeClr>
                </a:solidFill>
              </a:rPr>
              <a:t>	High Chances of repayment </a:t>
            </a:r>
          </a:p>
          <a:p>
            <a:pPr algn="l"/>
            <a:r>
              <a:rPr lang="en-US" sz="2000" dirty="0" smtClean="0">
                <a:solidFill>
                  <a:schemeClr val="accent4">
                    <a:lumMod val="40000"/>
                    <a:lumOff val="60000"/>
                  </a:schemeClr>
                </a:solidFill>
              </a:rPr>
              <a:t>	No provision of saving within the group</a:t>
            </a:r>
          </a:p>
          <a:p>
            <a:pPr algn="l"/>
            <a:endParaRPr lang="en-US" sz="2000" dirty="0">
              <a:solidFill>
                <a:schemeClr val="accent4">
                  <a:lumMod val="40000"/>
                  <a:lumOff val="60000"/>
                </a:schemeClr>
              </a:solidFill>
            </a:endParaRPr>
          </a:p>
          <a:p>
            <a:pPr algn="l"/>
            <a:endParaRPr lang="en-US" sz="1800" dirty="0" smtClean="0">
              <a:solidFill>
                <a:schemeClr val="accent4">
                  <a:lumMod val="40000"/>
                  <a:lumOff val="60000"/>
                </a:schemeClr>
              </a:solidFill>
            </a:endParaRPr>
          </a:p>
          <a:p>
            <a:pPr algn="l"/>
            <a:endParaRPr lang="en-US" sz="1800" dirty="0" smtClean="0">
              <a:solidFill>
                <a:schemeClr val="accent4">
                  <a:lumMod val="40000"/>
                  <a:lumOff val="60000"/>
                </a:schemeClr>
              </a:solidFill>
            </a:endParaRPr>
          </a:p>
          <a:p>
            <a:pPr algn="l"/>
            <a:endParaRPr lang="en-US" sz="2400" dirty="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pPr algn="l"/>
            <a:r>
              <a:rPr lang="en-US" dirty="0" smtClean="0">
                <a:solidFill>
                  <a:srgbClr val="A6A6A6"/>
                </a:solidFill>
              </a:rPr>
              <a:t>Andhra Pradesh</a:t>
            </a:r>
          </a:p>
          <a:p>
            <a:pPr algn="l"/>
            <a:r>
              <a:rPr lang="en-US" sz="2400" dirty="0" smtClean="0">
                <a:solidFill>
                  <a:schemeClr val="accent4">
                    <a:lumMod val="40000"/>
                    <a:lumOff val="60000"/>
                  </a:schemeClr>
                </a:solidFill>
              </a:rPr>
              <a:t> </a:t>
            </a:r>
          </a:p>
          <a:p>
            <a:pPr algn="just"/>
            <a:r>
              <a:rPr lang="en-US" sz="2000" dirty="0" smtClean="0">
                <a:solidFill>
                  <a:schemeClr val="accent4">
                    <a:lumMod val="40000"/>
                    <a:lumOff val="60000"/>
                  </a:schemeClr>
                </a:solidFill>
              </a:rPr>
              <a:t>Microfinance Capital.</a:t>
            </a:r>
          </a:p>
          <a:p>
            <a:pPr algn="just">
              <a:buFont typeface="Arial"/>
              <a:buChar char="•"/>
            </a:pPr>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25% of the </a:t>
            </a:r>
            <a:r>
              <a:rPr lang="en-US" sz="2000" dirty="0" err="1" smtClean="0">
                <a:solidFill>
                  <a:schemeClr val="accent4">
                    <a:lumMod val="40000"/>
                    <a:lumOff val="60000"/>
                  </a:schemeClr>
                </a:solidFill>
              </a:rPr>
              <a:t>SHGs</a:t>
            </a:r>
            <a:r>
              <a:rPr lang="en-US" sz="2000" dirty="0" smtClean="0">
                <a:solidFill>
                  <a:schemeClr val="accent4">
                    <a:lumMod val="40000"/>
                    <a:lumOff val="60000"/>
                  </a:schemeClr>
                </a:solidFill>
              </a:rPr>
              <a:t> linked to SHG bank linkage </a:t>
            </a:r>
            <a:r>
              <a:rPr lang="en-US" sz="2000" dirty="0" err="1" smtClean="0">
                <a:solidFill>
                  <a:schemeClr val="accent4">
                    <a:lumMod val="40000"/>
                    <a:lumOff val="60000"/>
                  </a:schemeClr>
                </a:solidFill>
              </a:rPr>
              <a:t>programme</a:t>
            </a:r>
            <a:r>
              <a:rPr lang="en-US" sz="2000" dirty="0" smtClean="0">
                <a:solidFill>
                  <a:schemeClr val="accent4">
                    <a:lumMod val="40000"/>
                    <a:lumOff val="60000"/>
                  </a:schemeClr>
                </a:solidFill>
              </a:rPr>
              <a:t>.</a:t>
            </a:r>
          </a:p>
          <a:p>
            <a:pPr algn="just">
              <a:buFont typeface="Arial"/>
              <a:buChar char="•"/>
            </a:pPr>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30%  of all borrower accounts and the outstanding loan portfolio in case of </a:t>
            </a:r>
            <a:r>
              <a:rPr lang="en-US" sz="2000" dirty="0" err="1" smtClean="0">
                <a:solidFill>
                  <a:schemeClr val="accent4">
                    <a:lumMod val="40000"/>
                    <a:lumOff val="60000"/>
                  </a:schemeClr>
                </a:solidFill>
              </a:rPr>
              <a:t>MFIs</a:t>
            </a:r>
            <a:r>
              <a:rPr lang="en-US" sz="2000" dirty="0" smtClean="0">
                <a:solidFill>
                  <a:schemeClr val="accent4">
                    <a:lumMod val="40000"/>
                    <a:lumOff val="60000"/>
                  </a:schemeClr>
                </a:solidFill>
              </a:rPr>
              <a:t>.</a:t>
            </a:r>
          </a:p>
          <a:p>
            <a:pPr algn="just">
              <a:buFont typeface="Arial"/>
              <a:buChar char="•"/>
            </a:pPr>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From 2009 to 2010, an increase of over 7 percent is found.</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National Crime Records bureau showed that suicides among farmers in 2009 had increased with five states-Maharashtra (2,872), Andhra Pradesh (2,414), Karnataka (2,282), Chhattisgarh (1,802) and Madhya Pradesh (1,395).</a:t>
            </a:r>
          </a:p>
          <a:p>
            <a:pPr algn="just"/>
            <a:endParaRPr lang="en-US" sz="2400" dirty="0" smtClean="0">
              <a:solidFill>
                <a:schemeClr val="accent4">
                  <a:lumMod val="40000"/>
                  <a:lumOff val="60000"/>
                </a:schemeClr>
              </a:solidFill>
            </a:endParaRPr>
          </a:p>
          <a:p>
            <a:pPr algn="l"/>
            <a:endParaRPr lang="en-US" sz="2400" dirty="0" smtClean="0">
              <a:solidFill>
                <a:schemeClr val="accent4">
                  <a:lumMod val="40000"/>
                  <a:lumOff val="60000"/>
                </a:schemeClr>
              </a:solidFill>
            </a:endParaRPr>
          </a:p>
          <a:p>
            <a:pPr algn="l"/>
            <a:endParaRPr lang="en-US" sz="2400" dirty="0" smtClean="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pPr algn="l"/>
            <a:r>
              <a:rPr lang="en-US" dirty="0" smtClean="0">
                <a:solidFill>
                  <a:srgbClr val="A6A6A6"/>
                </a:solidFill>
              </a:rPr>
              <a:t>Andhra Pradesh</a:t>
            </a:r>
          </a:p>
          <a:p>
            <a:pPr algn="just"/>
            <a:endParaRPr lang="en-US" sz="2400" dirty="0" smtClean="0">
              <a:solidFill>
                <a:schemeClr val="accent4">
                  <a:lumMod val="40000"/>
                  <a:lumOff val="60000"/>
                </a:schemeClr>
              </a:solidFill>
            </a:endParaRPr>
          </a:p>
          <a:p>
            <a:pPr algn="just"/>
            <a:r>
              <a:rPr lang="en-US" sz="2000" dirty="0" smtClean="0">
                <a:solidFill>
                  <a:schemeClr val="accent4">
                    <a:lumMod val="40000"/>
                    <a:lumOff val="60000"/>
                  </a:schemeClr>
                </a:solidFill>
              </a:rPr>
              <a:t>Suicides in Guntur in Andhra Pradesh and </a:t>
            </a:r>
            <a:r>
              <a:rPr lang="en-US" sz="2000" i="1" dirty="0" err="1" smtClean="0">
                <a:solidFill>
                  <a:schemeClr val="accent4">
                    <a:lumMod val="40000"/>
                    <a:lumOff val="60000"/>
                  </a:schemeClr>
                </a:solidFill>
              </a:rPr>
              <a:t>Kolar</a:t>
            </a:r>
            <a:r>
              <a:rPr lang="en-US" sz="2000" dirty="0" smtClean="0">
                <a:solidFill>
                  <a:schemeClr val="accent4">
                    <a:lumMod val="40000"/>
                    <a:lumOff val="60000"/>
                  </a:schemeClr>
                </a:solidFill>
              </a:rPr>
              <a:t> in Karnataka raised issue concerning customer protection  against coercive recovery practices. In reaction of which Andhra Pradesh Ordinance came which has affected </a:t>
            </a:r>
            <a:r>
              <a:rPr lang="en-US" sz="2000" dirty="0" err="1" smtClean="0">
                <a:solidFill>
                  <a:schemeClr val="accent4">
                    <a:lumMod val="40000"/>
                    <a:lumOff val="60000"/>
                  </a:schemeClr>
                </a:solidFill>
              </a:rPr>
              <a:t>MFIs</a:t>
            </a:r>
            <a:r>
              <a:rPr lang="en-US" sz="2000" dirty="0" smtClean="0">
                <a:solidFill>
                  <a:schemeClr val="accent4">
                    <a:lumMod val="40000"/>
                    <a:lumOff val="60000"/>
                  </a:schemeClr>
                </a:solidFill>
              </a:rPr>
              <a:t>  sector tremendously.</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However, No suicide case is recorded in the SHG-Bank Linkage </a:t>
            </a:r>
            <a:r>
              <a:rPr lang="en-US" sz="2000" dirty="0" err="1" smtClean="0">
                <a:solidFill>
                  <a:schemeClr val="accent4">
                    <a:lumMod val="40000"/>
                    <a:lumOff val="60000"/>
                  </a:schemeClr>
                </a:solidFill>
              </a:rPr>
              <a:t>programme</a:t>
            </a:r>
            <a:r>
              <a:rPr lang="en-US" sz="2000" dirty="0" smtClean="0">
                <a:solidFill>
                  <a:schemeClr val="accent4">
                    <a:lumMod val="40000"/>
                    <a:lumOff val="60000"/>
                  </a:schemeClr>
                </a:solidFill>
              </a:rPr>
              <a:t>.</a:t>
            </a:r>
          </a:p>
          <a:p>
            <a:pPr algn="just"/>
            <a:endParaRPr lang="en-US" sz="2000" dirty="0" smtClean="0">
              <a:solidFill>
                <a:schemeClr val="accent4">
                  <a:lumMod val="40000"/>
                  <a:lumOff val="60000"/>
                </a:schemeClr>
              </a:solidFill>
            </a:endParaRPr>
          </a:p>
          <a:p>
            <a:pPr algn="just"/>
            <a:r>
              <a:rPr lang="en-US" sz="2000" dirty="0" err="1" smtClean="0">
                <a:solidFill>
                  <a:schemeClr val="accent4">
                    <a:lumMod val="40000"/>
                    <a:lumOff val="60000"/>
                  </a:schemeClr>
                </a:solidFill>
              </a:rPr>
              <a:t>MFIs</a:t>
            </a:r>
            <a:r>
              <a:rPr lang="en-US" sz="2000" dirty="0" smtClean="0">
                <a:solidFill>
                  <a:schemeClr val="accent4">
                    <a:lumMod val="40000"/>
                    <a:lumOff val="60000"/>
                  </a:schemeClr>
                </a:solidFill>
              </a:rPr>
              <a:t> became infamous because of the group liability, inflexibility, lack of transparency and high interest rates. (SOS, 2012).</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At this stage it is very crucial to seek a single factor which  differentiates SHG- Bank Linkage Model from the MFI Model. Or in other words, a factor which predicts the </a:t>
            </a:r>
            <a:r>
              <a:rPr lang="en-US" sz="2000" dirty="0" smtClean="0">
                <a:solidFill>
                  <a:srgbClr val="A6A6A6"/>
                </a:solidFill>
              </a:rPr>
              <a:t>sustainability, particularly financial sustainability</a:t>
            </a:r>
            <a:r>
              <a:rPr lang="en-US" sz="2000" dirty="0" smtClean="0">
                <a:solidFill>
                  <a:schemeClr val="accent4">
                    <a:lumMod val="40000"/>
                    <a:lumOff val="60000"/>
                  </a:schemeClr>
                </a:solidFill>
              </a:rPr>
              <a:t> of the SHG or SHG-Bank linkage </a:t>
            </a:r>
            <a:r>
              <a:rPr lang="en-US" sz="2000" dirty="0" err="1" smtClean="0">
                <a:solidFill>
                  <a:schemeClr val="accent4">
                    <a:lumMod val="40000"/>
                    <a:lumOff val="60000"/>
                  </a:schemeClr>
                </a:solidFill>
              </a:rPr>
              <a:t>progarmme</a:t>
            </a:r>
            <a:r>
              <a:rPr lang="en-US" sz="2000" dirty="0" smtClean="0">
                <a:solidFill>
                  <a:schemeClr val="accent4">
                    <a:lumMod val="40000"/>
                    <a:lumOff val="60000"/>
                  </a:schemeClr>
                </a:solidFill>
              </a:rPr>
              <a:t>.</a:t>
            </a:r>
          </a:p>
          <a:p>
            <a:pPr algn="l"/>
            <a:endParaRPr lang="en-US" sz="2400" dirty="0" smtClean="0">
              <a:solidFill>
                <a:schemeClr val="accent4">
                  <a:lumMod val="40000"/>
                  <a:lumOff val="60000"/>
                </a:schemeClr>
              </a:solidFill>
            </a:endParaRPr>
          </a:p>
          <a:p>
            <a:pPr algn="l"/>
            <a:endParaRPr lang="en-US" sz="2400" dirty="0" smtClean="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a:bodyPr>
          <a:lstStyle/>
          <a:p>
            <a:endParaRPr lang="en-US" sz="1800" cap="small" dirty="0" smtClean="0">
              <a:solidFill>
                <a:schemeClr val="accent4">
                  <a:lumMod val="40000"/>
                  <a:lumOff val="60000"/>
                </a:schemeClr>
              </a:solidFill>
            </a:endParaRPr>
          </a:p>
          <a:p>
            <a:endParaRPr lang="en-US" sz="7200" dirty="0" smtClean="0">
              <a:solidFill>
                <a:schemeClr val="accent4">
                  <a:lumMod val="40000"/>
                  <a:lumOff val="60000"/>
                </a:schemeClr>
              </a:solidFill>
            </a:endParaRPr>
          </a:p>
          <a:p>
            <a:r>
              <a:rPr lang="en-US" sz="8800" dirty="0" smtClean="0">
                <a:solidFill>
                  <a:schemeClr val="accent4">
                    <a:lumMod val="40000"/>
                    <a:lumOff val="60000"/>
                  </a:schemeClr>
                </a:solidFill>
              </a:rPr>
              <a:t>Trust</a:t>
            </a:r>
            <a:endParaRPr lang="en-US" sz="8800" dirty="0">
              <a:solidFill>
                <a:schemeClr val="accent4">
                  <a:lumMod val="40000"/>
                  <a:lumOff val="60000"/>
                </a:schemeClr>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620" y="326061"/>
            <a:ext cx="8513232" cy="6143669"/>
          </a:xfrm>
        </p:spPr>
        <p:txBody>
          <a:bodyPr>
            <a:normAutofit lnSpcReduction="10000"/>
          </a:bodyPr>
          <a:lstStyle/>
          <a:p>
            <a:pPr algn="just"/>
            <a:r>
              <a:rPr lang="en-US" sz="2595" dirty="0" smtClean="0">
                <a:solidFill>
                  <a:srgbClr val="A6A6A6"/>
                </a:solidFill>
              </a:rPr>
              <a:t>Social Capital (SC):</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It is </a:t>
            </a:r>
            <a:r>
              <a:rPr lang="en-US" sz="2000" u="sng" dirty="0" smtClean="0">
                <a:solidFill>
                  <a:schemeClr val="accent4">
                    <a:lumMod val="40000"/>
                    <a:lumOff val="60000"/>
                  </a:schemeClr>
                </a:solidFill>
              </a:rPr>
              <a:t>popularly</a:t>
            </a:r>
            <a:r>
              <a:rPr lang="en-US" sz="2000" dirty="0" smtClean="0">
                <a:solidFill>
                  <a:schemeClr val="accent4">
                    <a:lumMod val="40000"/>
                    <a:lumOff val="60000"/>
                  </a:schemeClr>
                </a:solidFill>
              </a:rPr>
              <a:t> defined as local forms of association that express trust and norms of reciprocity- can contribute significantly to the alleviation of poverty worldwide. </a:t>
            </a:r>
          </a:p>
          <a:p>
            <a:pPr algn="just"/>
            <a:endParaRPr lang="en-US" sz="2000" dirty="0" smtClean="0">
              <a:solidFill>
                <a:schemeClr val="accent4">
                  <a:lumMod val="40000"/>
                  <a:lumOff val="60000"/>
                </a:schemeClr>
              </a:solidFill>
            </a:endParaRPr>
          </a:p>
          <a:p>
            <a:pPr algn="just"/>
            <a:r>
              <a:rPr lang="en-US" sz="2000" dirty="0" err="1" smtClean="0">
                <a:solidFill>
                  <a:schemeClr val="accent4">
                    <a:lumMod val="40000"/>
                    <a:lumOff val="60000"/>
                  </a:schemeClr>
                </a:solidFill>
              </a:rPr>
              <a:t>Bourdieu</a:t>
            </a:r>
            <a:r>
              <a:rPr lang="en-US" sz="2000" dirty="0" smtClean="0">
                <a:solidFill>
                  <a:schemeClr val="accent4">
                    <a:lumMod val="40000"/>
                    <a:lumOff val="60000"/>
                  </a:schemeClr>
                </a:solidFill>
              </a:rPr>
              <a:t> saw social capital as an asset used by elite groups, particularly those who had limited and cultural capital. </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However, Coleman defined SC as a resource for the relatively disadvantage group but Putnam has stretched the concept furthest and defined it as a resource that functions at societal level.</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Coleman and Putnam views together on social capital are taken into account to conceptualize its functioning in the Self-Help Groups in Microfinance. </a:t>
            </a:r>
          </a:p>
          <a:p>
            <a:pPr algn="just"/>
            <a:endParaRPr lang="en-US" sz="2000" dirty="0" smtClean="0">
              <a:solidFill>
                <a:schemeClr val="accent4">
                  <a:lumMod val="40000"/>
                  <a:lumOff val="60000"/>
                </a:schemeClr>
              </a:solidFill>
            </a:endParaRPr>
          </a:p>
          <a:p>
            <a:pPr algn="just"/>
            <a:r>
              <a:rPr lang="en-US" sz="2000" dirty="0" smtClean="0">
                <a:solidFill>
                  <a:schemeClr val="accent4">
                    <a:lumMod val="40000"/>
                    <a:lumOff val="60000"/>
                  </a:schemeClr>
                </a:solidFill>
              </a:rPr>
              <a:t>According to Coleman people choose to cooperate because it is in their interest to do so. Establishment of self-help group is an outcome of economic need which is the core reason of proclivity of the people to come together and trust each other.</a:t>
            </a:r>
          </a:p>
          <a:p>
            <a:pPr algn="just"/>
            <a:endParaRPr lang="en-US" sz="2000" dirty="0" smtClean="0">
              <a:solidFill>
                <a:schemeClr val="accent4">
                  <a:lumMod val="40000"/>
                  <a:lumOff val="60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2971</TotalTime>
  <Words>1432</Words>
  <Application>Microsoft Office PowerPoint</Application>
  <PresentationFormat>On-screen Show (4:3)</PresentationFormat>
  <Paragraphs>181</Paragraphs>
  <Slides>18</Slides>
  <Notes>9</Notes>
  <HiddenSlides>0</HiddenSlides>
  <MMClips>0</MMClips>
  <ScaleCrop>false</ScaleCrop>
  <HeadingPairs>
    <vt:vector size="6" baseType="variant">
      <vt:variant>
        <vt:lpstr>Theme</vt:lpstr>
      </vt:variant>
      <vt:variant>
        <vt:i4>1</vt:i4>
      </vt:variant>
      <vt:variant>
        <vt:lpstr>Slide Titles</vt:lpstr>
      </vt:variant>
      <vt:variant>
        <vt:i4>18</vt:i4>
      </vt:variant>
      <vt:variant>
        <vt:lpstr>Custom Shows</vt:lpstr>
      </vt:variant>
      <vt:variant>
        <vt:i4>1</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Company>Hyderabad Central Univesity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Rosina Nasir</dc:creator>
  <cp:lastModifiedBy>confctr</cp:lastModifiedBy>
  <cp:revision>8</cp:revision>
  <dcterms:created xsi:type="dcterms:W3CDTF">2012-12-06T19:34:49Z</dcterms:created>
  <dcterms:modified xsi:type="dcterms:W3CDTF">2012-12-06T16:22:00Z</dcterms:modified>
</cp:coreProperties>
</file>