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6"/>
  </p:notesMasterIdLst>
  <p:sldIdLst>
    <p:sldId id="280" r:id="rId3"/>
    <p:sldId id="281" r:id="rId4"/>
    <p:sldId id="282" r:id="rId5"/>
    <p:sldId id="258" r:id="rId6"/>
    <p:sldId id="287" r:id="rId7"/>
    <p:sldId id="283" r:id="rId8"/>
    <p:sldId id="260" r:id="rId9"/>
    <p:sldId id="259" r:id="rId10"/>
    <p:sldId id="284" r:id="rId11"/>
    <p:sldId id="262" r:id="rId12"/>
    <p:sldId id="290" r:id="rId13"/>
    <p:sldId id="285" r:id="rId14"/>
    <p:sldId id="263" r:id="rId15"/>
    <p:sldId id="264" r:id="rId16"/>
    <p:sldId id="286" r:id="rId17"/>
    <p:sldId id="270" r:id="rId18"/>
    <p:sldId id="291" r:id="rId19"/>
    <p:sldId id="278" r:id="rId20"/>
    <p:sldId id="275" r:id="rId21"/>
    <p:sldId id="276" r:id="rId22"/>
    <p:sldId id="277" r:id="rId23"/>
    <p:sldId id="289" r:id="rId24"/>
    <p:sldId id="292" r:id="rId25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93" autoAdjust="0"/>
  </p:normalViewPr>
  <p:slideViewPr>
    <p:cSldViewPr>
      <p:cViewPr>
        <p:scale>
          <a:sx n="70" d="100"/>
          <a:sy n="70" d="100"/>
        </p:scale>
        <p:origin x="-51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6D65B-45AC-4F33-ADB2-CD42DA3F7CEB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14586-2593-4E49-B840-025F6B69584E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496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9A1B9-2F93-48C1-A0E8-432D2384E4BF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14586-2593-4E49-B840-025F6B69584E}" type="slidenum">
              <a:rPr lang="es-PE" smtClean="0"/>
              <a:pPr/>
              <a:t>16</a:t>
            </a:fld>
            <a:endParaRPr lang="es-P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baseline="0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14586-2593-4E49-B840-025F6B69584E}" type="slidenum">
              <a:rPr lang="es-PE" smtClean="0"/>
              <a:pPr/>
              <a:t>18</a:t>
            </a:fld>
            <a:endParaRPr lang="es-P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1962B8-F69E-4768-BF10-F013257E7E98}" type="slidenum">
              <a:rPr lang="es-ES" smtClean="0"/>
              <a:pPr/>
              <a:t>2</a:t>
            </a:fld>
            <a:endParaRPr lang="es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C7944-5CD9-41D1-8D69-F69B5BDB815F}" type="slidenum">
              <a:rPr lang="es-ES" smtClean="0"/>
              <a:pPr/>
              <a:t>3</a:t>
            </a:fld>
            <a:endParaRPr lang="es-E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74BAC-B56E-4567-812F-811AB797F23C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14586-2593-4E49-B840-025F6B69584E}" type="slidenum">
              <a:rPr lang="es-PE" smtClean="0"/>
              <a:pPr/>
              <a:t>7</a:t>
            </a:fld>
            <a:endParaRPr lang="es-P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A0B0B-7455-4E92-B3C8-C43C46DC8908}" type="slidenum">
              <a:rPr lang="es-ES" smtClean="0"/>
              <a:pPr/>
              <a:t>9</a:t>
            </a:fld>
            <a:endParaRPr lang="es-E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74BAC-B56E-4567-812F-811AB797F23C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 err="1" smtClean="0"/>
              <a:t>These</a:t>
            </a:r>
            <a:r>
              <a:rPr lang="es-PE" dirty="0" smtClean="0"/>
              <a:t> </a:t>
            </a:r>
            <a:r>
              <a:rPr lang="en-US" noProof="0" dirty="0" smtClean="0"/>
              <a:t>four</a:t>
            </a:r>
            <a:r>
              <a:rPr lang="es-PE" dirty="0" smtClean="0"/>
              <a:t> </a:t>
            </a:r>
            <a:r>
              <a:rPr lang="es-PE" dirty="0" err="1" smtClean="0"/>
              <a:t>countries</a:t>
            </a:r>
            <a:r>
              <a:rPr lang="es-PE" dirty="0" smtClean="0"/>
              <a:t> are </a:t>
            </a:r>
            <a:r>
              <a:rPr lang="es-PE" dirty="0" err="1" smtClean="0"/>
              <a:t>not</a:t>
            </a:r>
            <a:r>
              <a:rPr lang="es-PE" dirty="0" smtClean="0"/>
              <a:t> </a:t>
            </a:r>
            <a:r>
              <a:rPr lang="es-PE" dirty="0" err="1" smtClean="0"/>
              <a:t>ready</a:t>
            </a:r>
            <a:r>
              <a:rPr lang="es-PE" dirty="0" smtClean="0"/>
              <a:t> </a:t>
            </a:r>
            <a:r>
              <a:rPr lang="es-PE" dirty="0" err="1" smtClean="0"/>
              <a:t>to</a:t>
            </a:r>
            <a:r>
              <a:rPr lang="es-PE" dirty="0" smtClean="0"/>
              <a:t> </a:t>
            </a:r>
            <a:r>
              <a:rPr lang="es-PE" dirty="0" err="1" smtClean="0"/>
              <a:t>launch</a:t>
            </a:r>
            <a:r>
              <a:rPr lang="es-PE" dirty="0" smtClean="0"/>
              <a:t> </a:t>
            </a:r>
            <a:r>
              <a:rPr lang="es-PE" dirty="0" err="1" smtClean="0"/>
              <a:t>services</a:t>
            </a:r>
            <a:r>
              <a:rPr lang="es-PE" dirty="0" smtClean="0"/>
              <a:t> </a:t>
            </a:r>
            <a:r>
              <a:rPr lang="es-PE" dirty="0" err="1" smtClean="0"/>
              <a:t>that</a:t>
            </a:r>
            <a:r>
              <a:rPr lang="es-PE" dirty="0" smtClean="0"/>
              <a:t> </a:t>
            </a:r>
            <a:r>
              <a:rPr lang="es-PE" dirty="0" err="1" smtClean="0"/>
              <a:t>promote</a:t>
            </a:r>
            <a:r>
              <a:rPr lang="es-PE" dirty="0" smtClean="0"/>
              <a:t> </a:t>
            </a:r>
            <a:r>
              <a:rPr lang="es-PE" dirty="0" err="1" smtClean="0"/>
              <a:t>financial</a:t>
            </a:r>
            <a:r>
              <a:rPr lang="es-PE" dirty="0" smtClean="0"/>
              <a:t> </a:t>
            </a:r>
            <a:r>
              <a:rPr lang="es-PE" dirty="0" err="1" smtClean="0"/>
              <a:t>inclusion</a:t>
            </a:r>
            <a:r>
              <a:rPr lang="es-PE" dirty="0" smtClean="0"/>
              <a:t> </a:t>
            </a:r>
            <a:r>
              <a:rPr lang="es-PE" dirty="0" err="1" smtClean="0"/>
              <a:t>over</a:t>
            </a:r>
            <a:r>
              <a:rPr lang="es-PE" dirty="0" smtClean="0"/>
              <a:t> </a:t>
            </a:r>
            <a:r>
              <a:rPr lang="es-PE" dirty="0" err="1" smtClean="0"/>
              <a:t>mobile</a:t>
            </a:r>
            <a:r>
              <a:rPr lang="es-PE" dirty="0" smtClean="0"/>
              <a:t> </a:t>
            </a:r>
            <a:r>
              <a:rPr lang="es-PE" dirty="0" err="1" smtClean="0"/>
              <a:t>telephony</a:t>
            </a:r>
            <a:r>
              <a:rPr lang="es-PE" dirty="0" smtClean="0"/>
              <a:t>.</a:t>
            </a:r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14586-2593-4E49-B840-025F6B69584E}" type="slidenum">
              <a:rPr lang="es-PE" smtClean="0"/>
              <a:pPr/>
              <a:t>14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5991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74BAC-B56E-4567-812F-811AB797F23C}" type="slidenum">
              <a:rPr lang="es-ES" smtClean="0"/>
              <a:pPr/>
              <a:t>15</a:t>
            </a:fld>
            <a:endParaRPr lang="es-E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190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065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11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473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920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23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9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444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365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730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753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P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160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3F2AE07-9303-45D1-99E1-FDACBCD63D7A}" type="datetimeFigureOut">
              <a:rPr lang="es-PE" smtClean="0"/>
              <a:pPr/>
              <a:t>06/12/2012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2A3EC5-8BBC-480D-9312-9223C1DB18A0}" type="slidenum">
              <a:rPr lang="es-PE" smtClean="0"/>
              <a:pPr/>
              <a:t>‹#›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395537" y="2276872"/>
            <a:ext cx="4824536" cy="12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 smtClean="0"/>
              <a:t>Banking the poor through Mobile Telephony: Understanding the Challenges</a:t>
            </a:r>
            <a:endParaRPr lang="es-MX" sz="2800">
              <a:latin typeface="Arial" charset="0"/>
            </a:endParaRP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3553587" y="4763249"/>
            <a:ext cx="3765017" cy="128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GB" sz="2800" b="1" dirty="0" smtClean="0">
                <a:latin typeface="Franklin Gothic Book" pitchFamily="34" charset="0"/>
              </a:rPr>
              <a:t>Roxana </a:t>
            </a:r>
            <a:r>
              <a:rPr lang="en-GB" sz="2800" b="1" dirty="0" err="1" smtClean="0">
                <a:latin typeface="Franklin Gothic Book" pitchFamily="34" charset="0"/>
              </a:rPr>
              <a:t>Barrantes</a:t>
            </a:r>
            <a:endParaRPr lang="en-US" sz="2800" b="1" dirty="0">
              <a:latin typeface="Franklin Gothic Book" pitchFamily="34" charset="0"/>
            </a:endParaRPr>
          </a:p>
          <a:p>
            <a:r>
              <a:rPr lang="en-GB" sz="2800" b="1" dirty="0">
                <a:latin typeface="Franklin Gothic Book" pitchFamily="34" charset="0"/>
              </a:rPr>
              <a:t>Judith Mariscal </a:t>
            </a:r>
          </a:p>
          <a:p>
            <a:endParaRPr lang="en-US" sz="2400" b="1" dirty="0">
              <a:latin typeface="Franklin Gothic Book" pitchFamily="34" charset="0"/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246063" y="1773238"/>
            <a:ext cx="5046017" cy="259238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 flipH="1">
            <a:off x="5364088" y="1773238"/>
            <a:ext cx="3529086" cy="2592387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2055" name="Picture 13" descr="dirs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0 Imagen" descr="TelecomCIDE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844824"/>
            <a:ext cx="3363002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financial services</a:t>
            </a:r>
            <a:endParaRPr lang="en-US" dirty="0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217567"/>
            <a:ext cx="698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00" dirty="0" smtClean="0"/>
              <a:t>Source: IMF (2012), “Financial Access Survey”.</a:t>
            </a:r>
            <a:endParaRPr lang="es-PE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2014148"/>
            <a:ext cx="7056784" cy="4245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1259632" y="162880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Commercial bank branches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75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5" y="1988840"/>
            <a:ext cx="7061253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Access to financial services</a:t>
            </a:r>
            <a:endParaRPr lang="en-US"/>
          </a:p>
        </p:txBody>
      </p:sp>
      <p:sp>
        <p:nvSpPr>
          <p:cNvPr id="3" name="2 CuadroTexto"/>
          <p:cNvSpPr txBox="1"/>
          <p:nvPr/>
        </p:nvSpPr>
        <p:spPr>
          <a:xfrm>
            <a:off x="1115616" y="6217567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No data </a:t>
            </a:r>
            <a:r>
              <a:rPr lang="en-US" sz="1400" dirty="0" err="1" smtClean="0"/>
              <a:t>avaiable</a:t>
            </a:r>
            <a:r>
              <a:rPr lang="en-US" sz="1400" dirty="0" smtClean="0"/>
              <a:t> for Guatemala</a:t>
            </a:r>
          </a:p>
          <a:p>
            <a:r>
              <a:rPr lang="en-US" sz="1400" dirty="0" smtClean="0"/>
              <a:t>Source: IMF (2012), “Financial Access Survey”.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59632" y="162880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ATMs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759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25923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620713"/>
            <a:ext cx="17526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67745" y="2162643"/>
            <a:ext cx="6624736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/>
            <a:r>
              <a:rPr lang="es-PE" sz="4000" dirty="0" err="1" smtClean="0"/>
              <a:t>Regulatory</a:t>
            </a:r>
            <a:r>
              <a:rPr lang="es-PE" sz="4000" dirty="0" smtClean="0"/>
              <a:t> </a:t>
            </a:r>
            <a:r>
              <a:rPr lang="es-PE" sz="4000" dirty="0" err="1" smtClean="0"/>
              <a:t>environment</a:t>
            </a:r>
            <a:r>
              <a:rPr lang="es-PE" sz="4000" dirty="0" smtClean="0"/>
              <a:t> </a:t>
            </a:r>
            <a:r>
              <a:rPr lang="es-PE" sz="4000" dirty="0" err="1" smtClean="0"/>
              <a:t>for</a:t>
            </a:r>
            <a:r>
              <a:rPr lang="es-PE" sz="4000" dirty="0" smtClean="0"/>
              <a:t> </a:t>
            </a:r>
            <a:r>
              <a:rPr lang="es-PE" sz="4000" dirty="0" err="1" smtClean="0"/>
              <a:t>financial</a:t>
            </a:r>
            <a:r>
              <a:rPr lang="es-PE" sz="4000" dirty="0" smtClean="0"/>
              <a:t> </a:t>
            </a:r>
            <a:r>
              <a:rPr lang="es-PE" sz="4000" dirty="0" err="1" smtClean="0"/>
              <a:t>inclusion</a:t>
            </a:r>
            <a:r>
              <a:rPr lang="es-PE" sz="4000" dirty="0" smtClean="0"/>
              <a:t> </a:t>
            </a:r>
            <a:r>
              <a:rPr lang="es-PE" sz="4000" dirty="0" err="1" smtClean="0"/>
              <a:t>on</a:t>
            </a:r>
            <a:r>
              <a:rPr lang="es-PE" sz="4000" dirty="0" smtClean="0"/>
              <a:t> ICT (REFII)</a:t>
            </a:r>
            <a:endParaRPr lang="en-US" sz="4000" dirty="0" smtClean="0">
              <a:latin typeface="Franklin Gothic Book" pitchFamily="34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5875" y="-315913"/>
            <a:ext cx="270939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2000" dirty="0" smtClean="0">
                <a:solidFill>
                  <a:srgbClr val="FFCB00"/>
                </a:solidFill>
                <a:latin typeface="Garamond" pitchFamily="18" charset="0"/>
              </a:rPr>
              <a:t>4</a:t>
            </a:r>
            <a:endParaRPr lang="en-US" sz="42000" dirty="0">
              <a:solidFill>
                <a:srgbClr val="FFCB00"/>
              </a:solidFill>
              <a:latin typeface="Garamond" pitchFamily="18" charset="0"/>
            </a:endParaRPr>
          </a:p>
        </p:txBody>
      </p:sp>
      <p:pic>
        <p:nvPicPr>
          <p:cNvPr id="7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8" name="Picture 13" descr="dir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REFII: scores on regulation environment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39" y="1412777"/>
            <a:ext cx="7009353" cy="4340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5576" y="6012577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*Survey asked experts to evaluate efficacy of dimensions to promote MB Ecosystem, where 1 is very ineffective and 5 is very effective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25977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scores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804394" cy="399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971600" y="5589240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*Survey asks experts to evaluate efficacy of 3 areas that promote MB Ecosystem, where 1 is very ineffective and 5 is very effective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2828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25923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620713"/>
            <a:ext cx="17526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67745" y="2470420"/>
            <a:ext cx="6624736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/>
            <a:r>
              <a:rPr lang="en-US" sz="4000" dirty="0" smtClean="0"/>
              <a:t>Case study: Santiago Nuyoó, México</a:t>
            </a:r>
            <a:endParaRPr lang="en-US" sz="4000" dirty="0" smtClean="0">
              <a:latin typeface="Franklin Gothic Book" pitchFamily="34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5875" y="-315913"/>
            <a:ext cx="270939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2000" dirty="0" smtClean="0">
                <a:solidFill>
                  <a:srgbClr val="FFCB00"/>
                </a:solidFill>
                <a:latin typeface="Garamond" pitchFamily="18" charset="0"/>
              </a:rPr>
              <a:t>5</a:t>
            </a:r>
            <a:endParaRPr lang="en-US" sz="42000" dirty="0">
              <a:solidFill>
                <a:srgbClr val="FFCB00"/>
              </a:solidFill>
              <a:latin typeface="Garamond" pitchFamily="18" charset="0"/>
            </a:endParaRPr>
          </a:p>
        </p:txBody>
      </p:sp>
      <p:pic>
        <p:nvPicPr>
          <p:cNvPr id="7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8" name="Picture 13" descr="dir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Santiago </a:t>
            </a:r>
            <a:r>
              <a:rPr lang="en-US" sz="2800" dirty="0" err="1" smtClean="0"/>
              <a:t>Nuyoó</a:t>
            </a:r>
            <a:r>
              <a:rPr lang="en-US" sz="2800" dirty="0" smtClean="0"/>
              <a:t>: a promising example of improving Mobile Financial Services Environment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43397"/>
            <a:ext cx="7848872" cy="4669979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Rural town with 2,000 inhabitants in Oaxaca’s mountains</a:t>
            </a:r>
          </a:p>
          <a:p>
            <a:r>
              <a:rPr lang="en-US" sz="2000" dirty="0" smtClean="0"/>
              <a:t>83 % </a:t>
            </a:r>
            <a:r>
              <a:rPr lang="en-US" sz="2000" dirty="0"/>
              <a:t> </a:t>
            </a:r>
            <a:r>
              <a:rPr lang="en-US" sz="2000" dirty="0" smtClean="0"/>
              <a:t>share of population </a:t>
            </a:r>
            <a:r>
              <a:rPr lang="en-US" sz="2000" dirty="0"/>
              <a:t> </a:t>
            </a:r>
            <a:r>
              <a:rPr lang="en-US" sz="2000" dirty="0" smtClean="0"/>
              <a:t>are indigenous</a:t>
            </a:r>
            <a:endParaRPr lang="en-US" sz="2000" dirty="0"/>
          </a:p>
        </p:txBody>
      </p:sp>
      <p:pic>
        <p:nvPicPr>
          <p:cNvPr id="3074" name="Picture 2" descr="C:\Users\César\Desktop\DSC_01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8548" y="1217091"/>
            <a:ext cx="4569716" cy="45161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92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in Santiago </a:t>
            </a:r>
            <a:r>
              <a:rPr lang="en-US" dirty="0" err="1" smtClean="0"/>
              <a:t>Nuyoó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usage went from zero (January) to approximately 100 calls and 100 SMS monthly per person (March) and stabilized</a:t>
            </a:r>
          </a:p>
          <a:p>
            <a:pPr>
              <a:defRPr/>
            </a:pPr>
            <a:r>
              <a:rPr lang="en-US" dirty="0" smtClean="0"/>
              <a:t>Average monthly savings reached raised from USD 11.5 in June</a:t>
            </a:r>
          </a:p>
          <a:p>
            <a:r>
              <a:rPr lang="en-US" dirty="0" smtClean="0"/>
              <a:t>316 Mobile </a:t>
            </a:r>
            <a:r>
              <a:rPr lang="en-US" dirty="0"/>
              <a:t>a</a:t>
            </a:r>
            <a:r>
              <a:rPr lang="en-US" dirty="0" smtClean="0"/>
              <a:t>ccounts were opened by June </a:t>
            </a:r>
          </a:p>
          <a:p>
            <a:r>
              <a:rPr lang="en-US" dirty="0" smtClean="0"/>
              <a:t>P2P payments monthly average is 1.5 per person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in Santiago </a:t>
            </a:r>
            <a:r>
              <a:rPr lang="en-US" dirty="0" err="1" smtClean="0"/>
              <a:t>Nuyoo</a:t>
            </a:r>
            <a:endParaRPr lang="en-US" dirty="0"/>
          </a:p>
        </p:txBody>
      </p:sp>
      <p:pic>
        <p:nvPicPr>
          <p:cNvPr id="1026" name="Picture 2" descr="C:\Users\César\Desktop\transacciones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331641" y="1916832"/>
            <a:ext cx="5976662" cy="417182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770209" y="1484784"/>
            <a:ext cx="1376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Transactions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¿What factors led this program to flourish?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Institutional environment:</a:t>
            </a:r>
          </a:p>
          <a:p>
            <a:pPr lvl="1"/>
            <a:r>
              <a:rPr lang="en-US" dirty="0" smtClean="0"/>
              <a:t>Flexible requirements to open a bank account (2009)</a:t>
            </a:r>
          </a:p>
          <a:p>
            <a:pPr lvl="1"/>
            <a:r>
              <a:rPr lang="en-US" dirty="0" smtClean="0"/>
              <a:t>Existence of Branchless banking figure (2009)</a:t>
            </a:r>
          </a:p>
          <a:p>
            <a:pPr lvl="1"/>
            <a:r>
              <a:rPr lang="en-US" dirty="0" smtClean="0"/>
              <a:t>Interoperability of  mobile banking platforms</a:t>
            </a:r>
          </a:p>
          <a:p>
            <a:pPr lvl="1"/>
            <a:r>
              <a:rPr lang="en-US" dirty="0" smtClean="0"/>
              <a:t>Commission to lead coordinated financial inclusion efforts (2011)</a:t>
            </a:r>
          </a:p>
          <a:p>
            <a:pPr lvl="1"/>
            <a:r>
              <a:rPr lang="en-US" dirty="0" smtClean="0"/>
              <a:t>Government as a supplier of connectivity (2011)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347864" y="2420888"/>
            <a:ext cx="529036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endParaRPr lang="en-US" sz="2400" dirty="0">
              <a:latin typeface="Franklin Gothic Book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>
                <a:latin typeface="Franklin Gothic Book" pitchFamily="34" charset="0"/>
              </a:rPr>
              <a:t>Research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>
                <a:latin typeface="Franklin Gothic Book" pitchFamily="34" charset="0"/>
              </a:rPr>
              <a:t>Telecommunications Sector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>
                <a:latin typeface="Franklin Gothic Book" pitchFamily="34" charset="0"/>
              </a:rPr>
              <a:t>Financial Sector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/>
              <a:t>Regulatory environment for financial inclusion on ICT (REFII)</a:t>
            </a:r>
            <a:endParaRPr lang="en-US" sz="2400" dirty="0" smtClean="0">
              <a:latin typeface="Franklin Gothic Book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>
                <a:latin typeface="Franklin Gothic Book" pitchFamily="34" charset="0"/>
              </a:rPr>
              <a:t>Case study: Oaxaca, Mexico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2400" dirty="0" smtClean="0">
                <a:latin typeface="Franklin Gothic Book" pitchFamily="34" charset="0"/>
              </a:rPr>
              <a:t>Conclusions</a:t>
            </a:r>
          </a:p>
          <a:p>
            <a:pPr marL="342900" indent="-342900">
              <a:buFont typeface="Arial" charset="0"/>
              <a:buAutoNum type="arabicPeriod"/>
            </a:pPr>
            <a:endParaRPr lang="en-US" sz="2400" dirty="0">
              <a:latin typeface="Franklin Gothic Book" pitchFamily="34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28600" y="1286202"/>
            <a:ext cx="369532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eaLnBrk="0" hangingPunct="0"/>
            <a:r>
              <a:rPr lang="es-MX" sz="2800" b="1" dirty="0">
                <a:latin typeface="Franklin Gothic Book" pitchFamily="34" charset="0"/>
              </a:rPr>
              <a:t>           </a:t>
            </a:r>
            <a:r>
              <a:rPr lang="es-MX" sz="2800" b="1" dirty="0" smtClean="0">
                <a:latin typeface="Franklin Gothic Book" pitchFamily="34" charset="0"/>
              </a:rPr>
              <a:t>CONTENTS</a:t>
            </a:r>
            <a:endParaRPr lang="en-US" sz="2800" dirty="0">
              <a:latin typeface="Franklin Gothic Book" pitchFamily="34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3000375" y="2276872"/>
            <a:ext cx="5964238" cy="367240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571500" y="1214438"/>
            <a:ext cx="3643313" cy="785812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¿What factors led this program to flourish?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environment:</a:t>
            </a:r>
          </a:p>
          <a:p>
            <a:pPr lvl="1"/>
            <a:r>
              <a:rPr lang="en-US" dirty="0" smtClean="0"/>
              <a:t>Interoperability of platforms</a:t>
            </a:r>
          </a:p>
          <a:p>
            <a:pPr lvl="1"/>
            <a:r>
              <a:rPr lang="en-US" dirty="0" smtClean="0"/>
              <a:t>Non-discriminatory, cheap and fast transactions between banks (SPEI)</a:t>
            </a:r>
          </a:p>
          <a:p>
            <a:pPr lvl="1"/>
            <a:r>
              <a:rPr lang="en-US" dirty="0" smtClean="0"/>
              <a:t>Federal government coordination of public agencies to make direct payments to beneficiaries’ accounts (2011)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¿What factors led this program to flourish?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End user environment:</a:t>
            </a:r>
          </a:p>
          <a:p>
            <a:pPr lvl="1"/>
            <a:r>
              <a:rPr lang="en-US" dirty="0" smtClean="0"/>
              <a:t>Mandatory free-of charge bank account (2007)</a:t>
            </a:r>
          </a:p>
          <a:p>
            <a:pPr lvl="1"/>
            <a:r>
              <a:rPr lang="en-US" dirty="0" smtClean="0"/>
              <a:t>Branchless banking (16,885 points)</a:t>
            </a:r>
          </a:p>
          <a:p>
            <a:pPr lvl="1"/>
            <a:r>
              <a:rPr lang="en-US" dirty="0" smtClean="0"/>
              <a:t>Minimum requirement to open account </a:t>
            </a:r>
          </a:p>
          <a:p>
            <a:pPr lvl="1"/>
            <a:r>
              <a:rPr lang="en-US" dirty="0" smtClean="0"/>
              <a:t>Competition in banking services (3 in 2012 and others in process)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93610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dirty="0" smtClean="0"/>
              <a:t>Preliminary Insights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 methodology correctly necessary conditions </a:t>
            </a:r>
          </a:p>
          <a:p>
            <a:r>
              <a:rPr lang="en-US" dirty="0" smtClean="0"/>
              <a:t>Fundamental conditions in Oaxaca are: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Supply side: Business interests were aligned with social goals, through governmental coordination</a:t>
            </a:r>
          </a:p>
          <a:p>
            <a:pPr lvl="1"/>
            <a:r>
              <a:rPr lang="en-US" dirty="0" smtClean="0"/>
              <a:t>Demand side: Financial Regulatory Flexibility that eliminates barriers to entry</a:t>
            </a:r>
          </a:p>
          <a:p>
            <a:pPr lvl="1"/>
            <a:r>
              <a:rPr lang="en-US" dirty="0" smtClean="0"/>
              <a:t>Demand side: capacity building through financial and technological education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417334"/>
            <a:ext cx="103265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4100" dirty="0" smtClean="0">
                <a:solidFill>
                  <a:srgbClr val="FFCB00"/>
                </a:solidFill>
                <a:latin typeface="Garamond" pitchFamily="18" charset="0"/>
              </a:rPr>
              <a:t>6</a:t>
            </a:r>
            <a:endParaRPr lang="en-US" sz="14100" dirty="0">
              <a:solidFill>
                <a:srgbClr val="FFCB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93610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smtClean="0"/>
              <a:t>Preliminary Insights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However, several questions remain</a:t>
            </a:r>
          </a:p>
          <a:p>
            <a:r>
              <a:rPr lang="en-US" dirty="0" smtClean="0"/>
              <a:t>Regulation factors appear to be necessary but not sufficient conditions</a:t>
            </a:r>
          </a:p>
          <a:p>
            <a:r>
              <a:rPr lang="en-US" dirty="0" smtClean="0"/>
              <a:t>Regulatory conditions have been in place in Mexico but business models for </a:t>
            </a:r>
            <a:r>
              <a:rPr lang="en-US" dirty="0" err="1" smtClean="0"/>
              <a:t>BoP</a:t>
            </a:r>
            <a:r>
              <a:rPr lang="en-US" dirty="0" smtClean="0"/>
              <a:t> have yet to flourish </a:t>
            </a:r>
          </a:p>
          <a:p>
            <a:r>
              <a:rPr lang="en-US" dirty="0" smtClean="0"/>
              <a:t>Role of the State as a driver?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417334"/>
            <a:ext cx="1032655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14100" dirty="0" smtClean="0">
                <a:solidFill>
                  <a:srgbClr val="FFCB00"/>
                </a:solidFill>
                <a:latin typeface="Garamond" pitchFamily="18" charset="0"/>
              </a:rPr>
              <a:t>6</a:t>
            </a:r>
            <a:endParaRPr lang="en-US" sz="14100" dirty="0">
              <a:solidFill>
                <a:srgbClr val="FFCB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3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0" y="1773238"/>
            <a:ext cx="9144000" cy="25923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0825" y="620713"/>
            <a:ext cx="17526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2699792" y="2816294"/>
            <a:ext cx="6331496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>
              <a:buFont typeface="Arial" charset="0"/>
              <a:buAutoNum type="arabicPeriod"/>
            </a:pPr>
            <a:r>
              <a:rPr lang="en-US" sz="4000" dirty="0" smtClean="0">
                <a:latin typeface="Franklin Gothic Book" pitchFamily="34" charset="0"/>
              </a:rPr>
              <a:t>Research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15875" y="-315913"/>
            <a:ext cx="2684463" cy="64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2000" dirty="0">
                <a:solidFill>
                  <a:srgbClr val="FFCB00"/>
                </a:solidFill>
                <a:latin typeface="Garamond" pitchFamily="18" charset="0"/>
              </a:rPr>
              <a:t>1</a:t>
            </a:r>
            <a:endParaRPr lang="en-US" sz="42000" dirty="0">
              <a:solidFill>
                <a:srgbClr val="FFCB00"/>
              </a:solidFill>
              <a:latin typeface="Garamond" pitchFamily="18" charset="0"/>
            </a:endParaRPr>
          </a:p>
        </p:txBody>
      </p:sp>
      <p:pic>
        <p:nvPicPr>
          <p:cNvPr id="7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8" name="Picture 13" descr="dir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TRE Methodology:  MB Ecosystem 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El Salvador, Guatemala, Paraguay &amp; Peru (experts perception on environment): 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83568" y="2924944"/>
          <a:ext cx="7848872" cy="3312367"/>
        </p:xfrm>
        <a:graphic>
          <a:graphicData uri="http://schemas.openxmlformats.org/drawingml/2006/table">
            <a:tbl>
              <a:tblPr/>
              <a:tblGrid>
                <a:gridCol w="2088232"/>
                <a:gridCol w="5760640"/>
              </a:tblGrid>
              <a:tr h="355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1111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Institutional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Regulation of financial system, promotion of financial inclusion practices, consumer’s protection, telecommunications’ regulation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Market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Competition in financial and telecommunications sectors, innovation in telecommunications’ markets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End user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Branchless banking infrastructure, deployment of agent’s networks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213" marR="91213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1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study: Santiago </a:t>
            </a:r>
            <a:r>
              <a:rPr lang="en-US" dirty="0" err="1" smtClean="0"/>
              <a:t>Nuyoo</a:t>
            </a:r>
            <a:r>
              <a:rPr lang="en-US" dirty="0" smtClean="0"/>
              <a:t>, Mexico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case study was conducted in 2012 to determine:</a:t>
            </a:r>
          </a:p>
        </p:txBody>
      </p:sp>
      <p:pic>
        <p:nvPicPr>
          <p:cNvPr id="24577" name="Picture 1" descr="C:\Users\César\Desktop\DSC_03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9652" y="2564904"/>
            <a:ext cx="4700597" cy="4093037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5496" y="2759437"/>
            <a:ext cx="41044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200"/>
              </a:spcAft>
            </a:pPr>
            <a:r>
              <a:rPr lang="en-US" sz="2400" dirty="0" smtClean="0"/>
              <a:t>1) What conditions enabled the emergence of mobile banking in a marginalized community</a:t>
            </a:r>
          </a:p>
          <a:p>
            <a:pPr lvl="1"/>
            <a:r>
              <a:rPr lang="en-US" sz="2400" dirty="0" smtClean="0"/>
              <a:t>2) How mobile banking is transforming the livelihoods of people (early insights)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25923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50825" y="620713"/>
            <a:ext cx="17526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691680" y="2778195"/>
            <a:ext cx="770411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ctr"/>
            <a:r>
              <a:rPr lang="en-US" sz="4000" dirty="0" smtClean="0">
                <a:latin typeface="Franklin Gothic Book" pitchFamily="34" charset="0"/>
              </a:rPr>
              <a:t>Telecommunications Sector</a:t>
            </a: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15875" y="-315913"/>
            <a:ext cx="2684463" cy="649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2000" dirty="0">
                <a:solidFill>
                  <a:srgbClr val="FFCB00"/>
                </a:solidFill>
                <a:latin typeface="Garamond" pitchFamily="18" charset="0"/>
              </a:rPr>
              <a:t>2</a:t>
            </a:r>
            <a:endParaRPr lang="en-US" sz="42000" dirty="0">
              <a:solidFill>
                <a:srgbClr val="FFCB00"/>
              </a:solidFill>
              <a:latin typeface="Garamond" pitchFamily="18" charset="0"/>
            </a:endParaRPr>
          </a:p>
        </p:txBody>
      </p:sp>
      <p:pic>
        <p:nvPicPr>
          <p:cNvPr id="7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8" name="Picture 13" descr="dir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Households with Mobile  (2010) </a:t>
            </a:r>
            <a:endParaRPr lang="en-US" sz="4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594928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National Household Survey from each country (Peru, 2010; Guatemala, 2006; Paraguay, 2011; El Salvador, 2011; Mexico, 2010)</a:t>
            </a:r>
            <a:endParaRPr 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96752"/>
            <a:ext cx="7272808" cy="469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0170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Mobile Affordability</a:t>
            </a:r>
            <a:endParaRPr lang="en-US" sz="4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187624" y="6002124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No data available for El Salvador</a:t>
            </a:r>
          </a:p>
          <a:p>
            <a:r>
              <a:rPr lang="en-US" sz="1400" dirty="0" smtClean="0"/>
              <a:t>Source: </a:t>
            </a:r>
            <a:r>
              <a:rPr lang="en-US" sz="1400" dirty="0" err="1" smtClean="0"/>
              <a:t>Galperin</a:t>
            </a:r>
            <a:r>
              <a:rPr lang="en-US" sz="1400" dirty="0" smtClean="0"/>
              <a:t> (2009)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2160690"/>
            <a:ext cx="5832647" cy="350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2195736" y="15567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Cost of prepaid service as a percentage of average </a:t>
            </a:r>
            <a:r>
              <a:rPr lang="en-US" dirty="0"/>
              <a:t>income (3rd </a:t>
            </a:r>
            <a:r>
              <a:rPr lang="en-US" dirty="0" err="1"/>
              <a:t>decile</a:t>
            </a:r>
            <a:r>
              <a:rPr lang="en-US" dirty="0"/>
              <a:t> 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337D0-E625-417C-A979-5E808152B224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1773238"/>
            <a:ext cx="9144000" cy="259238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50825" y="620713"/>
            <a:ext cx="17526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_tradnl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3203848" y="2785338"/>
            <a:ext cx="624495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4000" dirty="0" smtClean="0">
                <a:latin typeface="Franklin Gothic Book" pitchFamily="34" charset="0"/>
              </a:rPr>
              <a:t>Financial Sector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5875" y="-315913"/>
            <a:ext cx="270939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42000" dirty="0">
                <a:solidFill>
                  <a:srgbClr val="FFCB00"/>
                </a:solidFill>
                <a:latin typeface="Garamond" pitchFamily="18" charset="0"/>
              </a:rPr>
              <a:t>3</a:t>
            </a:r>
            <a:endParaRPr lang="en-US" sz="42000" dirty="0">
              <a:solidFill>
                <a:srgbClr val="FFCB00"/>
              </a:solidFill>
              <a:latin typeface="Garamond" pitchFamily="18" charset="0"/>
            </a:endParaRPr>
          </a:p>
        </p:txBody>
      </p:sp>
      <p:pic>
        <p:nvPicPr>
          <p:cNvPr id="9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733256"/>
            <a:ext cx="3131840" cy="620688"/>
          </a:xfrm>
          <a:prstGeom prst="rect">
            <a:avLst/>
          </a:prstGeom>
        </p:spPr>
      </p:pic>
      <p:pic>
        <p:nvPicPr>
          <p:cNvPr id="10" name="Picture 13" descr="dir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684</Words>
  <Application>Microsoft Office PowerPoint</Application>
  <PresentationFormat>On-screen Show (4:3)</PresentationFormat>
  <Paragraphs>113</Paragraphs>
  <Slides>23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Tema de Office</vt:lpstr>
      <vt:lpstr>PowerPoint Presentation</vt:lpstr>
      <vt:lpstr>PowerPoint Presentation</vt:lpstr>
      <vt:lpstr>PowerPoint Presentation</vt:lpstr>
      <vt:lpstr>TRE Methodology:  MB Ecosystem    </vt:lpstr>
      <vt:lpstr>Case study: Santiago Nuyoo, Mexico</vt:lpstr>
      <vt:lpstr>PowerPoint Presentation</vt:lpstr>
      <vt:lpstr>Households with Mobile  (2010) </vt:lpstr>
      <vt:lpstr>Mobile Affordability</vt:lpstr>
      <vt:lpstr>PowerPoint Presentation</vt:lpstr>
      <vt:lpstr>Access to financial services</vt:lpstr>
      <vt:lpstr>Access to financial services</vt:lpstr>
      <vt:lpstr>PowerPoint Presentation</vt:lpstr>
      <vt:lpstr>REFII: scores on regulation environment</vt:lpstr>
      <vt:lpstr>Overall scores</vt:lpstr>
      <vt:lpstr>PowerPoint Presentation</vt:lpstr>
      <vt:lpstr>Santiago Nuyoó: a promising example of improving Mobile Financial Services Environment</vt:lpstr>
      <vt:lpstr>Results in Santiago Nuyoó</vt:lpstr>
      <vt:lpstr>Results in Santiago Nuyoo</vt:lpstr>
      <vt:lpstr>¿What factors led this program to flourish?</vt:lpstr>
      <vt:lpstr>¿What factors led this program to flourish?</vt:lpstr>
      <vt:lpstr>¿What factors led this program to flourish?</vt:lpstr>
      <vt:lpstr>Preliminary Insights</vt:lpstr>
      <vt:lpstr>Preliminary Insights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Roxana</dc:creator>
  <cp:lastModifiedBy>confctr</cp:lastModifiedBy>
  <cp:revision>70</cp:revision>
  <dcterms:created xsi:type="dcterms:W3CDTF">2012-11-24T20:28:01Z</dcterms:created>
  <dcterms:modified xsi:type="dcterms:W3CDTF">2012-12-06T16:30:36Z</dcterms:modified>
</cp:coreProperties>
</file>