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58" r:id="rId5"/>
    <p:sldId id="260" r:id="rId6"/>
    <p:sldId id="288" r:id="rId7"/>
    <p:sldId id="287" r:id="rId8"/>
    <p:sldId id="289" r:id="rId9"/>
    <p:sldId id="263" r:id="rId10"/>
    <p:sldId id="262" r:id="rId11"/>
    <p:sldId id="284" r:id="rId12"/>
    <p:sldId id="276" r:id="rId13"/>
    <p:sldId id="277" r:id="rId14"/>
    <p:sldId id="268" r:id="rId15"/>
    <p:sldId id="279" r:id="rId16"/>
    <p:sldId id="280" r:id="rId17"/>
    <p:sldId id="290" r:id="rId18"/>
    <p:sldId id="281" r:id="rId19"/>
    <p:sldId id="285" r:id="rId20"/>
    <p:sldId id="286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886" autoAdjust="0"/>
  </p:normalViewPr>
  <p:slideViewPr>
    <p:cSldViewPr snapToGrid="0" snapToObjects="1">
      <p:cViewPr>
        <p:scale>
          <a:sx n="54" d="100"/>
          <a:sy n="54" d="100"/>
        </p:scale>
        <p:origin x="-1832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7A716-F37B-9940-853C-5490EFDAD4C7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CD9AF-623E-2147-B2B9-E84ABB5F9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6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CD9AF-623E-2147-B2B9-E84ABB5F98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1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28913A-CFE5-4907-87A1-615FC32E2F6F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AB0384-7832-4945-9586-7EC861AF5811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AB0384-7832-4945-9586-7EC861AF5811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AB0384-7832-4945-9586-7EC861AF5811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AB0384-7832-4945-9586-7EC861AF5811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AB0384-7832-4945-9586-7EC861AF5811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AB0384-7832-4945-9586-7EC861AF5811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1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04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86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07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44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6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6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2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0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9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8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86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D1E23-F305-8746-930A-887326D6CC99}" type="datetimeFigureOut">
              <a:rPr lang="en-US" smtClean="0"/>
              <a:t>05/12/12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AD5E0-A7BF-444A-8EE8-DB1BE6F2C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2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Relationship Id="rId3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2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4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drian.cernev@fgv.br" TargetMode="External"/><Relationship Id="rId4" Type="http://schemas.openxmlformats.org/officeDocument/2006/relationships/hyperlink" Target="mailto:eduardo.diniz@fgv.br" TargetMode="External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Mobile Payment adoption in Brazil: investigation on a pilot implementation</a:t>
            </a:r>
            <a:r>
              <a:rPr lang="pt-BR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764" y="4010895"/>
            <a:ext cx="8132618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Adrian Kemmer Cernev</a:t>
            </a:r>
          </a:p>
          <a:p>
            <a:r>
              <a:rPr lang="en-US" dirty="0" smtClean="0"/>
              <a:t>Eduardo Henrique Diniz</a:t>
            </a:r>
          </a:p>
          <a:p>
            <a:r>
              <a:rPr lang="en-US" dirty="0" err="1" smtClean="0"/>
              <a:t>Gvcemf</a:t>
            </a:r>
            <a:r>
              <a:rPr lang="en-US" dirty="0" smtClean="0"/>
              <a:t> </a:t>
            </a:r>
            <a:r>
              <a:rPr lang="en-US" dirty="0"/>
              <a:t>–</a:t>
            </a:r>
            <a:r>
              <a:rPr lang="en-US" dirty="0" smtClean="0"/>
              <a:t> Research </a:t>
            </a:r>
            <a:r>
              <a:rPr lang="en-US" dirty="0"/>
              <a:t>Center for </a:t>
            </a:r>
            <a:r>
              <a:rPr lang="en-US" dirty="0" smtClean="0"/>
              <a:t>Microfinance</a:t>
            </a:r>
            <a:br>
              <a:rPr lang="en-US" dirty="0" smtClean="0"/>
            </a:br>
            <a:r>
              <a:rPr lang="en-US" dirty="0" smtClean="0"/>
              <a:t>at FGV – Getulio Vargas Foundation</a:t>
            </a:r>
          </a:p>
          <a:p>
            <a:endParaRPr lang="en-US" dirty="0"/>
          </a:p>
        </p:txBody>
      </p:sp>
      <p:pic>
        <p:nvPicPr>
          <p:cNvPr id="4" name="Picture 7" descr="E965BEE4-862C-41B7-9599-2B965E2865A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8491" y="5310"/>
            <a:ext cx="20923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944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Conceptual Approach*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09275" y="6323845"/>
            <a:ext cx="426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err="1" smtClean="0"/>
              <a:t>Pozzebon</a:t>
            </a:r>
            <a:r>
              <a:rPr lang="en-US" dirty="0" smtClean="0"/>
              <a:t> et al. 2009  +  </a:t>
            </a:r>
            <a:r>
              <a:rPr lang="en-US" dirty="0" err="1" smtClean="0"/>
              <a:t>Tiwana</a:t>
            </a:r>
            <a:r>
              <a:rPr lang="en-US" dirty="0" smtClean="0"/>
              <a:t> et al. 2010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80111" y="1541192"/>
            <a:ext cx="8506689" cy="4741123"/>
            <a:chOff x="457201" y="1417638"/>
            <a:chExt cx="8010574" cy="4964477"/>
          </a:xfrm>
        </p:grpSpPr>
        <p:grpSp>
          <p:nvGrpSpPr>
            <p:cNvPr id="17" name="Group 16"/>
            <p:cNvGrpSpPr/>
            <p:nvPr/>
          </p:nvGrpSpPr>
          <p:grpSpPr>
            <a:xfrm>
              <a:off x="457201" y="1417638"/>
              <a:ext cx="8010574" cy="4964477"/>
              <a:chOff x="457201" y="1417638"/>
              <a:chExt cx="8010574" cy="496447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928" r="4313"/>
              <a:stretch/>
            </p:blipFill>
            <p:spPr>
              <a:xfrm>
                <a:off x="457201" y="1417638"/>
                <a:ext cx="8010574" cy="496447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77144" y="2834588"/>
                <a:ext cx="2888613" cy="1982668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135426" y="2462846"/>
                <a:ext cx="1672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Theoretical lens </a:t>
                </a:r>
                <a:endParaRPr lang="en-US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790006" y="4832745"/>
              <a:ext cx="24250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Social Shape of Technology</a:t>
              </a:r>
            </a:p>
            <a:p>
              <a:pPr algn="ctr"/>
              <a:r>
                <a:rPr lang="en-US" sz="1600" dirty="0" err="1" smtClean="0"/>
                <a:t>Structuracionism</a:t>
              </a:r>
              <a:endParaRPr lang="en-US" sz="1600" dirty="0" smtClean="0"/>
            </a:p>
            <a:p>
              <a:pPr algn="ctr"/>
              <a:r>
                <a:rPr lang="en-US" sz="1600" dirty="0" err="1" smtClean="0"/>
                <a:t>Contextualism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837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04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7" y="853474"/>
            <a:ext cx="7644534" cy="456880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67082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err="1" smtClean="0"/>
              <a:t>Research</a:t>
            </a:r>
            <a:r>
              <a:rPr lang="pt-BR" dirty="0" smtClean="0"/>
              <a:t> </a:t>
            </a:r>
            <a:r>
              <a:rPr lang="pt-BR" dirty="0" err="1" smtClean="0"/>
              <a:t>Strategy</a:t>
            </a:r>
            <a:r>
              <a:rPr lang="pt-BR" dirty="0" smtClean="0"/>
              <a:t> (1st </a:t>
            </a:r>
            <a:r>
              <a:rPr lang="pt-BR" dirty="0" err="1" smtClean="0"/>
              <a:t>step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4" name="Espaço Reservado para Conteúdo 9"/>
          <p:cNvSpPr txBox="1">
            <a:spLocks/>
          </p:cNvSpPr>
          <p:nvPr/>
        </p:nvSpPr>
        <p:spPr bwMode="auto">
          <a:xfrm>
            <a:off x="161262" y="5291215"/>
            <a:ext cx="8982738" cy="143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pt-BR" sz="3200" dirty="0" smtClean="0"/>
              <a:t>I</a:t>
            </a:r>
            <a:r>
              <a:rPr lang="pt-BR" sz="3200" dirty="0" smtClean="0"/>
              <a:t>nterviews </a:t>
            </a:r>
            <a:r>
              <a:rPr lang="pt-BR" sz="3200" dirty="0" err="1" smtClean="0"/>
              <a:t>with</a:t>
            </a:r>
            <a:r>
              <a:rPr lang="pt-BR" sz="3200" dirty="0" smtClean="0"/>
              <a:t> </a:t>
            </a:r>
            <a:r>
              <a:rPr lang="pt-BR" sz="3200" dirty="0" err="1" smtClean="0"/>
              <a:t>actors</a:t>
            </a:r>
            <a:r>
              <a:rPr lang="pt-BR" sz="3200" dirty="0" smtClean="0"/>
              <a:t> </a:t>
            </a:r>
            <a:r>
              <a:rPr lang="pt-BR" sz="3200" dirty="0" err="1" smtClean="0"/>
              <a:t>involved</a:t>
            </a:r>
            <a:r>
              <a:rPr lang="pt-BR" sz="3200" dirty="0" smtClean="0"/>
              <a:t>: </a:t>
            </a:r>
          </a:p>
          <a:p>
            <a:pPr marL="0" indent="0" algn="ctr" eaLnBrk="1" hangingPunct="1"/>
            <a:r>
              <a:rPr lang="pt-BR" sz="3200" dirty="0" smtClean="0"/>
              <a:t>Banco </a:t>
            </a:r>
            <a:r>
              <a:rPr lang="pt-BR" sz="3200" dirty="0"/>
              <a:t>Palmas(3</a:t>
            </a:r>
            <a:r>
              <a:rPr lang="pt-BR" sz="3200" dirty="0" smtClean="0"/>
              <a:t>), </a:t>
            </a:r>
            <a:r>
              <a:rPr lang="pt-BR" sz="3200" dirty="0" err="1"/>
              <a:t>Executives</a:t>
            </a:r>
            <a:r>
              <a:rPr lang="pt-BR" sz="3200" dirty="0" smtClean="0"/>
              <a:t>(10)</a:t>
            </a:r>
            <a:r>
              <a:rPr lang="pt-BR" sz="3200" dirty="0"/>
              <a:t>, </a:t>
            </a:r>
            <a:r>
              <a:rPr lang="pt-BR" sz="3200" dirty="0" err="1" smtClean="0"/>
              <a:t>Operational</a:t>
            </a:r>
            <a:r>
              <a:rPr lang="pt-BR" sz="3200" dirty="0" smtClean="0"/>
              <a:t> </a:t>
            </a:r>
            <a:r>
              <a:rPr lang="pt-BR" sz="3200" dirty="0"/>
              <a:t>P</a:t>
            </a:r>
            <a:r>
              <a:rPr lang="pt-BR" sz="3200" dirty="0" smtClean="0"/>
              <a:t>eople(3), </a:t>
            </a:r>
            <a:r>
              <a:rPr lang="pt-BR" sz="3200" dirty="0" err="1" smtClean="0"/>
              <a:t>Clients</a:t>
            </a:r>
            <a:r>
              <a:rPr lang="pt-BR" sz="3200" dirty="0" smtClean="0"/>
              <a:t>(14)</a:t>
            </a:r>
            <a:r>
              <a:rPr lang="pt-BR" sz="3200" dirty="0" smtClean="0"/>
              <a:t>, </a:t>
            </a:r>
            <a:r>
              <a:rPr lang="pt-BR" sz="3200" dirty="0" err="1" smtClean="0"/>
              <a:t>Merchants</a:t>
            </a:r>
            <a:r>
              <a:rPr lang="pt-BR" sz="3200" dirty="0" smtClean="0"/>
              <a:t>(3), </a:t>
            </a:r>
            <a:r>
              <a:rPr lang="pt-BR" sz="3200" dirty="0" err="1" smtClean="0"/>
              <a:t>Gov</a:t>
            </a:r>
            <a:r>
              <a:rPr lang="pt-BR" sz="3200" dirty="0" smtClean="0"/>
              <a:t> </a:t>
            </a:r>
            <a:r>
              <a:rPr lang="pt-BR" sz="3200" dirty="0" err="1" smtClean="0"/>
              <a:t>officers</a:t>
            </a:r>
            <a:r>
              <a:rPr lang="pt-BR" sz="3200" dirty="0" smtClean="0"/>
              <a:t>(5)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70293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18904" y="4159611"/>
            <a:ext cx="804300" cy="1792953"/>
            <a:chOff x="3218904" y="4159611"/>
            <a:chExt cx="804300" cy="1792953"/>
          </a:xfrm>
        </p:grpSpPr>
        <p:pic>
          <p:nvPicPr>
            <p:cNvPr id="14" name="Picture 4" descr="http://1.bp.blogspot.com/_fXVUYxX9w6w/TOG2edO-InI/AAAAAAAABic/nrrmCC0ZHQ4/s320/Bolsa+familia+celula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232568">
              <a:off x="3218904" y="4159611"/>
              <a:ext cx="804300" cy="1792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323781" y="4763810"/>
              <a:ext cx="2657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FF0000"/>
                  </a:solidFill>
                </a:rPr>
                <a:t>?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418" y="834354"/>
            <a:ext cx="4680040" cy="3074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20" y="191820"/>
            <a:ext cx="8229600" cy="1143000"/>
          </a:xfrm>
        </p:spPr>
        <p:txBody>
          <a:bodyPr/>
          <a:lstStyle/>
          <a:p>
            <a:r>
              <a:rPr lang="en-US" dirty="0" smtClean="0"/>
              <a:t>Main actors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2011)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86" y="1750384"/>
            <a:ext cx="3592492" cy="14553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0954" y="3697986"/>
            <a:ext cx="1927715" cy="2609452"/>
            <a:chOff x="4521807" y="6698763"/>
            <a:chExt cx="2857500" cy="33653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1807" y="6698763"/>
              <a:ext cx="2857500" cy="28575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50423" y="9417750"/>
              <a:ext cx="1800267" cy="646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Ministry of Social </a:t>
              </a:r>
            </a:p>
            <a:p>
              <a:pPr algn="ctr"/>
              <a:r>
                <a:rPr lang="en-US" dirty="0" smtClean="0"/>
                <a:t>Development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6598" y="3909326"/>
            <a:ext cx="4349153" cy="2077972"/>
            <a:chOff x="4206220" y="3909326"/>
            <a:chExt cx="4937780" cy="244333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9700" y="4180801"/>
              <a:ext cx="2654300" cy="1168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06220" y="3909326"/>
              <a:ext cx="2113738" cy="15832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671" b="25246"/>
            <a:stretch/>
          </p:blipFill>
          <p:spPr>
            <a:xfrm>
              <a:off x="4902229" y="5687625"/>
              <a:ext cx="3415073" cy="665037"/>
            </a:xfrm>
            <a:prstGeom prst="rect">
              <a:avLst/>
            </a:prstGeom>
          </p:spPr>
        </p:pic>
      </p:grpSp>
      <p:sp>
        <p:nvSpPr>
          <p:cNvPr id="21" name="&quot;No&quot; Symbol 20"/>
          <p:cNvSpPr/>
          <p:nvPr/>
        </p:nvSpPr>
        <p:spPr>
          <a:xfrm>
            <a:off x="2515240" y="4019756"/>
            <a:ext cx="2271359" cy="2164585"/>
          </a:xfrm>
          <a:prstGeom prst="noSmoking">
            <a:avLst>
              <a:gd name="adj" fmla="val 658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1232" y="1417638"/>
            <a:ext cx="9652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9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325" y="3050833"/>
            <a:ext cx="3379456" cy="1487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236" y="204087"/>
            <a:ext cx="861752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Main actors (2012)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88" y="4476480"/>
            <a:ext cx="2420558" cy="15560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037" y="4306094"/>
            <a:ext cx="1808997" cy="1808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611" y="6113090"/>
            <a:ext cx="3288252" cy="486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591" y="4655366"/>
            <a:ext cx="1744491" cy="1537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584" y="1605331"/>
            <a:ext cx="1925431" cy="14248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0615" y="1605333"/>
            <a:ext cx="3517209" cy="14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1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57" y="2"/>
            <a:ext cx="4145607" cy="6858000"/>
          </a:xfrm>
          <a:prstGeom prst="rect">
            <a:avLst/>
          </a:prstGeom>
        </p:spPr>
      </p:pic>
      <p:sp>
        <p:nvSpPr>
          <p:cNvPr id="14339" name="Espaço Reservado para Conteúdo 9"/>
          <p:cNvSpPr txBox="1">
            <a:spLocks/>
          </p:cNvSpPr>
          <p:nvPr/>
        </p:nvSpPr>
        <p:spPr bwMode="auto">
          <a:xfrm>
            <a:off x="18656" y="1288473"/>
            <a:ext cx="8368146" cy="523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endParaRPr lang="pt-BR" sz="40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pt-BR" sz="4000" dirty="0"/>
              <a:t>1,400 </a:t>
            </a:r>
            <a:r>
              <a:rPr lang="pt-BR" sz="4000" dirty="0" err="1" smtClean="0"/>
              <a:t>registered</a:t>
            </a:r>
            <a:endParaRPr lang="pt-BR" sz="40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600" dirty="0" smtClean="0"/>
              <a:t>500 </a:t>
            </a:r>
            <a:r>
              <a:rPr lang="pt-BR" sz="3600" dirty="0" err="1" smtClean="0"/>
              <a:t>active</a:t>
            </a:r>
            <a:endParaRPr lang="pt-BR" sz="36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pt-BR" sz="4000" dirty="0" smtClean="0">
                <a:latin typeface="+mn-lt"/>
                <a:cs typeface="+mn-cs"/>
              </a:rPr>
              <a:t>No mobile </a:t>
            </a:r>
            <a:r>
              <a:rPr lang="pt-BR" sz="4000" dirty="0" err="1" smtClean="0">
                <a:latin typeface="+mn-lt"/>
                <a:cs typeface="+mn-cs"/>
              </a:rPr>
              <a:t>payment</a:t>
            </a:r>
            <a:endParaRPr lang="pt-BR" sz="4000" dirty="0" smtClean="0">
              <a:latin typeface="+mn-lt"/>
              <a:cs typeface="+mn-cs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sz="4000" dirty="0" smtClean="0">
                <a:latin typeface="+mn-lt"/>
                <a:cs typeface="+mn-cs"/>
              </a:rPr>
              <a:t>No network </a:t>
            </a:r>
            <a:r>
              <a:rPr lang="pt-BR" sz="4000" dirty="0" err="1" smtClean="0">
                <a:latin typeface="+mn-lt"/>
                <a:cs typeface="+mn-cs"/>
              </a:rPr>
              <a:t>externality</a:t>
            </a:r>
            <a:endParaRPr lang="pt-BR" sz="4000" dirty="0" smtClean="0">
              <a:latin typeface="+mn-lt"/>
              <a:cs typeface="+mn-cs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sz="4000" dirty="0" smtClean="0"/>
              <a:t>Security </a:t>
            </a:r>
            <a:r>
              <a:rPr lang="pt-BR" sz="4000" dirty="0" err="1" smtClean="0"/>
              <a:t>motivation</a:t>
            </a:r>
            <a:endParaRPr lang="pt-BR" sz="40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pt-BR" sz="4000" dirty="0" err="1">
                <a:latin typeface="+mn-lt"/>
                <a:cs typeface="+mn-cs"/>
              </a:rPr>
              <a:t>Free</a:t>
            </a:r>
            <a:r>
              <a:rPr lang="pt-BR" sz="4000" dirty="0">
                <a:latin typeface="+mn-lt"/>
                <a:cs typeface="+mn-cs"/>
              </a:rPr>
              <a:t> </a:t>
            </a:r>
            <a:r>
              <a:rPr lang="pt-BR" sz="4000" dirty="0" smtClean="0">
                <a:latin typeface="+mn-lt"/>
                <a:cs typeface="+mn-cs"/>
              </a:rPr>
              <a:t>chip</a:t>
            </a:r>
          </a:p>
          <a:p>
            <a:pPr lvl="3" eaLnBrk="1" hangingPunct="1">
              <a:buFont typeface="Wingdings" pitchFamily="2" charset="2"/>
              <a:buChar char="§"/>
            </a:pPr>
            <a:endParaRPr lang="pt-BR" sz="4000" dirty="0">
              <a:latin typeface="+mn-lt"/>
              <a:cs typeface="+mn-cs"/>
            </a:endParaRPr>
          </a:p>
          <a:p>
            <a:pPr lvl="3" eaLnBrk="1" hangingPunct="1">
              <a:buFont typeface="Wingdings" pitchFamily="2" charset="2"/>
              <a:buChar char="§"/>
            </a:pPr>
            <a:endParaRPr lang="pt-BR" sz="40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3236" y="274638"/>
            <a:ext cx="8617528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Pilot Project </a:t>
            </a:r>
            <a:r>
              <a:rPr lang="en-US" b="1" dirty="0" smtClean="0"/>
              <a:t>Today</a:t>
            </a:r>
          </a:p>
          <a:p>
            <a:pPr algn="l"/>
            <a:r>
              <a:rPr lang="en-US" b="1" dirty="0" smtClean="0"/>
              <a:t> </a:t>
            </a:r>
            <a:r>
              <a:rPr lang="en-US" b="1" dirty="0" smtClean="0"/>
              <a:t>(Users)</a:t>
            </a:r>
            <a:endParaRPr lang="en-US" b="1" dirty="0"/>
          </a:p>
        </p:txBody>
      </p:sp>
      <p:pic>
        <p:nvPicPr>
          <p:cNvPr id="8" name="Picture 11" descr="http://prepaidisraelisim.com/image/data/SIM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9" t="19176" r="13060" b="27214"/>
          <a:stretch>
            <a:fillRect/>
          </a:stretch>
        </p:blipFill>
        <p:spPr bwMode="auto">
          <a:xfrm rot="869609">
            <a:off x="2721089" y="5510025"/>
            <a:ext cx="2005507" cy="111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069" y="899305"/>
            <a:ext cx="2501871" cy="10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7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00081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6" y="23517"/>
            <a:ext cx="3850928" cy="6858000"/>
          </a:xfrm>
          <a:prstGeom prst="rect">
            <a:avLst/>
          </a:prstGeom>
        </p:spPr>
      </p:pic>
      <p:sp>
        <p:nvSpPr>
          <p:cNvPr id="14339" name="Espaço Reservado para Conteúdo 9"/>
          <p:cNvSpPr txBox="1">
            <a:spLocks/>
          </p:cNvSpPr>
          <p:nvPr/>
        </p:nvSpPr>
        <p:spPr bwMode="auto">
          <a:xfrm>
            <a:off x="512618" y="1288473"/>
            <a:ext cx="8368146" cy="523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endParaRPr lang="pt-BR" sz="36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pt-BR" sz="3600" dirty="0" smtClean="0"/>
              <a:t>4 </a:t>
            </a:r>
            <a:r>
              <a:rPr lang="pt-BR" sz="3600" dirty="0" err="1" smtClean="0"/>
              <a:t>merchants</a:t>
            </a:r>
            <a:r>
              <a:rPr lang="pt-BR" sz="3600" dirty="0" smtClean="0"/>
              <a:t> </a:t>
            </a:r>
            <a:endParaRPr lang="pt-BR" sz="36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600" dirty="0" smtClean="0"/>
              <a:t>no </a:t>
            </a:r>
            <a:r>
              <a:rPr lang="pt-BR" sz="3600" dirty="0" err="1" smtClean="0"/>
              <a:t>significant</a:t>
            </a:r>
            <a:r>
              <a:rPr lang="pt-BR" sz="3600" dirty="0" smtClean="0"/>
              <a:t> </a:t>
            </a:r>
            <a:r>
              <a:rPr lang="pt-BR" sz="3600" dirty="0" smtClean="0"/>
              <a:t>use</a:t>
            </a:r>
          </a:p>
          <a:p>
            <a:pPr lvl="1" eaLnBrk="1" hangingPunct="1">
              <a:buFont typeface="Wingdings" pitchFamily="2" charset="2"/>
              <a:buChar char="§"/>
            </a:pPr>
            <a:endParaRPr lang="pt-BR" sz="36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pt-BR" sz="3600" dirty="0" smtClean="0"/>
              <a:t>informal </a:t>
            </a:r>
            <a:r>
              <a:rPr lang="pt-BR" sz="3600" dirty="0" err="1" smtClean="0"/>
              <a:t>merchants</a:t>
            </a:r>
            <a:endParaRPr lang="pt-BR" sz="36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600" dirty="0" smtClean="0"/>
              <a:t>B2C </a:t>
            </a:r>
            <a:r>
              <a:rPr lang="pt-BR" sz="3600" dirty="0" err="1" smtClean="0"/>
              <a:t>or</a:t>
            </a:r>
            <a:r>
              <a:rPr lang="pt-BR" sz="3600" dirty="0" smtClean="0"/>
              <a:t> C2C?!</a:t>
            </a:r>
            <a:endParaRPr lang="pt-BR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3236" y="274638"/>
            <a:ext cx="8617528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Pilot Project Today </a:t>
            </a:r>
            <a:endParaRPr lang="en-US" b="1" dirty="0" smtClean="0"/>
          </a:p>
          <a:p>
            <a:pPr algn="l"/>
            <a:r>
              <a:rPr lang="en-US" b="1" dirty="0" smtClean="0"/>
              <a:t>(</a:t>
            </a:r>
            <a:r>
              <a:rPr lang="en-US" b="1" dirty="0" smtClean="0"/>
              <a:t>Merchants)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496" y="827176"/>
            <a:ext cx="1392741" cy="10306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462" y="4599929"/>
            <a:ext cx="3010761" cy="22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6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ço Reservado para Conteúdo 9"/>
          <p:cNvSpPr txBox="1">
            <a:spLocks/>
          </p:cNvSpPr>
          <p:nvPr/>
        </p:nvSpPr>
        <p:spPr bwMode="auto">
          <a:xfrm>
            <a:off x="512618" y="1288473"/>
            <a:ext cx="5477701" cy="523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pt-BR" sz="3400" dirty="0" err="1" smtClean="0"/>
              <a:t>Governance</a:t>
            </a:r>
            <a:r>
              <a:rPr lang="pt-BR" sz="3400" dirty="0" smtClean="0"/>
              <a:t> 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200" dirty="0" err="1" smtClean="0"/>
              <a:t>Expectations</a:t>
            </a:r>
            <a:r>
              <a:rPr lang="pt-BR" sz="3200" dirty="0" smtClean="0"/>
              <a:t> </a:t>
            </a:r>
            <a:r>
              <a:rPr lang="pt-BR" sz="3200" dirty="0" err="1" smtClean="0"/>
              <a:t>on</a:t>
            </a:r>
            <a:r>
              <a:rPr lang="pt-BR" sz="3200" dirty="0" smtClean="0"/>
              <a:t> </a:t>
            </a:r>
            <a:r>
              <a:rPr lang="pt-BR" sz="3200" dirty="0" err="1" smtClean="0"/>
              <a:t>the</a:t>
            </a:r>
            <a:r>
              <a:rPr lang="pt-BR" sz="3200" dirty="0" smtClean="0"/>
              <a:t> </a:t>
            </a:r>
            <a:r>
              <a:rPr lang="pt-BR" sz="3200" dirty="0" err="1" smtClean="0"/>
              <a:t>project</a:t>
            </a:r>
            <a:endParaRPr lang="pt-BR" sz="32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200" dirty="0" smtClean="0"/>
              <a:t>Time </a:t>
            </a:r>
            <a:r>
              <a:rPr lang="pt-BR" sz="3200" dirty="0" err="1" smtClean="0"/>
              <a:t>line</a:t>
            </a:r>
            <a:r>
              <a:rPr lang="pt-BR" sz="3200" dirty="0" smtClean="0"/>
              <a:t> perspective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200" dirty="0" err="1" smtClean="0"/>
              <a:t>Model</a:t>
            </a:r>
            <a:r>
              <a:rPr lang="pt-BR" sz="3200" dirty="0" smtClean="0"/>
              <a:t> </a:t>
            </a:r>
            <a:r>
              <a:rPr lang="pt-BR" sz="3200" dirty="0" err="1" smtClean="0"/>
              <a:t>conflifts</a:t>
            </a:r>
            <a:endParaRPr lang="pt-BR" sz="32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3236" y="274638"/>
            <a:ext cx="861752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Pilot Project Today (Partners)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6814177" y="1288473"/>
            <a:ext cx="2329823" cy="2538426"/>
            <a:chOff x="5491553" y="2252328"/>
            <a:chExt cx="2329823" cy="253842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1553" y="3253579"/>
              <a:ext cx="1744491" cy="1537175"/>
            </a:xfrm>
            <a:prstGeom prst="rect">
              <a:avLst/>
            </a:prstGeom>
          </p:spPr>
        </p:pic>
        <p:sp>
          <p:nvSpPr>
            <p:cNvPr id="2" name="Oval Callout 1"/>
            <p:cNvSpPr/>
            <p:nvPr/>
          </p:nvSpPr>
          <p:spPr>
            <a:xfrm>
              <a:off x="6621777" y="2252328"/>
              <a:ext cx="1199599" cy="776045"/>
            </a:xfrm>
            <a:prstGeom prst="wedgeEllipseCallout">
              <a:avLst>
                <a:gd name="adj1" fmla="val -48284"/>
                <a:gd name="adj2" fmla="val 107955"/>
              </a:avLst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Social inclusion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71547" y="4612333"/>
            <a:ext cx="3172453" cy="2083371"/>
            <a:chOff x="5509962" y="4080003"/>
            <a:chExt cx="3379456" cy="24446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9962" y="5037018"/>
              <a:ext cx="3379456" cy="1487607"/>
            </a:xfrm>
            <a:prstGeom prst="rect">
              <a:avLst/>
            </a:prstGeom>
          </p:spPr>
        </p:pic>
        <p:sp>
          <p:nvSpPr>
            <p:cNvPr id="11" name="Oval Callout 10"/>
            <p:cNvSpPr/>
            <p:nvPr/>
          </p:nvSpPr>
          <p:spPr>
            <a:xfrm>
              <a:off x="6692320" y="4080003"/>
              <a:ext cx="1199599" cy="776045"/>
            </a:xfrm>
            <a:prstGeom prst="wedgeEllipseCallout">
              <a:avLst>
                <a:gd name="adj1" fmla="val -48284"/>
                <a:gd name="adj2" fmla="val 107955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Mobile banking</a:t>
              </a:r>
              <a:endParaRPr lang="en-US" sz="1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98948" y="2810066"/>
            <a:ext cx="1856041" cy="2715041"/>
            <a:chOff x="2893113" y="4014709"/>
            <a:chExt cx="1856041" cy="27150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3113" y="4920753"/>
              <a:ext cx="1808997" cy="1808997"/>
            </a:xfrm>
            <a:prstGeom prst="rect">
              <a:avLst/>
            </a:prstGeom>
          </p:spPr>
        </p:pic>
        <p:sp>
          <p:nvSpPr>
            <p:cNvPr id="12" name="Oval Callout 11"/>
            <p:cNvSpPr/>
            <p:nvPr/>
          </p:nvSpPr>
          <p:spPr>
            <a:xfrm>
              <a:off x="3133825" y="4014709"/>
              <a:ext cx="1615329" cy="776045"/>
            </a:xfrm>
            <a:prstGeom prst="wedgeEllipseCallout">
              <a:avLst>
                <a:gd name="adj1" fmla="val -15982"/>
                <a:gd name="adj2" fmla="val 120076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To be mature in 15 years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11642" y="5538689"/>
            <a:ext cx="3288252" cy="1203981"/>
            <a:chOff x="2702067" y="6333950"/>
            <a:chExt cx="3288252" cy="12039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2067" y="6333950"/>
              <a:ext cx="3288252" cy="486661"/>
            </a:xfrm>
            <a:prstGeom prst="rect">
              <a:avLst/>
            </a:prstGeom>
          </p:spPr>
        </p:pic>
        <p:sp>
          <p:nvSpPr>
            <p:cNvPr id="16" name="Oval Callout 15"/>
            <p:cNvSpPr/>
            <p:nvPr/>
          </p:nvSpPr>
          <p:spPr>
            <a:xfrm>
              <a:off x="4595965" y="6760615"/>
              <a:ext cx="1205174" cy="777316"/>
            </a:xfrm>
            <a:prstGeom prst="wedgeEllipseCallout">
              <a:avLst>
                <a:gd name="adj1" fmla="val -117780"/>
                <a:gd name="adj2" fmla="val -43580"/>
              </a:avLst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Channel conflict</a:t>
              </a:r>
              <a:endParaRPr lang="en-US" sz="1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2248" y="3514359"/>
            <a:ext cx="3489600" cy="1955847"/>
            <a:chOff x="178160" y="4831311"/>
            <a:chExt cx="3489600" cy="19558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8160" y="5231085"/>
              <a:ext cx="2420558" cy="1556073"/>
            </a:xfrm>
            <a:prstGeom prst="rect">
              <a:avLst/>
            </a:prstGeom>
          </p:spPr>
        </p:pic>
        <p:sp>
          <p:nvSpPr>
            <p:cNvPr id="18" name="Oval Callout 17"/>
            <p:cNvSpPr/>
            <p:nvPr/>
          </p:nvSpPr>
          <p:spPr>
            <a:xfrm>
              <a:off x="1940560" y="4831311"/>
              <a:ext cx="1727200" cy="711562"/>
            </a:xfrm>
            <a:prstGeom prst="wedgeEllipseCallout">
              <a:avLst>
                <a:gd name="adj1" fmla="val -51008"/>
                <a:gd name="adj2" fmla="val 8151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Battle for </a:t>
              </a:r>
              <a:r>
                <a:rPr lang="en-US" sz="1400" dirty="0" err="1" smtClean="0"/>
                <a:t>marketshare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381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02" y="1600200"/>
            <a:ext cx="4646979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4000" dirty="0" err="1"/>
              <a:t>Operational</a:t>
            </a:r>
            <a:r>
              <a:rPr lang="pt-BR" sz="4000" dirty="0"/>
              <a:t> </a:t>
            </a:r>
            <a:r>
              <a:rPr lang="pt-BR" sz="4000" dirty="0" err="1"/>
              <a:t>failures</a:t>
            </a:r>
            <a:endParaRPr lang="pt-BR" sz="4000" dirty="0"/>
          </a:p>
          <a:p>
            <a:pPr>
              <a:buFont typeface="Wingdings" pitchFamily="2" charset="2"/>
              <a:buChar char="§"/>
            </a:pPr>
            <a:r>
              <a:rPr lang="pt-BR" sz="4000" dirty="0" err="1"/>
              <a:t>Low</a:t>
            </a:r>
            <a:r>
              <a:rPr lang="pt-BR" sz="4000" dirty="0"/>
              <a:t> </a:t>
            </a:r>
            <a:r>
              <a:rPr lang="pt-BR" sz="4000" dirty="0" err="1"/>
              <a:t>income</a:t>
            </a:r>
            <a:r>
              <a:rPr lang="pt-BR" sz="4000" dirty="0"/>
              <a:t> </a:t>
            </a:r>
            <a:r>
              <a:rPr lang="pt-BR" sz="4000" dirty="0" err="1"/>
              <a:t>market</a:t>
            </a:r>
            <a:r>
              <a:rPr lang="pt-BR" sz="40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pt-BR" sz="4000" dirty="0"/>
              <a:t>Banco Palmas </a:t>
            </a:r>
            <a:r>
              <a:rPr lang="pt-BR" sz="4000" dirty="0" smtClean="0"/>
              <a:t>role</a:t>
            </a:r>
          </a:p>
          <a:p>
            <a:pPr>
              <a:buFont typeface="Wingdings" pitchFamily="2" charset="2"/>
              <a:buChar char="§"/>
            </a:pPr>
            <a:r>
              <a:rPr lang="pt-BR" sz="4000" dirty="0"/>
              <a:t>Cash </a:t>
            </a:r>
            <a:r>
              <a:rPr lang="pt-BR" sz="4000" dirty="0" err="1"/>
              <a:t>culture</a:t>
            </a:r>
            <a:endParaRPr lang="pt-BR" sz="4000" dirty="0"/>
          </a:p>
          <a:p>
            <a:pPr>
              <a:buFont typeface="Wingdings" pitchFamily="2" charset="2"/>
              <a:buChar char="§"/>
            </a:pPr>
            <a:endParaRPr lang="pt-BR" sz="4000" dirty="0"/>
          </a:p>
          <a:p>
            <a:endParaRPr lang="en-US" sz="4000" dirty="0"/>
          </a:p>
        </p:txBody>
      </p:sp>
      <p:pic>
        <p:nvPicPr>
          <p:cNvPr id="5" name="Picture 4" descr="DSC00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351" y="3701313"/>
            <a:ext cx="5621649" cy="315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04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ço Reservado para Conteúdo 9"/>
          <p:cNvSpPr txBox="1">
            <a:spLocks/>
          </p:cNvSpPr>
          <p:nvPr/>
        </p:nvSpPr>
        <p:spPr bwMode="auto">
          <a:xfrm>
            <a:off x="512618" y="1288473"/>
            <a:ext cx="5014945" cy="523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pt-BR" sz="3400" dirty="0" err="1" smtClean="0"/>
              <a:t>Interoperability</a:t>
            </a:r>
            <a:endParaRPr lang="pt-BR" sz="34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200" dirty="0" err="1" smtClean="0"/>
              <a:t>Closed</a:t>
            </a:r>
            <a:r>
              <a:rPr lang="pt-BR" sz="3200" dirty="0" smtClean="0"/>
              <a:t> </a:t>
            </a:r>
            <a:r>
              <a:rPr lang="pt-BR" sz="3200" dirty="0" smtClean="0"/>
              <a:t>networks</a:t>
            </a:r>
            <a:endParaRPr lang="pt-BR" sz="32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3236" y="274638"/>
            <a:ext cx="861752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Pilot Project </a:t>
            </a:r>
            <a:r>
              <a:rPr lang="en-US" b="1" dirty="0" smtClean="0"/>
              <a:t>Ecosystem</a:t>
            </a:r>
            <a:endParaRPr lang="en-US" b="1" dirty="0"/>
          </a:p>
        </p:txBody>
      </p:sp>
      <p:pic>
        <p:nvPicPr>
          <p:cNvPr id="3" name="Picture 2" descr="DSC000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3" y="2798464"/>
            <a:ext cx="7229505" cy="4059536"/>
          </a:xfrm>
          <a:prstGeom prst="rect">
            <a:avLst/>
          </a:prstGeom>
        </p:spPr>
      </p:pic>
      <p:sp>
        <p:nvSpPr>
          <p:cNvPr id="6" name="Espaço Reservado para Conteúdo 9"/>
          <p:cNvSpPr txBox="1">
            <a:spLocks/>
          </p:cNvSpPr>
          <p:nvPr/>
        </p:nvSpPr>
        <p:spPr bwMode="auto">
          <a:xfrm>
            <a:off x="4616714" y="1299771"/>
            <a:ext cx="5014945" cy="523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pt-BR" sz="3200" dirty="0" err="1" smtClean="0"/>
              <a:t>Model</a:t>
            </a:r>
            <a:r>
              <a:rPr lang="pt-BR" sz="3200" dirty="0" smtClean="0"/>
              <a:t> </a:t>
            </a:r>
            <a:r>
              <a:rPr lang="pt-BR" sz="3200" dirty="0" err="1" smtClean="0"/>
              <a:t>Replicability</a:t>
            </a:r>
            <a:endParaRPr lang="pt-BR" sz="32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200" dirty="0" err="1" smtClean="0"/>
              <a:t>Acquiring</a:t>
            </a:r>
            <a:r>
              <a:rPr lang="pt-BR" sz="3200" dirty="0" smtClean="0"/>
              <a:t> </a:t>
            </a:r>
            <a:r>
              <a:rPr lang="pt-BR" sz="3200" dirty="0" err="1" smtClean="0"/>
              <a:t>process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43095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783" y="3944487"/>
            <a:ext cx="3922217" cy="2941663"/>
          </a:xfrm>
          <a:prstGeom prst="rect">
            <a:avLst/>
          </a:prstGeom>
        </p:spPr>
      </p:pic>
      <p:sp>
        <p:nvSpPr>
          <p:cNvPr id="14339" name="Espaço Reservado para Conteúdo 9"/>
          <p:cNvSpPr txBox="1">
            <a:spLocks/>
          </p:cNvSpPr>
          <p:nvPr/>
        </p:nvSpPr>
        <p:spPr bwMode="auto">
          <a:xfrm>
            <a:off x="371486" y="1241439"/>
            <a:ext cx="8271164" cy="523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pt-BR" sz="3400" dirty="0" smtClean="0"/>
              <a:t>Feedback </a:t>
            </a:r>
            <a:r>
              <a:rPr lang="pt-BR" sz="3400" dirty="0" err="1" smtClean="0"/>
              <a:t>to</a:t>
            </a:r>
            <a:r>
              <a:rPr lang="pt-BR" sz="3400" dirty="0" smtClean="0"/>
              <a:t> </a:t>
            </a:r>
            <a:r>
              <a:rPr lang="pt-BR" sz="3400" dirty="0" err="1" smtClean="0"/>
              <a:t>interviewed</a:t>
            </a:r>
            <a:r>
              <a:rPr lang="pt-BR" sz="3400" dirty="0" smtClean="0"/>
              <a:t> </a:t>
            </a:r>
            <a:r>
              <a:rPr lang="pt-BR" sz="3400" dirty="0" err="1" smtClean="0"/>
              <a:t>actors</a:t>
            </a:r>
            <a:endParaRPr lang="pt-BR" sz="34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200" dirty="0" err="1" smtClean="0"/>
              <a:t>Governance</a:t>
            </a:r>
            <a:r>
              <a:rPr lang="pt-BR" sz="3200" dirty="0" smtClean="0"/>
              <a:t>!!!</a:t>
            </a:r>
            <a:endParaRPr lang="pt-BR" sz="3200" dirty="0"/>
          </a:p>
          <a:p>
            <a:pPr eaLnBrk="1" hangingPunct="1">
              <a:buFont typeface="Wingdings" pitchFamily="2" charset="2"/>
              <a:buChar char="§"/>
            </a:pPr>
            <a:endParaRPr lang="pt-BR" sz="3400" dirty="0" smtClean="0"/>
          </a:p>
          <a:p>
            <a:pPr eaLnBrk="1" hangingPunct="1">
              <a:buFont typeface="Wingdings" pitchFamily="2" charset="2"/>
              <a:buChar char="§"/>
            </a:pPr>
            <a:endParaRPr lang="pt-BR" sz="3400" dirty="0" smtClean="0"/>
          </a:p>
          <a:p>
            <a:pPr eaLnBrk="1" hangingPunct="1">
              <a:buFont typeface="Wingdings" pitchFamily="2" charset="2"/>
              <a:buChar char="§"/>
            </a:pPr>
            <a:endParaRPr lang="pt-BR" sz="3400" dirty="0"/>
          </a:p>
          <a:p>
            <a:pPr eaLnBrk="1" hangingPunct="1">
              <a:buFont typeface="Wingdings" pitchFamily="2" charset="2"/>
              <a:buChar char="§"/>
            </a:pPr>
            <a:r>
              <a:rPr lang="pt-BR" sz="3400" dirty="0" smtClean="0"/>
              <a:t>Data </a:t>
            </a:r>
            <a:r>
              <a:rPr lang="pt-BR" sz="3400" dirty="0" err="1" smtClean="0"/>
              <a:t>analysis</a:t>
            </a:r>
            <a:endParaRPr lang="pt-BR" sz="34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400" dirty="0" smtClean="0"/>
              <a:t>Project </a:t>
            </a:r>
            <a:r>
              <a:rPr lang="pt-BR" sz="3400" dirty="0" smtClean="0"/>
              <a:t>ELAS data base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200" dirty="0"/>
              <a:t>Bolsa </a:t>
            </a:r>
            <a:r>
              <a:rPr lang="pt-BR" sz="3200" dirty="0" err="1" smtClean="0"/>
              <a:t>Familia</a:t>
            </a:r>
            <a:r>
              <a:rPr lang="pt-BR" sz="3200" dirty="0" smtClean="0"/>
              <a:t> </a:t>
            </a:r>
            <a:r>
              <a:rPr lang="pt-BR" sz="3200" dirty="0" err="1" smtClean="0"/>
              <a:t>Women</a:t>
            </a:r>
            <a:endParaRPr lang="pt-BR" sz="32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200" dirty="0" err="1" smtClean="0"/>
              <a:t>Group</a:t>
            </a:r>
            <a:r>
              <a:rPr lang="pt-BR" sz="3200" dirty="0" smtClean="0"/>
              <a:t> </a:t>
            </a:r>
            <a:r>
              <a:rPr lang="pt-BR" sz="3200" dirty="0" err="1" smtClean="0"/>
              <a:t>comparisons</a:t>
            </a:r>
            <a:endParaRPr lang="pt-BR" sz="32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200" dirty="0" err="1" smtClean="0"/>
              <a:t>Government</a:t>
            </a:r>
            <a:r>
              <a:rPr lang="pt-BR" sz="3200" dirty="0" smtClean="0"/>
              <a:t> data bases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3236" y="274638"/>
            <a:ext cx="861752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Research Next Steps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008" y="1963388"/>
            <a:ext cx="1463089" cy="146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7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FGV and </a:t>
            </a:r>
            <a:r>
              <a:rPr lang="en-US" dirty="0" err="1" smtClean="0"/>
              <a:t>GVcemf</a:t>
            </a:r>
            <a:endParaRPr lang="en-US" dirty="0"/>
          </a:p>
          <a:p>
            <a:r>
              <a:rPr lang="en-US" dirty="0" smtClean="0"/>
              <a:t>Brazilian context</a:t>
            </a:r>
          </a:p>
          <a:p>
            <a:r>
              <a:rPr lang="en-US" dirty="0" smtClean="0"/>
              <a:t>Palmas Mobile case</a:t>
            </a:r>
          </a:p>
          <a:p>
            <a:pPr lvl="1"/>
            <a:r>
              <a:rPr lang="en-US" dirty="0" smtClean="0"/>
              <a:t>Research strategy</a:t>
            </a:r>
          </a:p>
          <a:p>
            <a:pPr lvl="1"/>
            <a:r>
              <a:rPr lang="en-US" dirty="0" smtClean="0"/>
              <a:t>Findings </a:t>
            </a:r>
            <a:endParaRPr lang="en-US" dirty="0"/>
          </a:p>
          <a:p>
            <a:pPr lvl="1"/>
            <a:r>
              <a:rPr lang="en-US" dirty="0" smtClean="0"/>
              <a:t>Next steps</a:t>
            </a:r>
          </a:p>
          <a:p>
            <a:r>
              <a:rPr lang="en-US" dirty="0" smtClean="0"/>
              <a:t>Mobile Payment environment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7" descr="E965BEE4-862C-41B7-9599-2B965E2865A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8491" y="5310"/>
            <a:ext cx="20923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662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ço Reservado para Conteúdo 9"/>
          <p:cNvSpPr txBox="1">
            <a:spLocks/>
          </p:cNvSpPr>
          <p:nvPr/>
        </p:nvSpPr>
        <p:spPr bwMode="auto">
          <a:xfrm>
            <a:off x="512618" y="1053303"/>
            <a:ext cx="8271164" cy="523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pt-BR" sz="3400" dirty="0" err="1" smtClean="0"/>
              <a:t>Payment</a:t>
            </a:r>
            <a:r>
              <a:rPr lang="pt-BR" sz="3400" dirty="0" smtClean="0"/>
              <a:t> Service </a:t>
            </a:r>
            <a:r>
              <a:rPr lang="pt-BR" sz="3400" dirty="0" err="1" smtClean="0"/>
              <a:t>Providers</a:t>
            </a:r>
            <a:endParaRPr lang="pt-BR" sz="34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400" dirty="0" smtClean="0"/>
              <a:t>New </a:t>
            </a:r>
            <a:r>
              <a:rPr lang="pt-BR" sz="3400" dirty="0" err="1" smtClean="0"/>
              <a:t>regulation</a:t>
            </a:r>
            <a:endParaRPr lang="pt-BR" sz="3400" dirty="0" smtClean="0"/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400" dirty="0" err="1" smtClean="0"/>
              <a:t>Seminar</a:t>
            </a:r>
            <a:r>
              <a:rPr lang="pt-BR" sz="3400" dirty="0" smtClean="0"/>
              <a:t> </a:t>
            </a:r>
            <a:r>
              <a:rPr lang="pt-BR" sz="3400" dirty="0" err="1" smtClean="0"/>
              <a:t>on</a:t>
            </a:r>
            <a:r>
              <a:rPr lang="pt-BR" sz="3400" dirty="0" smtClean="0"/>
              <a:t> MM </a:t>
            </a:r>
            <a:r>
              <a:rPr lang="pt-BR" sz="3400" dirty="0" err="1" smtClean="0"/>
              <a:t>ecosystems</a:t>
            </a:r>
            <a:endParaRPr lang="pt-BR" sz="3400" dirty="0"/>
          </a:p>
          <a:p>
            <a:pPr eaLnBrk="1" hangingPunct="1">
              <a:buFont typeface="Wingdings" pitchFamily="2" charset="2"/>
              <a:buChar char="§"/>
            </a:pPr>
            <a:r>
              <a:rPr lang="pt-BR" sz="3400" dirty="0" err="1" smtClean="0"/>
              <a:t>Ministry</a:t>
            </a:r>
            <a:r>
              <a:rPr lang="pt-BR" sz="3400" dirty="0" smtClean="0"/>
              <a:t> </a:t>
            </a:r>
            <a:r>
              <a:rPr lang="pt-BR" sz="3400" dirty="0" err="1" smtClean="0"/>
              <a:t>of</a:t>
            </a:r>
            <a:r>
              <a:rPr lang="pt-BR" sz="3400" dirty="0" smtClean="0"/>
              <a:t> Social </a:t>
            </a:r>
            <a:r>
              <a:rPr lang="pt-BR" sz="3400" dirty="0" err="1" smtClean="0"/>
              <a:t>Development</a:t>
            </a:r>
            <a:r>
              <a:rPr lang="pt-BR" sz="3400" dirty="0" smtClean="0"/>
              <a:t> (MDS)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pt-BR" sz="3400" dirty="0" err="1" smtClean="0"/>
              <a:t>Biggest</a:t>
            </a:r>
            <a:r>
              <a:rPr lang="pt-BR" sz="3400" dirty="0" smtClean="0"/>
              <a:t> </a:t>
            </a:r>
            <a:r>
              <a:rPr lang="pt-BR" sz="3400" dirty="0"/>
              <a:t>mobile </a:t>
            </a:r>
            <a:r>
              <a:rPr lang="pt-BR" sz="3400" dirty="0" err="1" smtClean="0"/>
              <a:t>client</a:t>
            </a:r>
            <a:endParaRPr lang="pt-BR" sz="3400" dirty="0" smtClean="0"/>
          </a:p>
          <a:p>
            <a:pPr eaLnBrk="1" hangingPunct="1">
              <a:buFont typeface="Wingdings" pitchFamily="2" charset="2"/>
              <a:buChar char="§"/>
            </a:pPr>
            <a:r>
              <a:rPr lang="pt-BR" sz="3400" dirty="0" smtClean="0"/>
              <a:t>Banco Palmas: 15th </a:t>
            </a:r>
            <a:r>
              <a:rPr lang="pt-BR" sz="3400" dirty="0" err="1" smtClean="0"/>
              <a:t>anniversary</a:t>
            </a:r>
            <a:r>
              <a:rPr lang="pt-BR" sz="3400" dirty="0" smtClean="0"/>
              <a:t> </a:t>
            </a:r>
          </a:p>
          <a:p>
            <a:pPr eaLnBrk="1" hangingPunct="1">
              <a:buFont typeface="Wingdings" pitchFamily="2" charset="2"/>
              <a:buChar char="§"/>
            </a:pPr>
            <a:endParaRPr lang="pt-BR" sz="34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3236" y="274638"/>
            <a:ext cx="861752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Next Events</a:t>
            </a:r>
            <a:endParaRPr lang="en-US" b="1" dirty="0"/>
          </a:p>
        </p:txBody>
      </p:sp>
      <p:pic>
        <p:nvPicPr>
          <p:cNvPr id="4" name="Picture 4" descr="http://1.bp.blogspot.com/_fXVUYxX9w6w/TOG2edO-InI/AAAAAAAABic/nrrmCC0ZHQ4/s320/Bolsa+familia+celu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1926">
            <a:off x="6627638" y="3968544"/>
            <a:ext cx="1372992" cy="3060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 rot="19685114">
            <a:off x="2279609" y="4251922"/>
            <a:ext cx="1355249" cy="2771878"/>
            <a:chOff x="1887505" y="3666707"/>
            <a:chExt cx="4307390" cy="90773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8008" t="6015" r="48611"/>
            <a:stretch/>
          </p:blipFill>
          <p:spPr>
            <a:xfrm>
              <a:off x="1887505" y="3666707"/>
              <a:ext cx="4307390" cy="9077337"/>
            </a:xfrm>
            <a:prstGeom prst="rect">
              <a:avLst/>
            </a:prstGeom>
          </p:spPr>
        </p:pic>
        <p:pic>
          <p:nvPicPr>
            <p:cNvPr id="9" name="Picture 2" descr="http://ec.i.uol.com.br/economia/2012/05/28/palma-moeda-social-usada-pelo-banco-palmas-no-ceara-1338239626994_956x500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81" r="36133" b="13790"/>
            <a:stretch/>
          </p:blipFill>
          <p:spPr bwMode="auto">
            <a:xfrm>
              <a:off x="2721815" y="4988312"/>
              <a:ext cx="2503439" cy="253113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523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0507.jpg"/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" y="383499"/>
            <a:ext cx="8969726" cy="6436292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7450" y="4054415"/>
            <a:ext cx="6769100" cy="223532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800" b="1" dirty="0" smtClean="0">
                <a:solidFill>
                  <a:schemeClr val="tx1"/>
                </a:solidFill>
              </a:rPr>
              <a:t>Adrian Kemmer Cernev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dirty="0" smtClean="0">
                <a:solidFill>
                  <a:schemeClr val="tx1"/>
                </a:solidFill>
                <a:hlinkClick r:id="rId3"/>
              </a:rPr>
              <a:t>adrian.cernev@fgv.br</a:t>
            </a:r>
            <a:endParaRPr lang="pt-BR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800" b="1" dirty="0">
                <a:solidFill>
                  <a:schemeClr val="tx1"/>
                </a:solidFill>
              </a:rPr>
              <a:t>Eduardo Henrique </a:t>
            </a:r>
            <a:r>
              <a:rPr lang="en-US" sz="3800" b="1" dirty="0" err="1">
                <a:solidFill>
                  <a:schemeClr val="tx1"/>
                </a:solidFill>
              </a:rPr>
              <a:t>Diniz</a:t>
            </a:r>
            <a:endParaRPr lang="en-US" sz="3800" b="1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  <a:hlinkClick r:id="rId4"/>
              </a:rPr>
              <a:t>eduardo.diniz@fgv.br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85800" y="1121434"/>
            <a:ext cx="7772400" cy="156994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err="1" smtClean="0">
                <a:solidFill>
                  <a:srgbClr val="000000"/>
                </a:solidFill>
                <a:latin typeface="Arial Black" pitchFamily="34" charset="0"/>
              </a:rPr>
              <a:t>Thank</a:t>
            </a:r>
            <a:r>
              <a:rPr lang="pt-BR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pt-BR" dirty="0" err="1" smtClean="0">
                <a:solidFill>
                  <a:srgbClr val="000000"/>
                </a:solidFill>
                <a:latin typeface="Arial Black" pitchFamily="34" charset="0"/>
              </a:rPr>
              <a:t>you</a:t>
            </a:r>
            <a:r>
              <a:rPr lang="pt-BR" dirty="0" smtClean="0">
                <a:solidFill>
                  <a:srgbClr val="000000"/>
                </a:solidFill>
                <a:latin typeface="Arial Black" pitchFamily="34" charset="0"/>
              </a:rPr>
              <a:t>!</a:t>
            </a:r>
            <a:endParaRPr lang="pt-BR" sz="3200" b="1" dirty="0" smtClean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23556" name="Picture 2" descr="http://www.adrian.cernev.com.br/imagens/linh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3199046"/>
            <a:ext cx="7920037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lidebr.com.br/images/logo_fgv_eaes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81" y="2755851"/>
            <a:ext cx="1668102" cy="797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E965BEE4-862C-41B7-9599-2B965E2865A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8491" y="5310"/>
            <a:ext cx="20923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9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118"/>
            <a:ext cx="8229600" cy="1143000"/>
          </a:xfrm>
        </p:spPr>
        <p:txBody>
          <a:bodyPr/>
          <a:lstStyle/>
          <a:p>
            <a:r>
              <a:rPr lang="en-US" dirty="0" err="1" smtClean="0"/>
              <a:t>GVcemf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FGV – </a:t>
            </a:r>
            <a:r>
              <a:rPr lang="en-US" dirty="0" err="1" smtClean="0"/>
              <a:t>Getulio</a:t>
            </a:r>
            <a:r>
              <a:rPr lang="en-US" dirty="0" smtClean="0"/>
              <a:t> Vargas Foundation</a:t>
            </a:r>
          </a:p>
          <a:p>
            <a:pPr lvl="1"/>
            <a:r>
              <a:rPr lang="en-US" dirty="0" smtClean="0"/>
              <a:t>Think Tank in Public Policies</a:t>
            </a:r>
          </a:p>
          <a:p>
            <a:pPr lvl="1"/>
            <a:r>
              <a:rPr lang="en-US" dirty="0" smtClean="0"/>
              <a:t>25% of high executives in Brazil </a:t>
            </a:r>
          </a:p>
          <a:p>
            <a:pPr lvl="1"/>
            <a:r>
              <a:rPr lang="en-US" dirty="0" smtClean="0"/>
              <a:t>Economics, Law, Business &amp; Public Administration</a:t>
            </a:r>
          </a:p>
          <a:p>
            <a:pPr lvl="1"/>
            <a:r>
              <a:rPr lang="en-US" dirty="0" smtClean="0"/>
              <a:t>National economic indexes</a:t>
            </a:r>
          </a:p>
          <a:p>
            <a:r>
              <a:rPr lang="en-US" dirty="0" smtClean="0"/>
              <a:t>EAESP - Business Adm. School of Sao Paulo</a:t>
            </a:r>
          </a:p>
          <a:p>
            <a:pPr lvl="1"/>
            <a:r>
              <a:rPr lang="en-US" dirty="0" smtClean="0"/>
              <a:t>12 research centers</a:t>
            </a:r>
          </a:p>
          <a:p>
            <a:pPr lvl="1"/>
            <a:r>
              <a:rPr lang="en-US" dirty="0" err="1" smtClean="0"/>
              <a:t>GVcemf</a:t>
            </a:r>
            <a:r>
              <a:rPr lang="en-US" dirty="0" smtClean="0"/>
              <a:t> – Research Center for Microfinance</a:t>
            </a:r>
          </a:p>
          <a:p>
            <a:pPr lvl="2"/>
            <a:r>
              <a:rPr lang="en-US" dirty="0" smtClean="0"/>
              <a:t>Since 2007, more than 20 research studies in financial inclusion concluded or in progress, covering microfinance </a:t>
            </a:r>
            <a:r>
              <a:rPr lang="en-US" dirty="0"/>
              <a:t>i</a:t>
            </a:r>
            <a:r>
              <a:rPr lang="en-US" dirty="0" smtClean="0"/>
              <a:t>mpact and technology</a:t>
            </a:r>
            <a:endParaRPr lang="en-US" dirty="0"/>
          </a:p>
        </p:txBody>
      </p:sp>
      <p:pic>
        <p:nvPicPr>
          <p:cNvPr id="4" name="Picture 7" descr="E965BEE4-862C-41B7-9599-2B965E2865A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8491" y="5310"/>
            <a:ext cx="20923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245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812"/>
            <a:ext cx="8229600" cy="1143000"/>
          </a:xfrm>
        </p:spPr>
        <p:txBody>
          <a:bodyPr/>
          <a:lstStyle/>
          <a:p>
            <a:r>
              <a:rPr lang="en-US" dirty="0" smtClean="0"/>
              <a:t>Brazil facts &amp; figures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2145954"/>
            <a:ext cx="4064000" cy="4038600"/>
            <a:chOff x="0" y="2790129"/>
            <a:chExt cx="4064000" cy="4038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90129"/>
              <a:ext cx="4064000" cy="40386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808795">
              <a:off x="1317354" y="3571438"/>
              <a:ext cx="2335796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195 MM </a:t>
              </a:r>
              <a:endParaRPr lang="en-US" sz="48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r>
                <a:rPr lang="en-US" sz="4800" b="1" dirty="0" smtClean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people</a:t>
              </a:r>
              <a:endParaRPr lang="en-US" sz="4800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52749" y="1417638"/>
            <a:ext cx="3474642" cy="1536805"/>
            <a:chOff x="1535818" y="1254453"/>
            <a:chExt cx="3296584" cy="15368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5597" y="1254453"/>
              <a:ext cx="1536805" cy="153680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535818" y="1431940"/>
              <a:ext cx="178523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/>
                <a:t>260 </a:t>
              </a:r>
              <a:r>
                <a:rPr lang="en-US" sz="3200" b="1" dirty="0" smtClean="0"/>
                <a:t>MM</a:t>
              </a:r>
              <a:endParaRPr lang="en-US" sz="2400" b="1" dirty="0" smtClean="0"/>
            </a:p>
            <a:p>
              <a:pPr algn="ctr"/>
              <a:r>
                <a:rPr lang="en-US" sz="2400" b="1" dirty="0" smtClean="0"/>
                <a:t>82</a:t>
              </a:r>
              <a:r>
                <a:rPr lang="en-US" sz="2400" b="1" dirty="0"/>
                <a:t>% </a:t>
              </a:r>
              <a:r>
                <a:rPr lang="en-US" sz="2400" b="1" dirty="0" smtClean="0"/>
                <a:t>prepaid</a:t>
              </a:r>
              <a:endParaRPr lang="en-US" sz="24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54612" y="3318570"/>
            <a:ext cx="3802590" cy="3306371"/>
            <a:chOff x="5162572" y="3521025"/>
            <a:chExt cx="3802590" cy="3306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2572" y="3577666"/>
              <a:ext cx="882842" cy="209900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782" y="3521025"/>
              <a:ext cx="2148450" cy="208756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323899" y="5627068"/>
              <a:ext cx="3641263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sz="2400" b="1" dirty="0"/>
                <a:t>45% </a:t>
              </a:r>
              <a:r>
                <a:rPr lang="en-US" sz="2400" b="1" dirty="0" smtClean="0"/>
                <a:t>adults</a:t>
              </a:r>
            </a:p>
            <a:p>
              <a:pPr marL="0" lvl="1" algn="ctr"/>
              <a:r>
                <a:rPr lang="en-US" sz="2400" b="1" dirty="0" smtClean="0"/>
                <a:t>no bank accounts</a:t>
              </a:r>
            </a:p>
            <a:p>
              <a:pPr algn="ctr"/>
              <a:r>
                <a:rPr lang="en-US" sz="2400" b="1" dirty="0" smtClean="0"/>
                <a:t>(67</a:t>
              </a:r>
              <a:r>
                <a:rPr lang="en-US" sz="2400" b="1" dirty="0"/>
                <a:t>% </a:t>
              </a:r>
              <a:r>
                <a:rPr lang="en-US" sz="2400" b="1" dirty="0" smtClean="0"/>
                <a:t>among the poor)</a:t>
              </a:r>
              <a:endParaRPr lang="en-US" sz="24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91299" y="1720682"/>
            <a:ext cx="2658337" cy="4764507"/>
            <a:chOff x="2191299" y="1720682"/>
            <a:chExt cx="2658337" cy="4764507"/>
          </a:xfrm>
        </p:grpSpPr>
        <p:sp>
          <p:nvSpPr>
            <p:cNvPr id="11" name="Rectangle 10"/>
            <p:cNvSpPr/>
            <p:nvPr/>
          </p:nvSpPr>
          <p:spPr>
            <a:xfrm>
              <a:off x="2191299" y="5654192"/>
              <a:ext cx="196882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/>
                <a:t>North/South </a:t>
              </a:r>
            </a:p>
            <a:p>
              <a:pPr algn="ctr"/>
              <a:r>
                <a:rPr lang="en-US" sz="2400" b="1" dirty="0" smtClean="0"/>
                <a:t>inequalities </a:t>
              </a:r>
              <a:endParaRPr lang="en-US" sz="2400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90964" y="1720682"/>
              <a:ext cx="157303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/>
                <a:t>100%</a:t>
              </a:r>
            </a:p>
            <a:p>
              <a:pPr algn="ctr"/>
              <a:r>
                <a:rPr lang="en-US" sz="2400" b="1" dirty="0" smtClean="0"/>
                <a:t>coverage</a:t>
              </a:r>
              <a:endParaRPr lang="en-US" sz="2400" b="1" dirty="0"/>
            </a:p>
          </p:txBody>
        </p:sp>
        <p:sp>
          <p:nvSpPr>
            <p:cNvPr id="17" name="Left Arrow 16"/>
            <p:cNvSpPr/>
            <p:nvPr/>
          </p:nvSpPr>
          <p:spPr>
            <a:xfrm>
              <a:off x="3803924" y="1832833"/>
              <a:ext cx="826734" cy="626242"/>
            </a:xfrm>
            <a:prstGeom prst="left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Left Arrow 17"/>
            <p:cNvSpPr/>
            <p:nvPr/>
          </p:nvSpPr>
          <p:spPr>
            <a:xfrm>
              <a:off x="4022902" y="5852875"/>
              <a:ext cx="826734" cy="626242"/>
            </a:xfrm>
            <a:prstGeom prst="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" descr="http://2.bp.blogspot.com/_4g79JRARfe0/TKf7zVPMNcI/AAAAAAAABi4/pEfd5RgTfz8/s1600/copa+2014+brasil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261" y="4879998"/>
            <a:ext cx="1268911" cy="164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9047315">
            <a:off x="3402085" y="3447793"/>
            <a:ext cx="2080793" cy="138499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70%  of all </a:t>
            </a:r>
          </a:p>
          <a:p>
            <a:pPr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ransactions</a:t>
            </a:r>
          </a:p>
          <a:p>
            <a:pPr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 cash</a:t>
            </a:r>
            <a:endParaRPr lang="en-US" sz="28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432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30395"/>
            <a:ext cx="4580945" cy="6105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57200" y="366663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CA" dirty="0" err="1" smtClean="0"/>
              <a:t>Banco</a:t>
            </a:r>
            <a:r>
              <a:rPr lang="en-CA" dirty="0" smtClean="0"/>
              <a:t> Palmas - Fortaleza</a:t>
            </a:r>
            <a:endParaRPr lang="en-CA" dirty="0"/>
          </a:p>
        </p:txBody>
      </p:sp>
      <p:grpSp>
        <p:nvGrpSpPr>
          <p:cNvPr id="3" name="Grupo 24"/>
          <p:cNvGrpSpPr>
            <a:grpSpLocks/>
          </p:cNvGrpSpPr>
          <p:nvPr/>
        </p:nvGrpSpPr>
        <p:grpSpPr bwMode="auto">
          <a:xfrm>
            <a:off x="3429000" y="1571625"/>
            <a:ext cx="2752725" cy="1500188"/>
            <a:chOff x="3428992" y="1571612"/>
            <a:chExt cx="2752736" cy="1500198"/>
          </a:xfrm>
        </p:grpSpPr>
        <p:pic>
          <p:nvPicPr>
            <p:cNvPr id="4608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00628" y="1571612"/>
              <a:ext cx="1181100" cy="11811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086" name="Elipse 5"/>
            <p:cNvSpPr>
              <a:spLocks noChangeArrowheads="1"/>
            </p:cNvSpPr>
            <p:nvPr/>
          </p:nvSpPr>
          <p:spPr bwMode="auto">
            <a:xfrm>
              <a:off x="3428992" y="2357430"/>
              <a:ext cx="714380" cy="714380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 eaLnBrk="0" hangingPunct="0"/>
              <a:endParaRPr lang="en-CA"/>
            </a:p>
          </p:txBody>
        </p:sp>
        <p:cxnSp>
          <p:nvCxnSpPr>
            <p:cNvPr id="46087" name="Conector reto 7"/>
            <p:cNvCxnSpPr>
              <a:cxnSpLocks noChangeShapeType="1"/>
            </p:cNvCxnSpPr>
            <p:nvPr/>
          </p:nvCxnSpPr>
          <p:spPr bwMode="auto">
            <a:xfrm flipV="1">
              <a:off x="3643306" y="1643050"/>
              <a:ext cx="1428760" cy="714380"/>
            </a:xfrm>
            <a:prstGeom prst="line">
              <a:avLst/>
            </a:prstGeom>
            <a:noFill/>
            <a:ln w="28575" algn="ctr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46088" name="Conector reto 8"/>
            <p:cNvCxnSpPr>
              <a:cxnSpLocks noChangeShapeType="1"/>
            </p:cNvCxnSpPr>
            <p:nvPr/>
          </p:nvCxnSpPr>
          <p:spPr bwMode="auto">
            <a:xfrm flipV="1">
              <a:off x="3857620" y="2786058"/>
              <a:ext cx="2286016" cy="285752"/>
            </a:xfrm>
            <a:prstGeom prst="line">
              <a:avLst/>
            </a:prstGeom>
            <a:noFill/>
            <a:ln w="28575" algn="ctr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</p:cxnSp>
      </p:grpSp>
      <p:grpSp>
        <p:nvGrpSpPr>
          <p:cNvPr id="4" name="Grupo 23"/>
          <p:cNvGrpSpPr>
            <a:grpSpLocks/>
          </p:cNvGrpSpPr>
          <p:nvPr/>
        </p:nvGrpSpPr>
        <p:grpSpPr bwMode="auto">
          <a:xfrm>
            <a:off x="5357813" y="1714500"/>
            <a:ext cx="3429000" cy="4692650"/>
            <a:chOff x="5357818" y="1714488"/>
            <a:chExt cx="3429024" cy="4692945"/>
          </a:xfrm>
        </p:grpSpPr>
        <p:pic>
          <p:nvPicPr>
            <p:cNvPr id="46090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7818" y="3286124"/>
              <a:ext cx="3429024" cy="31213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Elipse 10"/>
            <p:cNvSpPr/>
            <p:nvPr/>
          </p:nvSpPr>
          <p:spPr bwMode="auto">
            <a:xfrm>
              <a:off x="5572131" y="1714488"/>
              <a:ext cx="357191" cy="357210"/>
            </a:xfrm>
            <a:prstGeom prst="ellipse">
              <a:avLst/>
            </a:prstGeom>
            <a:noFill/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CA">
                <a:cs typeface="+mn-cs"/>
              </a:endParaRPr>
            </a:p>
          </p:txBody>
        </p:sp>
        <p:cxnSp>
          <p:nvCxnSpPr>
            <p:cNvPr id="13" name="Conector reto 12"/>
            <p:cNvCxnSpPr>
              <a:stCxn id="11" idx="2"/>
            </p:cNvCxnSpPr>
            <p:nvPr/>
          </p:nvCxnSpPr>
          <p:spPr bwMode="auto">
            <a:xfrm flipH="1">
              <a:off x="5357818" y="1893093"/>
              <a:ext cx="214313" cy="13930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ys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4" name="Conector reto 13"/>
            <p:cNvCxnSpPr/>
            <p:nvPr/>
          </p:nvCxnSpPr>
          <p:spPr bwMode="auto">
            <a:xfrm>
              <a:off x="5929322" y="1857372"/>
              <a:ext cx="2857520" cy="142875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ysDash"/>
              <a:round/>
              <a:headEnd type="none" w="sm" len="sm"/>
              <a:tailEnd type="none" w="sm" len="sm"/>
            </a:ln>
            <a:effectLst/>
          </p:spPr>
        </p:cxnSp>
        <p:pic>
          <p:nvPicPr>
            <p:cNvPr id="46094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8140" y="5000636"/>
              <a:ext cx="223509" cy="2857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grpSp>
        <p:nvGrpSpPr>
          <p:cNvPr id="5" name="Grupo 22"/>
          <p:cNvGrpSpPr>
            <a:grpSpLocks/>
          </p:cNvGrpSpPr>
          <p:nvPr/>
        </p:nvGrpSpPr>
        <p:grpSpPr bwMode="auto">
          <a:xfrm>
            <a:off x="247815" y="3918858"/>
            <a:ext cx="6492710" cy="2510518"/>
            <a:chOff x="1857356" y="4857760"/>
            <a:chExt cx="4882540" cy="1571660"/>
          </a:xfrm>
        </p:grpSpPr>
        <p:pic>
          <p:nvPicPr>
            <p:cNvPr id="46096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57356" y="4857760"/>
              <a:ext cx="2369768" cy="15716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6097" name="Conector reto 19"/>
            <p:cNvCxnSpPr>
              <a:cxnSpLocks noChangeShapeType="1"/>
              <a:stCxn id="46094" idx="0"/>
            </p:cNvCxnSpPr>
            <p:nvPr/>
          </p:nvCxnSpPr>
          <p:spPr bwMode="auto">
            <a:xfrm flipH="1" flipV="1">
              <a:off x="4143373" y="4857760"/>
              <a:ext cx="2596038" cy="677104"/>
            </a:xfrm>
            <a:prstGeom prst="line">
              <a:avLst/>
            </a:prstGeom>
            <a:noFill/>
            <a:ln w="19050" algn="ctr">
              <a:solidFill>
                <a:srgbClr val="00B050"/>
              </a:solidFill>
              <a:prstDash val="lgDash"/>
              <a:round/>
              <a:headEnd type="none" w="sm" len="sm"/>
              <a:tailEnd type="none" w="sm" len="sm"/>
            </a:ln>
          </p:spPr>
        </p:cxnSp>
        <p:cxnSp>
          <p:nvCxnSpPr>
            <p:cNvPr id="46098" name="Conector reto 20"/>
            <p:cNvCxnSpPr>
              <a:cxnSpLocks noChangeShapeType="1"/>
            </p:cNvCxnSpPr>
            <p:nvPr/>
          </p:nvCxnSpPr>
          <p:spPr bwMode="auto">
            <a:xfrm flipH="1">
              <a:off x="4214811" y="5713742"/>
              <a:ext cx="2525085" cy="715654"/>
            </a:xfrm>
            <a:prstGeom prst="line">
              <a:avLst/>
            </a:prstGeom>
            <a:noFill/>
            <a:ln w="19050" algn="ctr">
              <a:solidFill>
                <a:srgbClr val="00B050"/>
              </a:solidFill>
              <a:prstDash val="lgDash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9495140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04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5" y="-828205"/>
            <a:ext cx="4091140" cy="5263705"/>
          </a:xfrm>
          <a:prstGeom prst="rect">
            <a:avLst/>
          </a:prstGeom>
        </p:spPr>
      </p:pic>
      <p:pic>
        <p:nvPicPr>
          <p:cNvPr id="2" name="Picture 1" descr="DSC000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65633" cy="3349843"/>
          </a:xfrm>
          <a:prstGeom prst="rect">
            <a:avLst/>
          </a:prstGeom>
        </p:spPr>
      </p:pic>
      <p:pic>
        <p:nvPicPr>
          <p:cNvPr id="4" name="Picture 3" descr="IMAG04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5" y="3337536"/>
            <a:ext cx="5890449" cy="3520464"/>
          </a:xfrm>
          <a:prstGeom prst="rect">
            <a:avLst/>
          </a:prstGeom>
        </p:spPr>
      </p:pic>
      <p:pic>
        <p:nvPicPr>
          <p:cNvPr id="6" name="Picture 5" descr="DSC000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820" y="3349843"/>
            <a:ext cx="6383705" cy="35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53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9107"/>
            <a:ext cx="8229600" cy="1143000"/>
          </a:xfrm>
        </p:spPr>
        <p:txBody>
          <a:bodyPr/>
          <a:lstStyle/>
          <a:p>
            <a:r>
              <a:rPr lang="en-US" dirty="0" smtClean="0"/>
              <a:t>Social Currency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718252"/>
            <a:ext cx="9769456" cy="65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2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333500"/>
            <a:ext cx="4381500" cy="417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2122334"/>
            <a:ext cx="4381500" cy="229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001" y="0"/>
            <a:ext cx="39497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216" y="-165100"/>
            <a:ext cx="3657600" cy="222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7464" y="3962400"/>
            <a:ext cx="5264728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264" y="4711700"/>
            <a:ext cx="3771900" cy="2146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1916" y="2273300"/>
            <a:ext cx="3733800" cy="2171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1483" y="0"/>
            <a:ext cx="3759200" cy="2159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3816" y="3962400"/>
            <a:ext cx="3771900" cy="2146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4800" y="1112684"/>
            <a:ext cx="3759200" cy="2159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7483" y="4978400"/>
            <a:ext cx="3048000" cy="203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60526" y="2057400"/>
            <a:ext cx="3782009" cy="2174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8465" y="0"/>
            <a:ext cx="3782009" cy="2174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95057" y="3776166"/>
            <a:ext cx="3782009" cy="2174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7065" y="3144727"/>
            <a:ext cx="3782009" cy="21746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51572" y="514183"/>
            <a:ext cx="3782009" cy="21746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57486" y="4863493"/>
            <a:ext cx="3782009" cy="21746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3891072"/>
            <a:ext cx="3782009" cy="21746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58465" y="4887279"/>
            <a:ext cx="3782009" cy="217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8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:\Acadêmico\Artigo Projeto Diniz\Palmas 2012-07\Fotos AKC\DSC001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844972"/>
            <a:ext cx="6840760" cy="3847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18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Mobile Payment at</a:t>
            </a:r>
            <a:br>
              <a:rPr lang="en-US" dirty="0" smtClean="0"/>
            </a:br>
            <a:r>
              <a:rPr lang="en-US" dirty="0" err="1" smtClean="0"/>
              <a:t>Conjunto</a:t>
            </a:r>
            <a:r>
              <a:rPr lang="en-US" dirty="0" smtClean="0"/>
              <a:t> </a:t>
            </a:r>
            <a:r>
              <a:rPr lang="en-US" dirty="0" err="1" smtClean="0"/>
              <a:t>Palmeira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4426" y="5686580"/>
            <a:ext cx="77943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Pioneer project oriented to financial inclusion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136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410</Words>
  <Application>Microsoft Macintosh PowerPoint</Application>
  <PresentationFormat>On-screen Show (4:3)</PresentationFormat>
  <Paragraphs>124</Paragraphs>
  <Slides>21</Slides>
  <Notes>8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Mobile Payment adoption in Brazil: investigation on a pilot implementation </vt:lpstr>
      <vt:lpstr>Agenda</vt:lpstr>
      <vt:lpstr>GVcemf</vt:lpstr>
      <vt:lpstr>Brazil facts &amp; figures</vt:lpstr>
      <vt:lpstr>Banco Palmas - Fortaleza</vt:lpstr>
      <vt:lpstr>PowerPoint Presentation</vt:lpstr>
      <vt:lpstr>Social Currency</vt:lpstr>
      <vt:lpstr>PowerPoint Presentation</vt:lpstr>
      <vt:lpstr>Mobile Payment at Conjunto Palmeira</vt:lpstr>
      <vt:lpstr> Conceptual Approach*</vt:lpstr>
      <vt:lpstr>Research Strategy (1st step)</vt:lpstr>
      <vt:lpstr>Main actors (2011)</vt:lpstr>
      <vt:lpstr>Main actors (2012)</vt:lpstr>
      <vt:lpstr>PowerPoint Presentation</vt:lpstr>
      <vt:lpstr>PowerPoint Presentation</vt:lpstr>
      <vt:lpstr>PowerPoint Presentation</vt:lpstr>
      <vt:lpstr>Other issues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Payment adoption in Brazil: investigation on a pilot implementation </dc:title>
  <dc:creator>Eduardo Diniz</dc:creator>
  <cp:lastModifiedBy>Eduardo Diniz</cp:lastModifiedBy>
  <cp:revision>113</cp:revision>
  <dcterms:created xsi:type="dcterms:W3CDTF">2012-11-23T15:54:49Z</dcterms:created>
  <dcterms:modified xsi:type="dcterms:W3CDTF">2012-12-06T01:40:41Z</dcterms:modified>
</cp:coreProperties>
</file>