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  <p:sldMasterId id="2147483716" r:id="rId2"/>
    <p:sldMasterId id="2147483718" r:id="rId3"/>
  </p:sldMasterIdLst>
  <p:notesMasterIdLst>
    <p:notesMasterId r:id="rId30"/>
  </p:notesMasterIdLst>
  <p:handoutMasterIdLst>
    <p:handoutMasterId r:id="rId31"/>
  </p:handoutMasterIdLst>
  <p:sldIdLst>
    <p:sldId id="275" r:id="rId4"/>
    <p:sldId id="404" r:id="rId5"/>
    <p:sldId id="405" r:id="rId6"/>
    <p:sldId id="407" r:id="rId7"/>
    <p:sldId id="395" r:id="rId8"/>
    <p:sldId id="399" r:id="rId9"/>
    <p:sldId id="403" r:id="rId10"/>
    <p:sldId id="415" r:id="rId11"/>
    <p:sldId id="413" r:id="rId12"/>
    <p:sldId id="408" r:id="rId13"/>
    <p:sldId id="412" r:id="rId14"/>
    <p:sldId id="416" r:id="rId15"/>
    <p:sldId id="406" r:id="rId16"/>
    <p:sldId id="418" r:id="rId17"/>
    <p:sldId id="419" r:id="rId18"/>
    <p:sldId id="420" r:id="rId19"/>
    <p:sldId id="417" r:id="rId20"/>
    <p:sldId id="411" r:id="rId21"/>
    <p:sldId id="288" r:id="rId22"/>
    <p:sldId id="397" r:id="rId23"/>
    <p:sldId id="396" r:id="rId24"/>
    <p:sldId id="394" r:id="rId25"/>
    <p:sldId id="398" r:id="rId26"/>
    <p:sldId id="400" r:id="rId27"/>
    <p:sldId id="401" r:id="rId28"/>
    <p:sldId id="402" r:id="rId29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00"/>
    <a:srgbClr val="193E5D"/>
    <a:srgbClr val="003366"/>
    <a:srgbClr val="183B58"/>
    <a:srgbClr val="E5F830"/>
    <a:srgbClr val="1A4060"/>
    <a:srgbClr val="1C4566"/>
    <a:srgbClr val="1C1C1C"/>
  </p:clrMru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7" autoAdjust="0"/>
    <p:restoredTop sz="95214" autoAdjust="0"/>
  </p:normalViewPr>
  <p:slideViewPr>
    <p:cSldViewPr snapToGrid="0"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illy1\Tavneet\Mpesa\Presentations\March-tabl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illy1\Tavneet\Mpesa\Presentations\March-tabl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illy1\Tavneet\Mpesa\Presentations\March-tabl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illy1\Tavneet\Mpesa\Presentations\March-table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billy1\Tavneet\Mpesa\Presentations\March-tabl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illy1\Tavneet\Mpesa\Presentations\March-tab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Clients in implementations </a:t>
            </a:r>
          </a:p>
          <a:p>
            <a:pPr>
              <a:defRPr/>
            </a:pPr>
            <a:r>
              <a:rPr lang="en-US" dirty="0" smtClean="0"/>
              <a:t>reaching</a:t>
            </a:r>
            <a:r>
              <a:rPr lang="en-US" baseline="0" dirty="0" smtClean="0"/>
              <a:t> the</a:t>
            </a:r>
            <a:r>
              <a:rPr lang="en-US" dirty="0" smtClean="0"/>
              <a:t> unbanked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Implementations</c:v>
                </c:pt>
              </c:strCache>
            </c:strRef>
          </c:tx>
          <c:spPr>
            <a:ln>
              <a:solidFill>
                <a:srgbClr val="ED4713"/>
              </a:solidFill>
            </a:ln>
          </c:spPr>
          <c:marker>
            <c:symbol val="none"/>
          </c:marker>
          <c:dLbls>
            <c:dLbl>
              <c:idx val="10"/>
              <c:layout>
                <c:manualLayout>
                  <c:x val="-2.9321109166909595E-2"/>
                  <c:y val="-0.2076466378536457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154.7</a:t>
                    </a:r>
                  </a:p>
                  <a:p>
                    <a:pPr>
                      <a:defRPr/>
                    </a:pPr>
                    <a:r>
                      <a:rPr lang="en-US" dirty="0" smtClean="0"/>
                      <a:t>mil</a:t>
                    </a:r>
                    <a:endParaRPr lang="en-US" dirty="0"/>
                  </a:p>
                </c:rich>
              </c:tx>
              <c:spPr>
                <a:ln>
                  <a:solidFill>
                    <a:srgbClr val="000000"/>
                  </a:solidFill>
                </a:ln>
              </c:spPr>
              <c:showVal val="1"/>
            </c:dLbl>
            <c:delete val="1"/>
          </c:dLbls>
          <c:cat>
            <c:strRef>
              <c:f>Sheet1!$B$1:$L$1</c:f>
              <c:strCache>
                <c:ptCount val="11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5.8</c:v>
                </c:pt>
                <c:pt idx="1">
                  <c:v>11.8</c:v>
                </c:pt>
                <c:pt idx="2">
                  <c:v>17.8</c:v>
                </c:pt>
                <c:pt idx="3">
                  <c:v>28.9</c:v>
                </c:pt>
                <c:pt idx="4">
                  <c:v>52.1</c:v>
                </c:pt>
                <c:pt idx="5">
                  <c:v>54.1</c:v>
                </c:pt>
                <c:pt idx="6">
                  <c:v>68.099999999999994</c:v>
                </c:pt>
                <c:pt idx="7">
                  <c:v>92.1</c:v>
                </c:pt>
                <c:pt idx="8">
                  <c:v>118.7</c:v>
                </c:pt>
                <c:pt idx="9">
                  <c:v>135.80000000000001</c:v>
                </c:pt>
                <c:pt idx="10">
                  <c:v>154.69999999999999</c:v>
                </c:pt>
              </c:numCache>
            </c:numRef>
          </c:val>
        </c:ser>
        <c:marker val="1"/>
        <c:axId val="227313536"/>
        <c:axId val="227463168"/>
      </c:lineChart>
      <c:catAx>
        <c:axId val="227313536"/>
        <c:scaling>
          <c:orientation val="minMax"/>
        </c:scaling>
        <c:axPos val="b"/>
        <c:tickLblPos val="nextTo"/>
        <c:crossAx val="227463168"/>
        <c:crosses val="autoZero"/>
        <c:auto val="1"/>
        <c:lblAlgn val="ctr"/>
        <c:lblOffset val="100"/>
      </c:catAx>
      <c:valAx>
        <c:axId val="227463168"/>
        <c:scaling>
          <c:orientation val="minMax"/>
        </c:scaling>
        <c:axPos val="l"/>
        <c:majorGridlines/>
        <c:numFmt formatCode="General" sourceLinked="1"/>
        <c:tickLblPos val="nextTo"/>
        <c:crossAx val="2273135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explosion val="25"/>
          <c:dPt>
            <c:idx val="0"/>
            <c:spPr>
              <a:ln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-3.0639312629424733E-2"/>
                  <c:y val="-0.1648215275365470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Quicker
98%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6.7159662271131793E-2"/>
                  <c:y val="6.1202185792349706E-2"/>
                </c:manualLayout>
              </c:layout>
              <c:showCatName val="1"/>
              <c:showPercent val="1"/>
            </c:dLbl>
            <c:showCatName val="1"/>
            <c:showPercent val="1"/>
          </c:dLbls>
          <c:cat>
            <c:strRef>
              <c:f>Individuals!$I$647:$I$648</c:f>
              <c:strCache>
                <c:ptCount val="2"/>
                <c:pt idx="0">
                  <c:v>Quicker</c:v>
                </c:pt>
                <c:pt idx="1">
                  <c:v>Slower</c:v>
                </c:pt>
              </c:strCache>
            </c:strRef>
          </c:cat>
          <c:val>
            <c:numRef>
              <c:f>Individuals!$J$647:$J$648</c:f>
              <c:numCache>
                <c:formatCode>General</c:formatCode>
                <c:ptCount val="2"/>
                <c:pt idx="0">
                  <c:v>0.98003820000000008</c:v>
                </c:pt>
                <c:pt idx="1">
                  <c:v>1.9961810000000076E-2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6424232882422716"/>
          <c:y val="0.10336701183769491"/>
          <c:w val="0.48514821726007945"/>
          <c:h val="0.7932659763246106"/>
        </c:manualLayout>
      </c:layout>
      <c:pieChart>
        <c:varyColors val="1"/>
        <c:ser>
          <c:idx val="0"/>
          <c:order val="0"/>
          <c:spPr>
            <a:ln>
              <a:solidFill>
                <a:srgbClr val="000000"/>
              </a:solidFill>
            </a:ln>
          </c:spPr>
          <c:explosion val="25"/>
          <c:dLbls>
            <c:dLbl>
              <c:idx val="0"/>
              <c:layout>
                <c:manualLayout>
                  <c:x val="-6.1248463617935976E-2"/>
                  <c:y val="-9.934583469118026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More convenient
96%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8.6414446553584226E-2"/>
                  <c:y val="3.436547252195620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Less convenient
4%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CatName val="1"/>
            <c:showPercent val="1"/>
          </c:dLbls>
          <c:cat>
            <c:strRef>
              <c:f>Individuals!$I$653:$I$654</c:f>
              <c:strCache>
                <c:ptCount val="2"/>
                <c:pt idx="0">
                  <c:v>More convenient</c:v>
                </c:pt>
                <c:pt idx="1">
                  <c:v>Less convenient</c:v>
                </c:pt>
              </c:strCache>
            </c:strRef>
          </c:cat>
          <c:val>
            <c:numRef>
              <c:f>Individuals!$J$653:$J$654</c:f>
              <c:numCache>
                <c:formatCode>General</c:formatCode>
                <c:ptCount val="2"/>
                <c:pt idx="0">
                  <c:v>0.95846409999999949</c:v>
                </c:pt>
                <c:pt idx="1">
                  <c:v>4.1535949999999947E-2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explosion val="38"/>
          <c:dPt>
            <c:idx val="0"/>
            <c:spPr>
              <a:ln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-5.0036258878458251E-2"/>
                  <c:y val="-0.14712639756780835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Cheaper
96%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16463734348401313"/>
                  <c:y val="9.4957150854829683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More expensive
4%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CatName val="1"/>
            <c:showPercent val="1"/>
          </c:dLbls>
          <c:cat>
            <c:strRef>
              <c:f>Individuals!$I$659:$I$660</c:f>
              <c:strCache>
                <c:ptCount val="2"/>
                <c:pt idx="0">
                  <c:v>Cheaper</c:v>
                </c:pt>
                <c:pt idx="1">
                  <c:v>More expensive</c:v>
                </c:pt>
              </c:strCache>
            </c:strRef>
          </c:cat>
          <c:val>
            <c:numRef>
              <c:f>Individuals!$J$659:$J$660</c:f>
              <c:numCache>
                <c:formatCode>General</c:formatCode>
                <c:ptCount val="2"/>
                <c:pt idx="0">
                  <c:v>0.95622380000000062</c:v>
                </c:pt>
                <c:pt idx="1">
                  <c:v>4.3776190000000013E-2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explosion val="25"/>
          <c:dPt>
            <c:idx val="0"/>
            <c:spPr>
              <a:ln>
                <a:solidFill>
                  <a:srgbClr val="000000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/>
                      <a:t>Safer
98%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16099126143351661"/>
                  <c:y val="8.3754879488742551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Less safe
2%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CatName val="1"/>
            <c:showPercent val="1"/>
          </c:dLbls>
          <c:cat>
            <c:strRef>
              <c:f>Individuals!$I$656:$I$657</c:f>
              <c:strCache>
                <c:ptCount val="2"/>
                <c:pt idx="0">
                  <c:v>Safer</c:v>
                </c:pt>
                <c:pt idx="1">
                  <c:v>Less safe</c:v>
                </c:pt>
              </c:strCache>
            </c:strRef>
          </c:cat>
          <c:val>
            <c:numRef>
              <c:f>Individuals!$J$656:$J$657</c:f>
              <c:numCache>
                <c:formatCode>General</c:formatCode>
                <c:ptCount val="2"/>
                <c:pt idx="0">
                  <c:v>0.9770621999999981</c:v>
                </c:pt>
                <c:pt idx="1">
                  <c:v>2.2937810000000142E-2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/>
      <c:pieChart>
        <c:varyColors val="1"/>
        <c:ser>
          <c:idx val="0"/>
          <c:order val="0"/>
          <c:dPt>
            <c:idx val="3"/>
            <c:spPr>
              <a:ln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-0.20613409485003481"/>
                  <c:y val="1.3155628270779233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17688418628158623"/>
                  <c:y val="2.505833956338912E-3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10669687651904795"/>
                  <c:y val="0.1387328333109387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.19982003415404084"/>
                  <c:y val="-0.23609651841008583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>
                        <a:solidFill>
                          <a:schemeClr val="tx1"/>
                        </a:solidFill>
                      </a:rPr>
                      <a:t>Large negative
84%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</c:dLbls>
          <c:cat>
            <c:strRef>
              <c:f>Individuals!$G$704:$G$707</c:f>
              <c:strCache>
                <c:ptCount val="4"/>
                <c:pt idx="0">
                  <c:v>Positive</c:v>
                </c:pt>
                <c:pt idx="1">
                  <c:v>None</c:v>
                </c:pt>
                <c:pt idx="2">
                  <c:v>Small negative</c:v>
                </c:pt>
                <c:pt idx="3">
                  <c:v>Large negative</c:v>
                </c:pt>
              </c:strCache>
            </c:strRef>
          </c:cat>
          <c:val>
            <c:numRef>
              <c:f>Individuals!$H$704:$H$707</c:f>
              <c:numCache>
                <c:formatCode>General</c:formatCode>
                <c:ptCount val="4"/>
                <c:pt idx="0">
                  <c:v>1.9415519999999999</c:v>
                </c:pt>
                <c:pt idx="1">
                  <c:v>2.3429119999999997</c:v>
                </c:pt>
                <c:pt idx="2">
                  <c:v>11.50365</c:v>
                </c:pt>
                <c:pt idx="3">
                  <c:v>84.211889999999997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autoTitleDeleted val="1"/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0.15238952273822914"/>
                  <c:y val="-3.3807185866472592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17871077339822344"/>
                  <c:y val="0.11241359535940337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Individuals!$H$564:$H$568</c:f>
              <c:strCache>
                <c:ptCount val="5"/>
                <c:pt idx="0">
                  <c:v>Agent had no money</c:v>
                </c:pt>
                <c:pt idx="1">
                  <c:v>Agent system down</c:v>
                </c:pt>
                <c:pt idx="2">
                  <c:v>Safaricom network down</c:v>
                </c:pt>
                <c:pt idx="3">
                  <c:v>No ID</c:v>
                </c:pt>
                <c:pt idx="4">
                  <c:v>Other</c:v>
                </c:pt>
              </c:strCache>
            </c:strRef>
          </c:cat>
          <c:val>
            <c:numRef>
              <c:f>Individuals!$I$564:$I$568</c:f>
              <c:numCache>
                <c:formatCode>General</c:formatCode>
                <c:ptCount val="5"/>
                <c:pt idx="0">
                  <c:v>0.68568479999999998</c:v>
                </c:pt>
                <c:pt idx="1">
                  <c:v>8.3029120000000067E-2</c:v>
                </c:pt>
                <c:pt idx="2">
                  <c:v>0.10552430000000022</c:v>
                </c:pt>
                <c:pt idx="3">
                  <c:v>7.1908669999999994E-2</c:v>
                </c:pt>
                <c:pt idx="4">
                  <c:v>5.3853110000000023E-2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0.91667</cdr:x>
      <cdr:y>0.1852</cdr:y>
    </cdr:from>
    <cdr:to>
      <cdr:x>0.94444</cdr:x>
      <cdr:y>0.30305</cdr:y>
    </cdr:to>
    <cdr:sp macro="" textlink="">
      <cdr:nvSpPr>
        <cdr:cNvPr id="2" name="Down Arrow 1"/>
        <cdr:cNvSpPr/>
      </cdr:nvSpPr>
      <cdr:spPr>
        <a:xfrm xmlns:a="http://schemas.openxmlformats.org/drawingml/2006/main">
          <a:off x="7543800" y="838200"/>
          <a:ext cx="228600" cy="53340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ED4713"/>
        </a:solidFill>
        <a:ln xmlns:a="http://schemas.openxmlformats.org/drawingml/2006/main">
          <a:solidFill>
            <a:srgbClr val="ED4713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0.63192</cdr:x>
      <cdr:y>0.15787</cdr:y>
    </cdr:from>
    <cdr:to>
      <cdr:x>0.78145</cdr:x>
      <cdr:y>0.26123</cdr:y>
    </cdr:to>
    <cdr:sp macro="" textlink="">
      <cdr:nvSpPr>
        <cdr:cNvPr id="2" name="Freeform 1"/>
        <cdr:cNvSpPr/>
      </cdr:nvSpPr>
      <cdr:spPr>
        <a:xfrm xmlns:a="http://schemas.openxmlformats.org/drawingml/2006/main">
          <a:off x="4514850" y="800100"/>
          <a:ext cx="1068387" cy="523875"/>
        </a:xfrm>
        <a:custGeom xmlns:a="http://schemas.openxmlformats.org/drawingml/2006/main">
          <a:avLst/>
          <a:gdLst>
            <a:gd name="connsiteX0" fmla="*/ 1068946 w 1068946"/>
            <a:gd name="connsiteY0" fmla="*/ 85859 h 523741"/>
            <a:gd name="connsiteX1" fmla="*/ 360608 w 1068946"/>
            <a:gd name="connsiteY1" fmla="*/ 72980 h 523741"/>
            <a:gd name="connsiteX2" fmla="*/ 0 w 1068946"/>
            <a:gd name="connsiteY2" fmla="*/ 523741 h 52374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068946" h="523741">
              <a:moveTo>
                <a:pt x="1068946" y="85859"/>
              </a:moveTo>
              <a:cubicBezTo>
                <a:pt x="803855" y="42929"/>
                <a:pt x="538765" y="0"/>
                <a:pt x="360608" y="72980"/>
              </a:cubicBezTo>
              <a:cubicBezTo>
                <a:pt x="182451" y="145960"/>
                <a:pt x="91225" y="334850"/>
                <a:pt x="0" y="523741"/>
              </a:cubicBezTo>
            </a:path>
          </a:pathLst>
        </a:custGeom>
        <a:noFill xmlns:a="http://schemas.openxmlformats.org/drawingml/2006/main"/>
        <a:ln xmlns:a="http://schemas.openxmlformats.org/drawingml/2006/main" w="9525" cap="flat" cmpd="sng" algn="ctr">
          <a:solidFill>
            <a:srgbClr val="000000"/>
          </a:solidFill>
          <a:prstDash val="solid"/>
          <a:headEnd type="none" w="med" len="med"/>
          <a:tailEnd type="triangle" w="med" len="me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800" kern="1200">
              <a:solidFill>
                <a:srgbClr val="000000"/>
              </a:solidFill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800" kern="1200">
              <a:solidFill>
                <a:srgbClr val="000000"/>
              </a:solidFill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800" kern="1200">
              <a:solidFill>
                <a:srgbClr val="000000"/>
              </a:solidFill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800" kern="1200">
              <a:solidFill>
                <a:srgbClr val="000000"/>
              </a:solidFill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800" kern="1200">
              <a:solidFill>
                <a:srgbClr val="000000"/>
              </a:solidFill>
            </a:defRPr>
          </a:lvl5pPr>
          <a:lvl6pPr marL="2286000" algn="l" defTabSz="914400" rtl="0" eaLnBrk="1" latinLnBrk="0" hangingPunct="1">
            <a:defRPr sz="2800" kern="1200">
              <a:solidFill>
                <a:srgbClr val="000000"/>
              </a:solidFill>
            </a:defRPr>
          </a:lvl6pPr>
          <a:lvl7pPr marL="2743200" algn="l" defTabSz="914400" rtl="0" eaLnBrk="1" latinLnBrk="0" hangingPunct="1">
            <a:defRPr sz="2800" kern="1200">
              <a:solidFill>
                <a:srgbClr val="000000"/>
              </a:solidFill>
            </a:defRPr>
          </a:lvl7pPr>
          <a:lvl8pPr marL="3200400" algn="l" defTabSz="914400" rtl="0" eaLnBrk="1" latinLnBrk="0" hangingPunct="1">
            <a:defRPr sz="2800" kern="1200">
              <a:solidFill>
                <a:srgbClr val="000000"/>
              </a:solidFill>
            </a:defRPr>
          </a:lvl8pPr>
          <a:lvl9pPr marL="3657600" algn="l" defTabSz="914400" rtl="0" eaLnBrk="1" latinLnBrk="0" hangingPunct="1">
            <a:defRPr sz="2800" kern="1200">
              <a:solidFill>
                <a:srgbClr val="000000"/>
              </a:solidFill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endParaRPr lang="en-US"/>
        </a:p>
      </cdr:txBody>
    </cdr:sp>
  </cdr:relSizeAnchor>
  <cdr:relSizeAnchor xmlns:cdr="http://schemas.openxmlformats.org/drawingml/2006/chartDrawing">
    <cdr:from>
      <cdr:x>0.38395</cdr:x>
      <cdr:y>0.02819</cdr:y>
    </cdr:from>
    <cdr:to>
      <cdr:x>0.51193</cdr:x>
      <cdr:y>0.13281</cdr:y>
    </cdr:to>
    <cdr:sp macro="" textlink="">
      <cdr:nvSpPr>
        <cdr:cNvPr id="4" name="Freeform 3"/>
        <cdr:cNvSpPr/>
      </cdr:nvSpPr>
      <cdr:spPr>
        <a:xfrm xmlns:a="http://schemas.openxmlformats.org/drawingml/2006/main">
          <a:off x="2743200" y="142875"/>
          <a:ext cx="914400" cy="530225"/>
        </a:xfrm>
        <a:custGeom xmlns:a="http://schemas.openxmlformats.org/drawingml/2006/main">
          <a:avLst/>
          <a:gdLst>
            <a:gd name="connsiteX0" fmla="*/ 0 w 914400"/>
            <a:gd name="connsiteY0" fmla="*/ 53662 h 530180"/>
            <a:gd name="connsiteX1" fmla="*/ 734096 w 914400"/>
            <a:gd name="connsiteY1" fmla="*/ 79420 h 530180"/>
            <a:gd name="connsiteX2" fmla="*/ 914400 w 914400"/>
            <a:gd name="connsiteY2" fmla="*/ 530180 h 53018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914400" h="530180">
              <a:moveTo>
                <a:pt x="0" y="53662"/>
              </a:moveTo>
              <a:cubicBezTo>
                <a:pt x="290848" y="26831"/>
                <a:pt x="581696" y="0"/>
                <a:pt x="734096" y="79420"/>
              </a:cubicBezTo>
              <a:cubicBezTo>
                <a:pt x="886496" y="158840"/>
                <a:pt x="900448" y="344510"/>
                <a:pt x="914400" y="530180"/>
              </a:cubicBezTo>
            </a:path>
          </a:pathLst>
        </a:cu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/>
          </a:solidFill>
          <a:prstDash val="solid"/>
          <a:headEnd type="none" w="med" len="med"/>
          <a:tailEnd type="triangle" w="med" len="me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endParaRPr lang="en-US"/>
        </a:p>
      </cdr:txBody>
    </cdr:sp>
  </cdr:relSizeAnchor>
  <cdr:relSizeAnchor xmlns:cdr="http://schemas.openxmlformats.org/drawingml/2006/chartDrawing">
    <cdr:from>
      <cdr:x>0.55793</cdr:x>
      <cdr:y>0.00846</cdr:y>
    </cdr:from>
    <cdr:to>
      <cdr:x>0.70746</cdr:x>
      <cdr:y>0.11182</cdr:y>
    </cdr:to>
    <cdr:sp macro="" textlink="">
      <cdr:nvSpPr>
        <cdr:cNvPr id="5" name="Freeform 4"/>
        <cdr:cNvSpPr/>
      </cdr:nvSpPr>
      <cdr:spPr>
        <a:xfrm xmlns:a="http://schemas.openxmlformats.org/drawingml/2006/main">
          <a:off x="3986213" y="42862"/>
          <a:ext cx="1068345" cy="523847"/>
        </a:xfrm>
        <a:custGeom xmlns:a="http://schemas.openxmlformats.org/drawingml/2006/main">
          <a:avLst/>
          <a:gdLst>
            <a:gd name="connsiteX0" fmla="*/ 1068946 w 1068946"/>
            <a:gd name="connsiteY0" fmla="*/ 85859 h 523741"/>
            <a:gd name="connsiteX1" fmla="*/ 360608 w 1068946"/>
            <a:gd name="connsiteY1" fmla="*/ 72980 h 523741"/>
            <a:gd name="connsiteX2" fmla="*/ 0 w 1068946"/>
            <a:gd name="connsiteY2" fmla="*/ 523741 h 52374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068946" h="523741">
              <a:moveTo>
                <a:pt x="1068946" y="85859"/>
              </a:moveTo>
              <a:cubicBezTo>
                <a:pt x="803855" y="42929"/>
                <a:pt x="538765" y="0"/>
                <a:pt x="360608" y="72980"/>
              </a:cubicBezTo>
              <a:cubicBezTo>
                <a:pt x="182451" y="145960"/>
                <a:pt x="91225" y="334850"/>
                <a:pt x="0" y="523741"/>
              </a:cubicBezTo>
            </a:path>
          </a:pathLst>
        </a:custGeom>
        <a:noFill xmlns:a="http://schemas.openxmlformats.org/drawingml/2006/main"/>
        <a:ln xmlns:a="http://schemas.openxmlformats.org/drawingml/2006/main" w="9525" cap="flat" cmpd="sng" algn="ctr">
          <a:solidFill>
            <a:srgbClr val="000000"/>
          </a:solidFill>
          <a:prstDash val="solid"/>
          <a:headEnd type="none" w="med" len="med"/>
          <a:tailEnd type="triangle" w="med" len="me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rgbClr val="000000"/>
              </a:solidFill>
            </a:defRPr>
          </a:lvl1pPr>
          <a:lvl2pPr marL="457200" indent="0">
            <a:defRPr sz="1100">
              <a:solidFill>
                <a:srgbClr val="000000"/>
              </a:solidFill>
            </a:defRPr>
          </a:lvl2pPr>
          <a:lvl3pPr marL="914400" indent="0">
            <a:defRPr sz="1100">
              <a:solidFill>
                <a:srgbClr val="000000"/>
              </a:solidFill>
            </a:defRPr>
          </a:lvl3pPr>
          <a:lvl4pPr marL="1371600" indent="0">
            <a:defRPr sz="1100">
              <a:solidFill>
                <a:srgbClr val="000000"/>
              </a:solidFill>
            </a:defRPr>
          </a:lvl4pPr>
          <a:lvl5pPr marL="1828800" indent="0">
            <a:defRPr sz="1100">
              <a:solidFill>
                <a:srgbClr val="000000"/>
              </a:solidFill>
            </a:defRPr>
          </a:lvl5pPr>
          <a:lvl6pPr marL="2286000" indent="0">
            <a:defRPr sz="1100">
              <a:solidFill>
                <a:srgbClr val="000000"/>
              </a:solidFill>
            </a:defRPr>
          </a:lvl6pPr>
          <a:lvl7pPr marL="2743200" indent="0">
            <a:defRPr sz="1100">
              <a:solidFill>
                <a:srgbClr val="000000"/>
              </a:solidFill>
            </a:defRPr>
          </a:lvl7pPr>
          <a:lvl8pPr marL="3200400" indent="0">
            <a:defRPr sz="1100">
              <a:solidFill>
                <a:srgbClr val="000000"/>
              </a:solidFill>
            </a:defRPr>
          </a:lvl8pPr>
          <a:lvl9pPr marL="3657600" indent="0">
            <a:defRPr sz="1100">
              <a:solidFill>
                <a:srgbClr val="000000"/>
              </a:solidFill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639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750" y="0"/>
            <a:ext cx="3027638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639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750" y="8817612"/>
            <a:ext cx="3027638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3F0F564F-303E-4DC5-B729-D07AF043F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639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750" y="0"/>
            <a:ext cx="3027638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3438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305" y="4410392"/>
            <a:ext cx="5588000" cy="417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7612"/>
            <a:ext cx="3027639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750" y="8817612"/>
            <a:ext cx="3027638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AE71BEFD-51A6-44C0-BEFC-AE485E17C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1F76EE-0939-42E7-99C5-1D112801EDC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3957361" y="0"/>
            <a:ext cx="3027639" cy="4629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957361" y="8819199"/>
            <a:ext cx="3027639" cy="4645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459" tIns="0" rIns="19459" bIns="0" anchor="b"/>
          <a:lstStyle/>
          <a:p>
            <a:pPr algn="r" defTabSz="930275" eaLnBrk="0" hangingPunct="0"/>
            <a:r>
              <a:rPr lang="en-US" sz="1000" i="1">
                <a:latin typeface="Times New Roman" pitchFamily="18" charset="0"/>
              </a:rPr>
              <a:t>7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0" y="8819199"/>
            <a:ext cx="3022805" cy="4645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0" y="0"/>
            <a:ext cx="3022805" cy="4629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24387" cy="3468688"/>
          </a:xfrm>
          <a:ln w="12700" cap="flat">
            <a:solidFill>
              <a:schemeClr val="tx1"/>
            </a:solidFill>
          </a:ln>
        </p:spPr>
      </p:sp>
      <p:sp>
        <p:nvSpPr>
          <p:cNvPr id="1844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28111" y="4410392"/>
            <a:ext cx="5125556" cy="4177348"/>
          </a:xfrm>
          <a:noFill/>
          <a:ln/>
        </p:spPr>
        <p:txBody>
          <a:bodyPr lIns="92425" tIns="45399" rIns="92425" bIns="45399"/>
          <a:lstStyle/>
          <a:p>
            <a:pPr eaLnBrk="1" hangingPunct="1">
              <a:spcBef>
                <a:spcPct val="0"/>
              </a:spcBef>
            </a:pPr>
            <a:endParaRPr lang="en-US" sz="28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sz="28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sz="2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729C7-D5D1-469A-972D-05BA5B712F2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refers to the number of registered users in</a:t>
            </a:r>
            <a:r>
              <a:rPr lang="en-US" baseline="0" dirty="0" smtClean="0"/>
              <a:t> implementations which we have reason to believe unbanked people are using in some proportion.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Note, we are not claiming all of these 154.7 mil are unbanked, or poor, or active.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some extent, it’s better if most of these clients in these implementations are NOT poor. A large chunk of middle income users can be used </a:t>
            </a:r>
            <a:r>
              <a:rPr lang="en-US" baseline="0" smtClean="0"/>
              <a:t>to initially cross-subsidize </a:t>
            </a:r>
            <a:r>
              <a:rPr lang="en-US" baseline="0" dirty="0" smtClean="0"/>
              <a:t>outreach to lower-income customers who may be lower-margin, but once reached at volume can be attractive as a segment.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729C7-D5D1-469A-972D-05BA5B712F2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58% increase</a:t>
            </a:r>
            <a:r>
              <a:rPr lang="en-US" baseline="0" dirty="0" smtClean="0"/>
              <a:t> in banked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729C7-D5D1-469A-972D-05BA5B712F2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1C2BB-2974-4BF1-A47F-708DFDCA2D0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06375" indent="-206375" eaLnBrk="1" hangingPunct="1">
              <a:lnSpc>
                <a:spcPct val="80000"/>
              </a:lnSpc>
              <a:spcBef>
                <a:spcPct val="0"/>
              </a:spcBef>
            </a:pPr>
            <a:endParaRPr lang="en-US" sz="800" smtClean="0">
              <a:latin typeface="Arial" charset="0"/>
              <a:cs typeface="Arial" charset="0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Rs 7 = USD 0.15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8E436-1618-4B0B-9C48-F24775234202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7013" indent="-227013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955750" y="8817612"/>
            <a:ext cx="3027638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defTabSz="912813"/>
            <a:fld id="{6C6575AC-E1AD-4DF1-A866-C5259CD20B9C}" type="slidenum">
              <a:rPr lang="en-US" sz="1200"/>
              <a:pPr algn="r" defTabSz="912813"/>
              <a:t>26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2.jpeg"/><Relationship Id="rId4" Type="http://schemas.openxmlformats.org/officeDocument/2006/relationships/image" Target="../media/image4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Logo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90588"/>
            <a:ext cx="541020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Bar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5875" y="2590800"/>
            <a:ext cx="9177338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2438400"/>
            <a:ext cx="9144000" cy="533400"/>
          </a:xfrm>
          <a:prstGeom prst="rect">
            <a:avLst/>
          </a:prstGeom>
          <a:solidFill>
            <a:srgbClr val="E65D00"/>
          </a:solidFill>
          <a:ln w="9525">
            <a:solidFill>
              <a:srgbClr val="E65D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8" name="Picture 19" descr="Top6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15875" y="2922588"/>
            <a:ext cx="9177338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a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4572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963" y="6459538"/>
            <a:ext cx="1066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0" y="942975"/>
            <a:ext cx="9167813" cy="182563"/>
          </a:xfrm>
          <a:prstGeom prst="rect">
            <a:avLst/>
          </a:prstGeom>
          <a:solidFill>
            <a:srgbClr val="E65D00"/>
          </a:solidFill>
          <a:ln w="9525">
            <a:solidFill>
              <a:srgbClr val="E65D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14" descr="Bar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7338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Top6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15875" y="898525"/>
            <a:ext cx="9186863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6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26" Type="http://schemas.openxmlformats.org/officeDocument/2006/relationships/image" Target="../media/image14.png"/><Relationship Id="rId39" Type="http://schemas.openxmlformats.org/officeDocument/2006/relationships/hyperlink" Target="http://www.themastercardfoundation.com/" TargetMode="Externa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34" Type="http://schemas.openxmlformats.org/officeDocument/2006/relationships/image" Target="../media/image22.png"/><Relationship Id="rId42" Type="http://schemas.openxmlformats.org/officeDocument/2006/relationships/hyperlink" Target="http://www.uncdf.org/english/index.php" TargetMode="External"/><Relationship Id="rId47" Type="http://schemas.openxmlformats.org/officeDocument/2006/relationships/image" Target="../media/image33.png"/><Relationship Id="rId50" Type="http://schemas.openxmlformats.org/officeDocument/2006/relationships/image" Target="../media/image36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33" Type="http://schemas.openxmlformats.org/officeDocument/2006/relationships/image" Target="../media/image21.jpeg"/><Relationship Id="rId38" Type="http://schemas.openxmlformats.org/officeDocument/2006/relationships/image" Target="../media/image26.png"/><Relationship Id="rId46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png"/><Relationship Id="rId29" Type="http://schemas.openxmlformats.org/officeDocument/2006/relationships/image" Target="../media/image17.png"/><Relationship Id="rId41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2.png"/><Relationship Id="rId32" Type="http://schemas.openxmlformats.org/officeDocument/2006/relationships/image" Target="../media/image20.jpeg"/><Relationship Id="rId37" Type="http://schemas.openxmlformats.org/officeDocument/2006/relationships/image" Target="../media/image25.png"/><Relationship Id="rId40" Type="http://schemas.openxmlformats.org/officeDocument/2006/relationships/image" Target="../media/image27.png"/><Relationship Id="rId45" Type="http://schemas.openxmlformats.org/officeDocument/2006/relationships/image" Target="../media/image31.png"/><Relationship Id="rId53" Type="http://schemas.openxmlformats.org/officeDocument/2006/relationships/image" Target="../media/image3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28" Type="http://schemas.openxmlformats.org/officeDocument/2006/relationships/image" Target="../media/image16.jpeg"/><Relationship Id="rId36" Type="http://schemas.openxmlformats.org/officeDocument/2006/relationships/image" Target="../media/image24.png"/><Relationship Id="rId49" Type="http://schemas.openxmlformats.org/officeDocument/2006/relationships/image" Target="../media/image3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31" Type="http://schemas.openxmlformats.org/officeDocument/2006/relationships/image" Target="../media/image19.png"/><Relationship Id="rId44" Type="http://schemas.openxmlformats.org/officeDocument/2006/relationships/image" Target="../media/image30.png"/><Relationship Id="rId52" Type="http://schemas.openxmlformats.org/officeDocument/2006/relationships/image" Target="../media/image3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Relationship Id="rId22" Type="http://schemas.openxmlformats.org/officeDocument/2006/relationships/image" Target="../media/image10.jpeg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image" Target="../media/image23.png"/><Relationship Id="rId43" Type="http://schemas.openxmlformats.org/officeDocument/2006/relationships/image" Target="../media/image29.png"/><Relationship Id="rId48" Type="http://schemas.openxmlformats.org/officeDocument/2006/relationships/image" Target="../media/image34.jpeg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37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9" name="Text Box 15"/>
          <p:cNvSpPr txBox="1">
            <a:spLocks noChangeArrowheads="1"/>
          </p:cNvSpPr>
          <p:nvPr userDrawn="1"/>
        </p:nvSpPr>
        <p:spPr bwMode="auto">
          <a:xfrm>
            <a:off x="2041525" y="3525838"/>
            <a:ext cx="51054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 b="1">
                <a:solidFill>
                  <a:srgbClr val="EF6B21"/>
                </a:solidFill>
              </a:rPr>
              <a:t>Advancing financial access for the world’s poor</a:t>
            </a:r>
          </a:p>
        </p:txBody>
      </p:sp>
      <p:sp>
        <p:nvSpPr>
          <p:cNvPr id="77840" name="Text Box 16"/>
          <p:cNvSpPr txBox="1">
            <a:spLocks noChangeArrowheads="1"/>
          </p:cNvSpPr>
          <p:nvPr userDrawn="1"/>
        </p:nvSpPr>
        <p:spPr bwMode="auto">
          <a:xfrm>
            <a:off x="1828800" y="3878263"/>
            <a:ext cx="56388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400" b="1">
                <a:solidFill>
                  <a:srgbClr val="EF6B21"/>
                </a:solidFill>
              </a:rPr>
              <a:t>www.cgap.org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400" b="1">
                <a:solidFill>
                  <a:srgbClr val="EF6B21"/>
                </a:solidFill>
              </a:rPr>
              <a:t>www.microfinancegateway.org</a:t>
            </a:r>
          </a:p>
        </p:txBody>
      </p:sp>
      <p:pic>
        <p:nvPicPr>
          <p:cNvPr id="4100" name="Picture 17" descr="ADB Color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66700" y="51847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8" descr="USAID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154113" y="4919663"/>
            <a:ext cx="1608137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9" descr="Gates Color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6626225" y="1249363"/>
            <a:ext cx="1371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0" descr="IDB Color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5016500" y="5710238"/>
            <a:ext cx="577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1" descr="EIB BW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6761163" y="1774825"/>
            <a:ext cx="1066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22" descr="IFAD Color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983038" y="5737225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23" descr="Dell Color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8059738" y="1982788"/>
            <a:ext cx="782637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24" descr="Sida Color Tagline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7964488" y="5200650"/>
            <a:ext cx="9906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25" descr="dfidlogo"/>
          <p:cNvPicPr>
            <a:picLocks noChangeAspect="1" noChangeArrowheads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254000" y="6048375"/>
            <a:ext cx="12192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6" descr="African DB Color Tagline2"/>
          <p:cNvPicPr>
            <a:picLocks noChangeAspect="1" noChangeArrowheads="1"/>
          </p:cNvPicPr>
          <p:nvPr userDrawn="1"/>
        </p:nvPicPr>
        <p:blipFill>
          <a:blip r:embed="rId22"/>
          <a:srcRect/>
          <a:stretch>
            <a:fillRect/>
          </a:stretch>
        </p:blipFill>
        <p:spPr bwMode="auto">
          <a:xfrm>
            <a:off x="1733550" y="5729288"/>
            <a:ext cx="14192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27" descr="EBRD Color"/>
          <p:cNvPicPr>
            <a:picLocks noChangeAspect="1" noChangeArrowheads="1"/>
          </p:cNvPicPr>
          <p:nvPr userDrawn="1"/>
        </p:nvPicPr>
        <p:blipFill>
          <a:blip r:embed="rId23"/>
          <a:srcRect/>
          <a:stretch>
            <a:fillRect/>
          </a:stretch>
        </p:blipFill>
        <p:spPr bwMode="auto">
          <a:xfrm>
            <a:off x="3287713" y="5795963"/>
            <a:ext cx="6096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28" descr="ILO Color"/>
          <p:cNvPicPr>
            <a:picLocks noChangeAspect="1" noChangeArrowheads="1"/>
          </p:cNvPicPr>
          <p:nvPr userDrawn="1"/>
        </p:nvPicPr>
        <p:blipFill>
          <a:blip r:embed="rId24"/>
          <a:srcRect/>
          <a:stretch>
            <a:fillRect/>
          </a:stretch>
        </p:blipFill>
        <p:spPr bwMode="auto">
          <a:xfrm>
            <a:off x="214313" y="2546350"/>
            <a:ext cx="7334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29" descr="UNDP Color"/>
          <p:cNvPicPr>
            <a:picLocks noChangeAspect="1" noChangeArrowheads="1"/>
          </p:cNvPicPr>
          <p:nvPr userDrawn="1"/>
        </p:nvPicPr>
        <p:blipFill>
          <a:blip r:embed="rId25"/>
          <a:srcRect/>
          <a:stretch>
            <a:fillRect/>
          </a:stretch>
        </p:blipFill>
        <p:spPr bwMode="auto">
          <a:xfrm>
            <a:off x="287338" y="3313113"/>
            <a:ext cx="4857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30" descr="Norad Color"/>
          <p:cNvPicPr>
            <a:picLocks noChangeAspect="1" noChangeArrowheads="1"/>
          </p:cNvPicPr>
          <p:nvPr userDrawn="1"/>
        </p:nvPicPr>
        <p:blipFill>
          <a:blip r:embed="rId26"/>
          <a:srcRect/>
          <a:stretch>
            <a:fillRect/>
          </a:stretch>
        </p:blipFill>
        <p:spPr bwMode="auto">
          <a:xfrm>
            <a:off x="7897813" y="5856288"/>
            <a:ext cx="105727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31" descr="Finland Color"/>
          <p:cNvPicPr>
            <a:picLocks noChangeAspect="1" noChangeArrowheads="1"/>
          </p:cNvPicPr>
          <p:nvPr userDrawn="1"/>
        </p:nvPicPr>
        <p:blipFill>
          <a:blip r:embed="rId27"/>
          <a:srcRect/>
          <a:stretch>
            <a:fillRect/>
          </a:stretch>
        </p:blipFill>
        <p:spPr bwMode="auto">
          <a:xfrm>
            <a:off x="8116888" y="4405313"/>
            <a:ext cx="8382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32" descr="afdOK-Coul"/>
          <p:cNvPicPr>
            <a:picLocks noChangeAspect="1" noChangeArrowheads="1"/>
          </p:cNvPicPr>
          <p:nvPr userDrawn="1"/>
        </p:nvPicPr>
        <p:blipFill>
          <a:blip r:embed="rId28"/>
          <a:srcRect/>
          <a:stretch>
            <a:fillRect/>
          </a:stretch>
        </p:blipFill>
        <p:spPr bwMode="auto">
          <a:xfrm>
            <a:off x="8128000" y="3578225"/>
            <a:ext cx="7794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33" descr="Euro Comm Color"/>
          <p:cNvPicPr>
            <a:picLocks noChangeAspect="1" noChangeArrowheads="1"/>
          </p:cNvPicPr>
          <p:nvPr userDrawn="1"/>
        </p:nvPicPr>
        <p:blipFill>
          <a:blip r:embed="rId29"/>
          <a:srcRect/>
          <a:stretch>
            <a:fillRect/>
          </a:stretch>
        </p:blipFill>
        <p:spPr bwMode="auto">
          <a:xfrm>
            <a:off x="2233613" y="288925"/>
            <a:ext cx="8382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34" descr="Danish Color"/>
          <p:cNvPicPr>
            <a:picLocks noChangeAspect="1" noChangeArrowheads="1"/>
          </p:cNvPicPr>
          <p:nvPr userDrawn="1"/>
        </p:nvPicPr>
        <p:blipFill>
          <a:blip r:embed="rId30"/>
          <a:srcRect/>
          <a:stretch>
            <a:fillRect/>
          </a:stretch>
        </p:blipFill>
        <p:spPr bwMode="auto">
          <a:xfrm>
            <a:off x="7391400" y="304800"/>
            <a:ext cx="30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35" descr="Netherlands Color"/>
          <p:cNvPicPr>
            <a:picLocks noChangeAspect="1" noChangeArrowheads="1"/>
          </p:cNvPicPr>
          <p:nvPr userDrawn="1"/>
        </p:nvPicPr>
        <p:blipFill>
          <a:blip r:embed="rId31"/>
          <a:srcRect/>
          <a:stretch>
            <a:fillRect/>
          </a:stretch>
        </p:blipFill>
        <p:spPr bwMode="auto">
          <a:xfrm>
            <a:off x="304800" y="304800"/>
            <a:ext cx="8382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36" descr="WB Color"/>
          <p:cNvPicPr>
            <a:picLocks noChangeAspect="1" noChangeArrowheads="1"/>
          </p:cNvPicPr>
          <p:nvPr userDrawn="1"/>
        </p:nvPicPr>
        <p:blipFill>
          <a:blip r:embed="rId32"/>
          <a:srcRect/>
          <a:stretch>
            <a:fillRect/>
          </a:stretch>
        </p:blipFill>
        <p:spPr bwMode="auto">
          <a:xfrm>
            <a:off x="4486275" y="304800"/>
            <a:ext cx="6762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37" descr="Italy Color"/>
          <p:cNvPicPr>
            <a:picLocks noChangeAspect="1" noChangeArrowheads="1"/>
          </p:cNvPicPr>
          <p:nvPr userDrawn="1"/>
        </p:nvPicPr>
        <p:blipFill>
          <a:blip r:embed="rId33"/>
          <a:srcRect/>
          <a:stretch>
            <a:fillRect/>
          </a:stretch>
        </p:blipFill>
        <p:spPr bwMode="auto">
          <a:xfrm>
            <a:off x="5334000" y="304800"/>
            <a:ext cx="5397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38" descr="CIDA Color"/>
          <p:cNvPicPr>
            <a:picLocks noChangeAspect="1" noChangeArrowheads="1"/>
          </p:cNvPicPr>
          <p:nvPr userDrawn="1"/>
        </p:nvPicPr>
        <p:blipFill>
          <a:blip r:embed="rId34"/>
          <a:srcRect/>
          <a:stretch>
            <a:fillRect/>
          </a:stretch>
        </p:blipFill>
        <p:spPr bwMode="auto">
          <a:xfrm>
            <a:off x="6096000" y="381000"/>
            <a:ext cx="10287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39" descr="Japanese Color"/>
          <p:cNvPicPr>
            <a:picLocks noChangeAspect="1" noChangeArrowheads="1"/>
          </p:cNvPicPr>
          <p:nvPr userDrawn="1"/>
        </p:nvPicPr>
        <p:blipFill>
          <a:blip r:embed="rId35"/>
          <a:srcRect/>
          <a:stretch>
            <a:fillRect/>
          </a:stretch>
        </p:blipFill>
        <p:spPr bwMode="auto">
          <a:xfrm>
            <a:off x="7924800" y="304800"/>
            <a:ext cx="914400" cy="6000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4123" name="Picture 40" descr="AusAID Color"/>
          <p:cNvPicPr>
            <a:picLocks noChangeAspect="1" noChangeArrowheads="1"/>
          </p:cNvPicPr>
          <p:nvPr userDrawn="1"/>
        </p:nvPicPr>
        <p:blipFill>
          <a:blip r:embed="rId36"/>
          <a:srcRect/>
          <a:stretch>
            <a:fillRect/>
          </a:stretch>
        </p:blipFill>
        <p:spPr bwMode="auto">
          <a:xfrm>
            <a:off x="4843463" y="1198563"/>
            <a:ext cx="16764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41"/>
          <p:cNvPicPr>
            <a:picLocks noChangeAspect="1" noChangeArrowheads="1"/>
          </p:cNvPicPr>
          <p:nvPr userDrawn="1"/>
        </p:nvPicPr>
        <p:blipFill>
          <a:blip r:embed="rId37"/>
          <a:srcRect/>
          <a:stretch>
            <a:fillRect/>
          </a:stretch>
        </p:blipFill>
        <p:spPr bwMode="auto">
          <a:xfrm>
            <a:off x="8051800" y="2714625"/>
            <a:ext cx="841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42" descr="Omidyar Network"/>
          <p:cNvPicPr>
            <a:picLocks noChangeAspect="1" noChangeArrowheads="1"/>
          </p:cNvPicPr>
          <p:nvPr userDrawn="1"/>
        </p:nvPicPr>
        <p:blipFill>
          <a:blip r:embed="rId38"/>
          <a:srcRect/>
          <a:stretch>
            <a:fillRect/>
          </a:stretch>
        </p:blipFill>
        <p:spPr bwMode="auto">
          <a:xfrm>
            <a:off x="1087438" y="1773238"/>
            <a:ext cx="1371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43" descr="The MasterCard Foundation">
            <a:hlinkClick r:id="rId39"/>
          </p:cNvPr>
          <p:cNvPicPr>
            <a:picLocks noChangeAspect="1" noChangeArrowheads="1"/>
          </p:cNvPicPr>
          <p:nvPr userDrawn="1"/>
        </p:nvPicPr>
        <p:blipFill>
          <a:blip r:embed="rId40"/>
          <a:srcRect/>
          <a:stretch>
            <a:fillRect/>
          </a:stretch>
        </p:blipFill>
        <p:spPr bwMode="auto">
          <a:xfrm>
            <a:off x="0" y="4354513"/>
            <a:ext cx="10461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44"/>
          <p:cNvPicPr>
            <a:picLocks noChangeAspect="1" noChangeArrowheads="1"/>
          </p:cNvPicPr>
          <p:nvPr userDrawn="1"/>
        </p:nvPicPr>
        <p:blipFill>
          <a:blip r:embed="rId41"/>
          <a:srcRect/>
          <a:stretch>
            <a:fillRect/>
          </a:stretch>
        </p:blipFill>
        <p:spPr bwMode="auto">
          <a:xfrm>
            <a:off x="1447800" y="3048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45" descr="United Nations Capital Development Fund">
            <a:hlinkClick r:id="rId42"/>
          </p:cNvPr>
          <p:cNvPicPr>
            <a:picLocks noChangeAspect="1" noChangeArrowheads="1"/>
          </p:cNvPicPr>
          <p:nvPr userDrawn="1"/>
        </p:nvPicPr>
        <p:blipFill>
          <a:blip r:embed="rId43"/>
          <a:srcRect/>
          <a:stretch>
            <a:fillRect/>
          </a:stretch>
        </p:blipFill>
        <p:spPr bwMode="auto">
          <a:xfrm>
            <a:off x="233363" y="1751013"/>
            <a:ext cx="6604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46" descr="GTZ logo"/>
          <p:cNvPicPr>
            <a:picLocks noChangeAspect="1" noChangeArrowheads="1"/>
          </p:cNvPicPr>
          <p:nvPr userDrawn="1"/>
        </p:nvPicPr>
        <p:blipFill>
          <a:blip r:embed="rId44"/>
          <a:srcRect/>
          <a:stretch>
            <a:fillRect/>
          </a:stretch>
        </p:blipFill>
        <p:spPr bwMode="auto">
          <a:xfrm>
            <a:off x="2963863" y="4921250"/>
            <a:ext cx="1314450" cy="5842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4130" name="Picture 47"/>
          <p:cNvPicPr>
            <a:picLocks noChangeAspect="1" noChangeArrowheads="1"/>
          </p:cNvPicPr>
          <p:nvPr userDrawn="1"/>
        </p:nvPicPr>
        <p:blipFill>
          <a:blip r:embed="rId45"/>
          <a:srcRect/>
          <a:stretch>
            <a:fillRect/>
          </a:stretch>
        </p:blipFill>
        <p:spPr bwMode="auto">
          <a:xfrm>
            <a:off x="3902075" y="1135063"/>
            <a:ext cx="8080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48" descr="KfW%20Color"/>
          <p:cNvPicPr>
            <a:picLocks noChangeAspect="1" noChangeArrowheads="1"/>
          </p:cNvPicPr>
          <p:nvPr userDrawn="1"/>
        </p:nvPicPr>
        <p:blipFill>
          <a:blip r:embed="rId46"/>
          <a:srcRect/>
          <a:stretch>
            <a:fillRect/>
          </a:stretch>
        </p:blipFill>
        <p:spPr bwMode="auto">
          <a:xfrm>
            <a:off x="6481763" y="4829175"/>
            <a:ext cx="11684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50" descr="BMZEnglish%20Color"/>
          <p:cNvPicPr>
            <a:picLocks noChangeAspect="1" noChangeArrowheads="1"/>
          </p:cNvPicPr>
          <p:nvPr userDrawn="1"/>
        </p:nvPicPr>
        <p:blipFill>
          <a:blip r:embed="rId47"/>
          <a:srcRect/>
          <a:stretch>
            <a:fillRect/>
          </a:stretch>
        </p:blipFill>
        <p:spPr bwMode="auto">
          <a:xfrm>
            <a:off x="4713288" y="4945063"/>
            <a:ext cx="16002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3" name="Picture 51" descr="AECID%20MINIST_A"/>
          <p:cNvPicPr>
            <a:picLocks noChangeAspect="1" noChangeArrowheads="1"/>
          </p:cNvPicPr>
          <p:nvPr userDrawn="1"/>
        </p:nvPicPr>
        <p:blipFill>
          <a:blip r:embed="rId48"/>
          <a:srcRect/>
          <a:stretch>
            <a:fillRect/>
          </a:stretch>
        </p:blipFill>
        <p:spPr bwMode="auto">
          <a:xfrm>
            <a:off x="214313" y="1143000"/>
            <a:ext cx="2473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4" name="Picture 52" descr="logo_ddc"/>
          <p:cNvPicPr>
            <a:picLocks noChangeAspect="1" noChangeArrowheads="1"/>
          </p:cNvPicPr>
          <p:nvPr userDrawn="1"/>
        </p:nvPicPr>
        <p:blipFill>
          <a:blip r:embed="rId49"/>
          <a:srcRect/>
          <a:stretch>
            <a:fillRect/>
          </a:stretch>
        </p:blipFill>
        <p:spPr bwMode="auto">
          <a:xfrm>
            <a:off x="2984500" y="114300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5" name="Picture 54"/>
          <p:cNvPicPr>
            <a:picLocks noChangeAspect="1" noChangeArrowheads="1"/>
          </p:cNvPicPr>
          <p:nvPr userDrawn="1"/>
        </p:nvPicPr>
        <p:blipFill>
          <a:blip r:embed="rId50"/>
          <a:srcRect/>
          <a:stretch>
            <a:fillRect/>
          </a:stretch>
        </p:blipFill>
        <p:spPr bwMode="auto">
          <a:xfrm>
            <a:off x="3297238" y="309563"/>
            <a:ext cx="1095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6" name="Picture 55"/>
          <p:cNvPicPr>
            <a:picLocks noChangeAspect="1" noChangeArrowheads="1"/>
          </p:cNvPicPr>
          <p:nvPr userDrawn="1"/>
        </p:nvPicPr>
        <p:blipFill>
          <a:blip r:embed="rId51"/>
          <a:srcRect/>
          <a:stretch>
            <a:fillRect/>
          </a:stretch>
        </p:blipFill>
        <p:spPr bwMode="auto">
          <a:xfrm>
            <a:off x="3048000" y="2465388"/>
            <a:ext cx="304800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" name="Picture 57"/>
          <p:cNvPicPr>
            <a:picLocks noChangeAspect="1" noChangeArrowheads="1"/>
          </p:cNvPicPr>
          <p:nvPr userDrawn="1"/>
        </p:nvPicPr>
        <p:blipFill>
          <a:blip r:embed="rId52"/>
          <a:srcRect/>
          <a:stretch>
            <a:fillRect/>
          </a:stretch>
        </p:blipFill>
        <p:spPr bwMode="auto">
          <a:xfrm>
            <a:off x="8077200" y="1114425"/>
            <a:ext cx="644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8" name="Picture 58"/>
          <p:cNvPicPr>
            <a:picLocks noChangeAspect="1" noChangeArrowheads="1"/>
          </p:cNvPicPr>
          <p:nvPr userDrawn="1"/>
        </p:nvPicPr>
        <p:blipFill>
          <a:blip r:embed="rId53"/>
          <a:srcRect/>
          <a:stretch>
            <a:fillRect/>
          </a:stretch>
        </p:blipFill>
        <p:spPr bwMode="auto">
          <a:xfrm>
            <a:off x="5649913" y="6072188"/>
            <a:ext cx="2044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MS PGothic" pitchFamily="34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MS PGothic" pitchFamily="34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MS PGothic" pitchFamily="34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MS PGothic" pitchFamily="34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MS PGothic" pitchFamily="34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-108" charset="0"/>
          <a:ea typeface="MS PGothic" pitchFamily="34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-108" charset="0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-108" charset="0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-108" charset="0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08" charset="0"/>
          <a:ea typeface="MS PGothic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MS PGothic" pitchFamily="34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MS PGothic" pitchFamily="34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MS PGothic" pitchFamily="34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MS PGothic" pitchFamily="34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MS PGothic" pitchFamily="34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-108" charset="0"/>
          <a:ea typeface="MS PGothic" pitchFamily="34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-108" charset="0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-108" charset="0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-108" charset="0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08" charset="0"/>
          <a:ea typeface="MS PGothic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1.jpeg"/><Relationship Id="rId4" Type="http://schemas.openxmlformats.org/officeDocument/2006/relationships/oleObject" Target="../embeddings/Microsoft_Office_Excel_97-2003_Worksheet3.xls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2.jpeg"/><Relationship Id="rId18" Type="http://schemas.openxmlformats.org/officeDocument/2006/relationships/image" Target="../media/image56.png"/><Relationship Id="rId3" Type="http://schemas.openxmlformats.org/officeDocument/2006/relationships/hyperlink" Target="http://site.globe.com.ph/web/gcash/259" TargetMode="External"/><Relationship Id="rId21" Type="http://schemas.openxmlformats.org/officeDocument/2006/relationships/image" Target="../media/image58.jpeg"/><Relationship Id="rId7" Type="http://schemas.openxmlformats.org/officeDocument/2006/relationships/hyperlink" Target="http://www.equitybank.co.ke/index.php" TargetMode="External"/><Relationship Id="rId12" Type="http://schemas.openxmlformats.org/officeDocument/2006/relationships/image" Target="../media/image51.jpe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4.jpeg"/><Relationship Id="rId20" Type="http://schemas.openxmlformats.org/officeDocument/2006/relationships/hyperlink" Target="http://www.mma.gov.mv/index.php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11" Type="http://schemas.openxmlformats.org/officeDocument/2006/relationships/hyperlink" Target="http://www.tameerbank.com/" TargetMode="External"/><Relationship Id="rId5" Type="http://schemas.openxmlformats.org/officeDocument/2006/relationships/hyperlink" Target="http://www.orange.com/en_EN/index.jsp" TargetMode="External"/><Relationship Id="rId15" Type="http://schemas.openxmlformats.org/officeDocument/2006/relationships/hyperlink" Target="https://www.avvillas.com.co/pls/portal/url/page/avvillas/secciones/personas/pg_av_i_homepersonas" TargetMode="External"/><Relationship Id="rId10" Type="http://schemas.openxmlformats.org/officeDocument/2006/relationships/image" Target="../media/image50.png"/><Relationship Id="rId19" Type="http://schemas.openxmlformats.org/officeDocument/2006/relationships/image" Target="../media/image57.png"/><Relationship Id="rId4" Type="http://schemas.openxmlformats.org/officeDocument/2006/relationships/image" Target="../media/image46.jpeg"/><Relationship Id="rId9" Type="http://schemas.openxmlformats.org/officeDocument/2006/relationships/image" Target="../media/image49.png"/><Relationship Id="rId1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59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Text Box 28"/>
          <p:cNvSpPr txBox="1">
            <a:spLocks noChangeArrowheads="1"/>
          </p:cNvSpPr>
          <p:nvPr/>
        </p:nvSpPr>
        <p:spPr bwMode="auto">
          <a:xfrm>
            <a:off x="304800" y="3257550"/>
            <a:ext cx="85852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6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Branchless Banking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What do we know about low-income customers so far?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sz="24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November 5, 2009		          	mpickens@worldbank.org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losing M-PESA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938212" y="1428617"/>
          <a:ext cx="7144689" cy="5068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05500" y="6464528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1" algn="r"/>
            <a:r>
              <a:rPr lang="en-US" sz="800" dirty="0" smtClean="0"/>
              <a:t>Source: FSD Kenya (2009</a:t>
            </a:r>
            <a:r>
              <a:rPr lang="en-US" sz="800" dirty="0" smtClean="0"/>
              <a:t>)</a:t>
            </a:r>
            <a:endParaRPr lang="en-US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"/>
            <a:r>
              <a:rPr lang="en-US" sz="3600" dirty="0" smtClean="0">
                <a:latin typeface="Calibri"/>
              </a:rPr>
              <a:t>How often </a:t>
            </a:r>
            <a:r>
              <a:rPr lang="en-US" sz="3600" dirty="0" smtClean="0">
                <a:latin typeface="Calibri"/>
              </a:rPr>
              <a:t>money </a:t>
            </a:r>
            <a:r>
              <a:rPr lang="en-US" sz="3600" dirty="0" smtClean="0">
                <a:latin typeface="Calibri"/>
              </a:rPr>
              <a:t>sent but not received?</a:t>
            </a:r>
            <a:endParaRPr lang="en-US" sz="3600" dirty="0"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06563" y="2365375"/>
          <a:ext cx="6106539" cy="3332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513"/>
                <a:gridCol w="2035513"/>
                <a:gridCol w="2035513"/>
              </a:tblGrid>
              <a:tr h="1533210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Over last five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years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Last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transaction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89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M-PESA users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7.16%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0.03%</a:t>
                      </a:r>
                    </a:p>
                  </a:txBody>
                  <a:tcPr marL="0" marR="0" marT="0" marB="0" anchor="b"/>
                </a:tc>
              </a:tr>
              <a:tr h="89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Non-users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6.99%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0.24%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05500" y="6464528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1" algn="r"/>
            <a:r>
              <a:rPr lang="en-US" sz="800" dirty="0" smtClean="0"/>
              <a:t>Source: FSD Kenya (2009</a:t>
            </a:r>
            <a:r>
              <a:rPr lang="en-US" sz="800" dirty="0" smtClean="0"/>
              <a:t>)</a:t>
            </a:r>
            <a:endParaRPr lang="en-US" sz="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43138" y="1500188"/>
            <a:ext cx="4943475" cy="528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8x lower incidence of loss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Yet 20% report difficulty withdrawing funds</a:t>
            </a:r>
            <a:endParaRPr lang="en-US" sz="32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707524" y="1190625"/>
          <a:ext cx="6534150" cy="566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M-PESA’s success points at what’s next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895975" y="6467476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800" dirty="0" smtClean="0"/>
              <a:t>Source: FSD Kenya (2009); </a:t>
            </a:r>
            <a:r>
              <a:rPr lang="en-US" sz="800" dirty="0" err="1" smtClean="0"/>
              <a:t>Morawczysnki</a:t>
            </a:r>
            <a:r>
              <a:rPr lang="en-US" sz="800" dirty="0" smtClean="0"/>
              <a:t> &amp; Pickens (2009)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9600" y="1552576"/>
            <a:ext cx="5029200" cy="434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0988" lvl="1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Extremely </a:t>
            </a:r>
            <a:r>
              <a:rPr lang="en-US" sz="1600" b="1" dirty="0">
                <a:solidFill>
                  <a:schemeClr val="tx1"/>
                </a:solidFill>
              </a:rPr>
              <a:t>high satisfaction </a:t>
            </a:r>
            <a:r>
              <a:rPr lang="en-US" sz="1600" b="1" dirty="0" smtClean="0">
                <a:solidFill>
                  <a:schemeClr val="tx1"/>
                </a:solidFill>
              </a:rPr>
              <a:t>rates</a:t>
            </a:r>
          </a:p>
          <a:p>
            <a:pPr marL="633413" lvl="2">
              <a:buFont typeface="Arial" pitchFamily="34" charset="0"/>
              <a:buChar char="•"/>
              <a:tabLst>
                <a:tab pos="738188" algn="l"/>
              </a:tabLst>
              <a:defRPr/>
            </a:pP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85</a:t>
            </a:r>
            <a:r>
              <a:rPr lang="en-US" sz="1400" dirty="0">
                <a:solidFill>
                  <a:schemeClr val="tx1"/>
                </a:solidFill>
              </a:rPr>
              <a:t>% “happy”, “very happy” or </a:t>
            </a:r>
            <a:r>
              <a:rPr lang="en-US" sz="1400" dirty="0" smtClean="0">
                <a:solidFill>
                  <a:schemeClr val="tx1"/>
                </a:solidFill>
              </a:rPr>
              <a:t>	“</a:t>
            </a:r>
            <a:r>
              <a:rPr lang="en-US" sz="1400" dirty="0">
                <a:solidFill>
                  <a:schemeClr val="tx1"/>
                </a:solidFill>
              </a:rPr>
              <a:t>extremely </a:t>
            </a:r>
            <a:r>
              <a:rPr lang="en-US" sz="1400" dirty="0" smtClean="0">
                <a:solidFill>
                  <a:schemeClr val="tx1"/>
                </a:solidFill>
              </a:rPr>
              <a:t>happy”</a:t>
            </a:r>
          </a:p>
          <a:p>
            <a:pPr marL="633413" lvl="2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Remittance </a:t>
            </a:r>
            <a:r>
              <a:rPr lang="en-US" sz="1400" dirty="0">
                <a:solidFill>
                  <a:schemeClr val="tx1"/>
                </a:solidFill>
              </a:rPr>
              <a:t>value up 5-30%</a:t>
            </a:r>
          </a:p>
          <a:p>
            <a:pPr marL="280988" lvl="1">
              <a:buNone/>
              <a:defRPr/>
            </a:pPr>
            <a:endParaRPr lang="en-US" sz="1600" b="1" dirty="0">
              <a:solidFill>
                <a:schemeClr val="tx1"/>
              </a:solidFill>
            </a:endParaRPr>
          </a:p>
          <a:p>
            <a:pPr marL="280988" lvl="1">
              <a:defRPr/>
            </a:pPr>
            <a:r>
              <a:rPr lang="en-US" sz="1600" b="1" dirty="0">
                <a:solidFill>
                  <a:schemeClr val="tx1"/>
                </a:solidFill>
              </a:rPr>
              <a:t>Very focused on the advertised use</a:t>
            </a:r>
          </a:p>
          <a:p>
            <a:pPr marL="633413" lvl="2">
              <a:buFont typeface="Arial" pitchFamily="34" charset="0"/>
              <a:buChar char="•"/>
              <a:tabLst>
                <a:tab pos="738188" algn="l"/>
              </a:tabLst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 85</a:t>
            </a:r>
            <a:r>
              <a:rPr lang="en-US" sz="1400" dirty="0">
                <a:solidFill>
                  <a:schemeClr val="tx1"/>
                </a:solidFill>
              </a:rPr>
              <a:t>% use it 1x / month or less</a:t>
            </a:r>
          </a:p>
          <a:p>
            <a:pPr marL="633413" lvl="2">
              <a:buFont typeface="Arial" pitchFamily="34" charset="0"/>
              <a:buChar char="•"/>
              <a:tabLst>
                <a:tab pos="738188" algn="l"/>
              </a:tabLst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 Mostly </a:t>
            </a:r>
            <a:r>
              <a:rPr lang="en-US" sz="1400" dirty="0">
                <a:solidFill>
                  <a:schemeClr val="tx1"/>
                </a:solidFill>
              </a:rPr>
              <a:t>on money </a:t>
            </a:r>
            <a:r>
              <a:rPr lang="en-US" sz="1400" dirty="0" smtClean="0">
                <a:solidFill>
                  <a:schemeClr val="tx1"/>
                </a:solidFill>
              </a:rPr>
              <a:t>transfer to family</a:t>
            </a:r>
            <a:endParaRPr lang="en-US" sz="1400" dirty="0">
              <a:solidFill>
                <a:schemeClr val="tx1"/>
              </a:solidFill>
            </a:endParaRPr>
          </a:p>
          <a:p>
            <a:pPr marL="280988" lvl="1">
              <a:defRPr/>
            </a:pPr>
            <a:endParaRPr lang="en-US" sz="1600" b="1" dirty="0">
              <a:solidFill>
                <a:schemeClr val="tx1"/>
              </a:solidFill>
            </a:endParaRPr>
          </a:p>
          <a:p>
            <a:pPr marL="280988" lvl="1">
              <a:defRPr/>
            </a:pPr>
            <a:r>
              <a:rPr lang="en-US" sz="1600" b="1" dirty="0">
                <a:solidFill>
                  <a:schemeClr val="tx1"/>
                </a:solidFill>
              </a:rPr>
              <a:t>Sub-segment of “rebellious” users</a:t>
            </a:r>
          </a:p>
          <a:p>
            <a:pPr marL="738188" lvl="3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 21</a:t>
            </a:r>
            <a:r>
              <a:rPr lang="en-US" sz="1400" dirty="0">
                <a:solidFill>
                  <a:schemeClr val="tx1"/>
                </a:solidFill>
              </a:rPr>
              <a:t>% use M-PESA to store funds</a:t>
            </a:r>
          </a:p>
          <a:p>
            <a:pPr marL="280988" lvl="2">
              <a:defRPr/>
            </a:pPr>
            <a:endParaRPr lang="en-US" sz="1600" b="1" dirty="0">
              <a:solidFill>
                <a:schemeClr val="tx1"/>
              </a:solidFill>
            </a:endParaRPr>
          </a:p>
          <a:p>
            <a:pPr marL="280988" lvl="1">
              <a:defRPr/>
            </a:pPr>
            <a:r>
              <a:rPr lang="en-US" sz="1600" b="1" dirty="0">
                <a:solidFill>
                  <a:schemeClr val="tx1"/>
                </a:solidFill>
              </a:rPr>
              <a:t>Some surprises</a:t>
            </a:r>
          </a:p>
          <a:p>
            <a:pPr marL="738188" lvl="3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 30</a:t>
            </a:r>
            <a:r>
              <a:rPr lang="en-US" sz="1400" dirty="0">
                <a:solidFill>
                  <a:schemeClr val="tx1"/>
                </a:solidFill>
              </a:rPr>
              <a:t>% of customers are unbanked</a:t>
            </a:r>
          </a:p>
          <a:p>
            <a:pPr marL="738188" lvl="3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 20</a:t>
            </a:r>
            <a:r>
              <a:rPr lang="en-US" sz="1400" dirty="0">
                <a:solidFill>
                  <a:schemeClr val="tx1"/>
                </a:solidFill>
              </a:rPr>
              <a:t>% report problems with agents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105400" y="2238376"/>
            <a:ext cx="1143000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72200" y="1476376"/>
            <a:ext cx="2667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 what…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2085976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Clearly possible to gain traction with low-income clients over mobile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324600" y="3914776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Clear demand for more than what M-PESA offers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400800" y="482917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Is that a bad thing?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324600" y="3152776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Much of the payments space still wide open</a:t>
            </a:r>
            <a:endParaRPr lang="en-US" sz="1600" dirty="0"/>
          </a:p>
        </p:txBody>
      </p:sp>
      <p:sp>
        <p:nvSpPr>
          <p:cNvPr id="17" name="Right Arrow 16"/>
          <p:cNvSpPr/>
          <p:nvPr/>
        </p:nvSpPr>
        <p:spPr>
          <a:xfrm>
            <a:off x="5105400" y="3990976"/>
            <a:ext cx="1143000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105400" y="3228976"/>
            <a:ext cx="1143000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105400" y="4752976"/>
            <a:ext cx="1143000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00800" y="5476876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</a:t>
            </a:r>
            <a:r>
              <a:rPr lang="en-US" sz="1600" dirty="0" smtClean="0"/>
              <a:t>erchants have problems </a:t>
            </a:r>
            <a:r>
              <a:rPr lang="en-US" sz="1600" dirty="0" smtClean="0"/>
              <a:t>with </a:t>
            </a:r>
            <a:r>
              <a:rPr lang="en-US" sz="1600" dirty="0" smtClean="0"/>
              <a:t>adequate cash</a:t>
            </a:r>
            <a:endParaRPr lang="en-US" sz="1600" dirty="0"/>
          </a:p>
        </p:txBody>
      </p:sp>
      <p:sp>
        <p:nvSpPr>
          <p:cNvPr id="21" name="Right Arrow 20"/>
          <p:cNvSpPr/>
          <p:nvPr/>
        </p:nvSpPr>
        <p:spPr>
          <a:xfrm rot="1140000">
            <a:off x="5070447" y="5395989"/>
            <a:ext cx="1217986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4649" y="2158999"/>
            <a:ext cx="4516438" cy="32389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95975" y="6467476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800" dirty="0" smtClean="0"/>
              <a:t>Source: </a:t>
            </a:r>
            <a:r>
              <a:rPr lang="en-US" sz="800" dirty="0" smtClean="0"/>
              <a:t>Pickens </a:t>
            </a:r>
            <a:r>
              <a:rPr lang="en-US" sz="800" dirty="0" smtClean="0"/>
              <a:t>(2009)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3862" y="1528762"/>
            <a:ext cx="3505201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Heat loss on the way to adoption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8" y="2071688"/>
            <a:ext cx="35290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tabLst>
                <a:tab pos="114300" algn="l"/>
              </a:tabLst>
            </a:pPr>
            <a:r>
              <a:rPr lang="en-US" sz="1600" dirty="0" smtClean="0"/>
              <a:t> 2/3 of low-income unbanked 	Filipinos aware of at least one 	mobile money product</a:t>
            </a:r>
          </a:p>
          <a:p>
            <a:pPr>
              <a:tabLst>
                <a:tab pos="114300" algn="l"/>
              </a:tabLst>
            </a:pPr>
            <a:endParaRPr lang="en-US" sz="1600" dirty="0" smtClean="0"/>
          </a:p>
          <a:p>
            <a:pPr>
              <a:buFont typeface="Arial" pitchFamily="34" charset="0"/>
              <a:buChar char="•"/>
              <a:tabLst>
                <a:tab pos="114300" algn="l"/>
              </a:tabLst>
            </a:pPr>
            <a:r>
              <a:rPr lang="en-US" sz="1600" dirty="0" smtClean="0"/>
              <a:t> </a:t>
            </a:r>
            <a:r>
              <a:rPr lang="en-US" sz="1600" dirty="0" smtClean="0"/>
              <a:t>Half understand the utility of	mobile 	money services</a:t>
            </a:r>
          </a:p>
          <a:p>
            <a:pPr>
              <a:tabLst>
                <a:tab pos="114300" algn="l"/>
              </a:tabLst>
            </a:pPr>
            <a:endParaRPr lang="en-US" sz="1600" dirty="0" smtClean="0"/>
          </a:p>
          <a:p>
            <a:pPr>
              <a:buFont typeface="Arial" pitchFamily="34" charset="0"/>
              <a:buChar char="•"/>
              <a:tabLst>
                <a:tab pos="114300" algn="l"/>
              </a:tabLst>
            </a:pPr>
            <a:r>
              <a:rPr lang="en-US" sz="1600" dirty="0" smtClean="0"/>
              <a:t> </a:t>
            </a:r>
            <a:r>
              <a:rPr lang="en-US" sz="1600" dirty="0" smtClean="0"/>
              <a:t>75% think mobile money would be 	easy to use</a:t>
            </a:r>
          </a:p>
          <a:p>
            <a:pPr>
              <a:tabLst>
                <a:tab pos="114300" algn="l"/>
              </a:tabLst>
            </a:pPr>
            <a:endParaRPr lang="en-US" sz="1600" dirty="0" smtClean="0"/>
          </a:p>
          <a:p>
            <a:pPr>
              <a:buFont typeface="Arial" pitchFamily="34" charset="0"/>
              <a:buChar char="•"/>
              <a:tabLst>
                <a:tab pos="114300" algn="l"/>
              </a:tabLst>
            </a:pPr>
            <a:r>
              <a:rPr lang="en-US" sz="1600" dirty="0" smtClean="0"/>
              <a:t> Yet 1/4 to 2/5 think mobile money 	is a “product for people like me”</a:t>
            </a:r>
          </a:p>
          <a:p>
            <a:pPr>
              <a:tabLst>
                <a:tab pos="114300" algn="l"/>
              </a:tabLst>
            </a:pPr>
            <a:endParaRPr lang="en-US" sz="1600" dirty="0" smtClean="0"/>
          </a:p>
          <a:p>
            <a:pPr>
              <a:buFont typeface="Arial" pitchFamily="34" charset="0"/>
              <a:buChar char="•"/>
              <a:tabLst>
                <a:tab pos="114300" algn="l"/>
              </a:tabLst>
            </a:pPr>
            <a:r>
              <a:rPr lang="en-US" sz="1600" dirty="0" smtClean="0"/>
              <a:t> </a:t>
            </a:r>
            <a:r>
              <a:rPr lang="en-US" sz="1600" dirty="0" smtClean="0"/>
              <a:t>Only 13% of low-income, unbanked 	Filipinos say they are interested in 	trying mobile money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make them adopt?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5625" y="1644649"/>
            <a:ext cx="4592638" cy="45654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95975" y="6467476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800" dirty="0" smtClean="0"/>
              <a:t>Source: </a:t>
            </a:r>
            <a:r>
              <a:rPr lang="en-US" sz="800" dirty="0" smtClean="0"/>
              <a:t>Pickens </a:t>
            </a:r>
            <a:r>
              <a:rPr lang="en-US" sz="800" dirty="0" smtClean="0"/>
              <a:t>(2009)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7687" y="1595437"/>
            <a:ext cx="3505201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Referral  by a trusted source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8" y="2071688"/>
            <a:ext cx="35290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tabLst>
                <a:tab pos="114300" algn="l"/>
              </a:tabLst>
            </a:pPr>
            <a:r>
              <a:rPr lang="en-US" sz="1600" dirty="0" smtClean="0"/>
              <a:t> </a:t>
            </a:r>
            <a:r>
              <a:rPr lang="en-US" sz="1600" dirty="0" smtClean="0"/>
              <a:t>Family and friends was the most </a:t>
            </a:r>
            <a:r>
              <a:rPr lang="en-US" sz="1600" dirty="0" smtClean="0"/>
              <a:t>	common </a:t>
            </a:r>
            <a:r>
              <a:rPr lang="en-US" sz="1600" dirty="0" smtClean="0"/>
              <a:t>way users said they </a:t>
            </a:r>
            <a:r>
              <a:rPr lang="en-US" sz="1600" dirty="0" smtClean="0"/>
              <a:t>	learned </a:t>
            </a:r>
            <a:r>
              <a:rPr lang="en-US" sz="1600" dirty="0" smtClean="0"/>
              <a:t>about mobile money (66%).</a:t>
            </a:r>
            <a:endParaRPr lang="en-US" sz="1600" dirty="0" smtClean="0"/>
          </a:p>
          <a:p>
            <a:pPr>
              <a:tabLst>
                <a:tab pos="114300" algn="l"/>
              </a:tabLst>
            </a:pPr>
            <a:endParaRPr lang="en-US" sz="1600" dirty="0" smtClean="0"/>
          </a:p>
          <a:p>
            <a:pPr>
              <a:buFont typeface="Arial" pitchFamily="34" charset="0"/>
              <a:buChar char="•"/>
              <a:tabLst>
                <a:tab pos="114300" algn="l"/>
              </a:tabLst>
            </a:pPr>
            <a:r>
              <a:rPr lang="en-US" sz="1600" dirty="0" smtClean="0"/>
              <a:t> Nonusers with friends or family who </a:t>
            </a:r>
            <a:r>
              <a:rPr lang="en-US" sz="1600" dirty="0" smtClean="0"/>
              <a:t>	use </a:t>
            </a:r>
            <a:r>
              <a:rPr lang="en-US" sz="1600" dirty="0" smtClean="0"/>
              <a:t>mobile money were 63 percent </a:t>
            </a:r>
            <a:r>
              <a:rPr lang="en-US" sz="1600" dirty="0" smtClean="0"/>
              <a:t>	more </a:t>
            </a:r>
            <a:r>
              <a:rPr lang="en-US" sz="1600" dirty="0" smtClean="0"/>
              <a:t>likely to say mobile money is </a:t>
            </a:r>
            <a:r>
              <a:rPr lang="en-US" sz="1600" dirty="0" smtClean="0"/>
              <a:t>	a </a:t>
            </a:r>
            <a:r>
              <a:rPr lang="en-US" sz="1600" dirty="0" smtClean="0"/>
              <a:t>product “for people like me</a:t>
            </a:r>
            <a:r>
              <a:rPr lang="en-US" sz="1600" dirty="0" smtClean="0"/>
              <a:t>”</a:t>
            </a:r>
          </a:p>
          <a:p>
            <a:pPr>
              <a:tabLst>
                <a:tab pos="114300" algn="l"/>
              </a:tabLst>
            </a:pPr>
            <a:endParaRPr lang="en-US" sz="1600" dirty="0" smtClean="0"/>
          </a:p>
          <a:p>
            <a:pPr>
              <a:buFont typeface="Arial" pitchFamily="34" charset="0"/>
              <a:buChar char="•"/>
              <a:tabLst>
                <a:tab pos="114300" algn="l"/>
              </a:tabLst>
            </a:pPr>
            <a:r>
              <a:rPr lang="en-US" sz="1600" dirty="0" smtClean="0"/>
              <a:t> </a:t>
            </a:r>
            <a:r>
              <a:rPr lang="en-US" sz="1600" dirty="0" smtClean="0"/>
              <a:t>Tangible goods drive benefit as well 	as “no-loss” guarantees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Savings looks like an adoption driver</a:t>
            </a:r>
            <a:endParaRPr lang="en-US" sz="32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4468" y="1727200"/>
            <a:ext cx="4724711" cy="3802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95975" y="6467476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800" dirty="0" smtClean="0"/>
              <a:t>Source: </a:t>
            </a:r>
            <a:r>
              <a:rPr lang="en-US" sz="800" dirty="0" smtClean="0"/>
              <a:t>Pickens </a:t>
            </a:r>
            <a:r>
              <a:rPr lang="en-US" sz="800" dirty="0" smtClean="0"/>
              <a:t>(2009)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1949" y="1681163"/>
            <a:ext cx="3224214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Savings attractive to some clients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8" y="2200275"/>
            <a:ext cx="35290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tabLst>
                <a:tab pos="114300" algn="l"/>
              </a:tabLst>
            </a:pPr>
            <a:r>
              <a:rPr lang="en-US" sz="1600" dirty="0" smtClean="0"/>
              <a:t> 1 </a:t>
            </a:r>
            <a:r>
              <a:rPr lang="en-US" sz="1600" dirty="0" smtClean="0"/>
              <a:t>in </a:t>
            </a:r>
            <a:r>
              <a:rPr lang="en-US" sz="1600" dirty="0" smtClean="0"/>
              <a:t>10 </a:t>
            </a:r>
            <a:r>
              <a:rPr lang="en-US" sz="1600" dirty="0" smtClean="0"/>
              <a:t>unbanked mobile money </a:t>
            </a:r>
            <a:r>
              <a:rPr lang="en-US" sz="1600" dirty="0" smtClean="0"/>
              <a:t>	users stores </a:t>
            </a:r>
            <a:r>
              <a:rPr lang="en-US" sz="1600" dirty="0" smtClean="0"/>
              <a:t>an average of USD 31 </a:t>
            </a:r>
            <a:r>
              <a:rPr lang="en-US" sz="1600" dirty="0" smtClean="0"/>
              <a:t>	in </a:t>
            </a:r>
            <a:r>
              <a:rPr lang="en-US" sz="1600" dirty="0" smtClean="0"/>
              <a:t>their mobile </a:t>
            </a:r>
            <a:r>
              <a:rPr lang="en-US" sz="1600" dirty="0" smtClean="0"/>
              <a:t>wallet (reported as 	1/4 of household savings).</a:t>
            </a:r>
          </a:p>
          <a:p>
            <a:pPr>
              <a:tabLst>
                <a:tab pos="114300" algn="l"/>
              </a:tabLst>
            </a:pPr>
            <a:endParaRPr lang="en-US" sz="1600" dirty="0" smtClean="0"/>
          </a:p>
          <a:p>
            <a:pPr>
              <a:buFont typeface="Arial" pitchFamily="34" charset="0"/>
              <a:buChar char="•"/>
              <a:tabLst>
                <a:tab pos="114300" algn="l"/>
              </a:tabLst>
            </a:pPr>
            <a:r>
              <a:rPr lang="en-US" sz="1600" dirty="0" smtClean="0"/>
              <a:t> </a:t>
            </a:r>
            <a:r>
              <a:rPr lang="en-US" sz="1600" dirty="0" smtClean="0"/>
              <a:t>Savings most popular add-on product customers say they may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24"/>
            <a:ext cx="840105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Branchless banking </a:t>
            </a:r>
            <a:r>
              <a:rPr lang="en-US" sz="2800" i="1" dirty="0" smtClean="0"/>
              <a:t>is</a:t>
            </a:r>
            <a:r>
              <a:rPr lang="en-US" sz="2800" dirty="0" smtClean="0"/>
              <a:t> reaching the poor and unbanked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But also attractive to large numbers of the </a:t>
            </a:r>
            <a:r>
              <a:rPr lang="en-US" sz="2800" dirty="0" err="1" smtClean="0"/>
              <a:t>underbanked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Primarily used in very narrow ways, particularly sending money to friends and family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Some rebellious users point at other use cases (savings, credit, B2B)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Uptake driven by quality of competition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How do branchless banking products compare against the informal?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Why do clients tolerate problems accessing cash with some branchless banking services</a:t>
            </a:r>
            <a:r>
              <a:rPr lang="en-US" sz="28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What do we know about user interfaces that could make BB more accessible?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Are there exploitable links to social networking?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Who’s being left behind?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CGAP: Who we are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498" y="1814512"/>
            <a:ext cx="3514725" cy="4525963"/>
          </a:xfrm>
        </p:spPr>
        <p:txBody>
          <a:bodyPr/>
          <a:lstStyle/>
          <a:p>
            <a:r>
              <a:rPr lang="en-US" sz="2000" dirty="0" smtClean="0"/>
              <a:t>Independent research and policy center dedicated to advancing financial access for the poor</a:t>
            </a:r>
          </a:p>
          <a:p>
            <a:endParaRPr lang="en-US" sz="600" dirty="0" smtClean="0"/>
          </a:p>
          <a:p>
            <a:r>
              <a:rPr lang="en-US" sz="2000" dirty="0" smtClean="0"/>
              <a:t>Founded 1995</a:t>
            </a:r>
          </a:p>
          <a:p>
            <a:endParaRPr lang="en-US" sz="600" dirty="0" smtClean="0"/>
          </a:p>
          <a:p>
            <a:r>
              <a:rPr lang="en-US" sz="2000" dirty="0" smtClean="0"/>
              <a:t>Supported by 33 funders</a:t>
            </a:r>
          </a:p>
          <a:p>
            <a:endParaRPr lang="en-US" sz="600" dirty="0" smtClean="0"/>
          </a:p>
          <a:p>
            <a:r>
              <a:rPr lang="en-US" sz="2000" dirty="0" smtClean="0"/>
              <a:t>Housed at World Bank</a:t>
            </a:r>
            <a:endParaRPr lang="en-US" sz="2000" dirty="0" smtClean="0"/>
          </a:p>
          <a:p>
            <a:endParaRPr lang="en-US" sz="600" dirty="0" smtClean="0"/>
          </a:p>
          <a:p>
            <a:r>
              <a:rPr lang="en-US" sz="2000" dirty="0" smtClean="0"/>
              <a:t>Three major fronts</a:t>
            </a:r>
          </a:p>
          <a:p>
            <a:pPr lvl="1"/>
            <a:r>
              <a:rPr lang="en-US" sz="1600" dirty="0" smtClean="0"/>
              <a:t>Government and policy</a:t>
            </a:r>
          </a:p>
          <a:p>
            <a:pPr lvl="1"/>
            <a:r>
              <a:rPr lang="en-US" sz="1600" dirty="0" smtClean="0"/>
              <a:t>Market intelligence</a:t>
            </a:r>
          </a:p>
          <a:p>
            <a:pPr lvl="1"/>
            <a:r>
              <a:rPr lang="en-US" sz="1600" dirty="0" smtClean="0"/>
              <a:t>Market infrastructure</a:t>
            </a:r>
            <a:endParaRPr lang="en-US" sz="1600" dirty="0" smtClean="0"/>
          </a:p>
          <a:p>
            <a:endParaRPr lang="en-US" sz="600" dirty="0" smtClean="0"/>
          </a:p>
          <a:p>
            <a:endParaRPr lang="en-US" sz="2000" dirty="0"/>
          </a:p>
        </p:txBody>
      </p:sp>
      <p:pic>
        <p:nvPicPr>
          <p:cNvPr id="4" name="Picture 2" descr="22Decillis6-01"/>
          <p:cNvPicPr>
            <a:picLocks noChangeAspect="1" noChangeArrowheads="1"/>
          </p:cNvPicPr>
          <p:nvPr/>
        </p:nvPicPr>
        <p:blipFill>
          <a:blip r:embed="rId2"/>
          <a:srcRect l="2731" r="17509"/>
          <a:stretch>
            <a:fillRect/>
          </a:stretch>
        </p:blipFill>
        <p:spPr bwMode="auto">
          <a:xfrm>
            <a:off x="542925" y="1985964"/>
            <a:ext cx="4171950" cy="3643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66725" y="227013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smtClean="0">
                <a:latin typeface="Arial" charset="0"/>
              </a:rPr>
              <a:t>Poor people have poor products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20875"/>
            <a:ext cx="8229600" cy="353060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457200" y="1476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smtClean="0">
                <a:latin typeface="Arial" charset="0"/>
              </a:rPr>
              <a:t>Key values of mobile are “proximity” + “reliability”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3438" y="1428750"/>
            <a:ext cx="4683125" cy="4365625"/>
          </a:xfrm>
          <a:noFill/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1292225"/>
            <a:ext cx="29527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5584825" y="6037263"/>
            <a:ext cx="29797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i="1"/>
              <a:t>Deshpande, R. “Safe and Accessible” CGAP Focus Note 37.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150813" y="255588"/>
            <a:ext cx="887571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1">
                <a:solidFill>
                  <a:schemeClr val="bg1"/>
                </a:solidFill>
                <a:ea typeface="MS PGothic" pitchFamily="34" charset="-128"/>
              </a:rPr>
              <a:t>Different customers, different behavior, different profits</a:t>
            </a:r>
          </a:p>
        </p:txBody>
      </p:sp>
      <p:graphicFrame>
        <p:nvGraphicFramePr>
          <p:cNvPr id="88" name="Table 87"/>
          <p:cNvGraphicFramePr>
            <a:graphicFrameLocks noGrp="1"/>
          </p:cNvGraphicFramePr>
          <p:nvPr/>
        </p:nvGraphicFramePr>
        <p:xfrm>
          <a:off x="512224" y="2155287"/>
          <a:ext cx="7668212" cy="3508089"/>
        </p:xfrm>
        <a:graphic>
          <a:graphicData uri="http://schemas.openxmlformats.org/drawingml/2006/table">
            <a:tbl>
              <a:tblPr/>
              <a:tblGrid>
                <a:gridCol w="411551"/>
                <a:gridCol w="601496"/>
                <a:gridCol w="605015"/>
                <a:gridCol w="605015"/>
                <a:gridCol w="605015"/>
                <a:gridCol w="605015"/>
                <a:gridCol w="605015"/>
                <a:gridCol w="605015"/>
                <a:gridCol w="605015"/>
                <a:gridCol w="605015"/>
                <a:gridCol w="605015"/>
                <a:gridCol w="605015"/>
                <a:gridCol w="605015"/>
              </a:tblGrid>
              <a:tr h="268819">
                <a:tc gridSpan="2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81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Average Balance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881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500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3,000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3,500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4,000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4,500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5,000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5,500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</a:tr>
              <a:tr h="268819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Average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Tx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/Mo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8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8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8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8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8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340" name="TextBox 88"/>
          <p:cNvSpPr txBox="1">
            <a:spLocks noChangeArrowheads="1"/>
          </p:cNvSpPr>
          <p:nvPr/>
        </p:nvSpPr>
        <p:spPr bwMode="auto">
          <a:xfrm>
            <a:off x="3717925" y="1970088"/>
            <a:ext cx="1060450" cy="338137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Salaried</a:t>
            </a:r>
          </a:p>
        </p:txBody>
      </p:sp>
      <p:sp>
        <p:nvSpPr>
          <p:cNvPr id="14341" name="TextBox 90"/>
          <p:cNvSpPr txBox="1">
            <a:spLocks noChangeArrowheads="1"/>
          </p:cNvSpPr>
          <p:nvPr/>
        </p:nvSpPr>
        <p:spPr bwMode="auto">
          <a:xfrm>
            <a:off x="7453313" y="4814888"/>
            <a:ext cx="1277937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Self-Employed</a:t>
            </a:r>
          </a:p>
        </p:txBody>
      </p:sp>
      <p:sp>
        <p:nvSpPr>
          <p:cNvPr id="14342" name="TextBox 91"/>
          <p:cNvSpPr txBox="1">
            <a:spLocks noChangeArrowheads="1"/>
          </p:cNvSpPr>
          <p:nvPr/>
        </p:nvSpPr>
        <p:spPr bwMode="auto">
          <a:xfrm>
            <a:off x="6499225" y="1885950"/>
            <a:ext cx="1366838" cy="338138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Student</a:t>
            </a:r>
          </a:p>
        </p:txBody>
      </p:sp>
      <p:sp>
        <p:nvSpPr>
          <p:cNvPr id="14343" name="TextBox 92"/>
          <p:cNvSpPr txBox="1">
            <a:spLocks noChangeArrowheads="1"/>
          </p:cNvSpPr>
          <p:nvPr/>
        </p:nvSpPr>
        <p:spPr bwMode="auto">
          <a:xfrm>
            <a:off x="4975225" y="5922963"/>
            <a:ext cx="1150938" cy="585787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Small Business</a:t>
            </a:r>
          </a:p>
        </p:txBody>
      </p:sp>
      <p:cxnSp>
        <p:nvCxnSpPr>
          <p:cNvPr id="95" name="Straight Arrow Connector 94"/>
          <p:cNvCxnSpPr/>
          <p:nvPr/>
        </p:nvCxnSpPr>
        <p:spPr>
          <a:xfrm rot="5400000" flipH="1" flipV="1">
            <a:off x="5341938" y="5099050"/>
            <a:ext cx="976312" cy="630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14342" idx="2"/>
          </p:cNvCxnSpPr>
          <p:nvPr/>
        </p:nvCxnSpPr>
        <p:spPr>
          <a:xfrm rot="5400000">
            <a:off x="6359525" y="2687638"/>
            <a:ext cx="1285875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4341" idx="0"/>
          </p:cNvCxnSpPr>
          <p:nvPr/>
        </p:nvCxnSpPr>
        <p:spPr>
          <a:xfrm rot="16200000" flipV="1">
            <a:off x="7573169" y="4294981"/>
            <a:ext cx="566738" cy="4730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14340" idx="2"/>
          </p:cNvCxnSpPr>
          <p:nvPr/>
        </p:nvCxnSpPr>
        <p:spPr>
          <a:xfrm rot="16200000" flipH="1">
            <a:off x="4020343" y="2536032"/>
            <a:ext cx="1408113" cy="952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5" name="Text Box 9"/>
          <p:cNvSpPr txBox="1">
            <a:spLocks noChangeArrowheads="1"/>
          </p:cNvSpPr>
          <p:nvPr/>
        </p:nvSpPr>
        <p:spPr bwMode="auto">
          <a:xfrm>
            <a:off x="463550" y="5781675"/>
            <a:ext cx="226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/>
              <a:t>Calculated on variable-cost basis)</a:t>
            </a:r>
            <a:endParaRPr lang="en-US" sz="800" dirty="0"/>
          </a:p>
          <a:p>
            <a:pPr marL="231775" indent="-231775">
              <a:defRPr/>
            </a:pPr>
            <a:r>
              <a:rPr lang="en-US" sz="800" dirty="0"/>
              <a:t>Rupees/ Month /Account </a:t>
            </a:r>
          </a:p>
          <a:p>
            <a:pPr marL="231775" indent="-231775">
              <a:defRPr/>
            </a:pPr>
            <a:r>
              <a:rPr lang="en-US" sz="800" dirty="0"/>
              <a:t>Source: CGAP analysis</a:t>
            </a:r>
          </a:p>
        </p:txBody>
      </p:sp>
      <p:sp>
        <p:nvSpPr>
          <p:cNvPr id="14349" name="Title 1"/>
          <p:cNvSpPr>
            <a:spLocks/>
          </p:cNvSpPr>
          <p:nvPr/>
        </p:nvSpPr>
        <p:spPr bwMode="auto">
          <a:xfrm>
            <a:off x="268288" y="1293813"/>
            <a:ext cx="887571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b="1"/>
              <a:t>Estimated profitability of  mobile money accounts </a:t>
            </a:r>
          </a:p>
          <a:p>
            <a:pPr algn="ctr" eaLnBrk="0" hangingPunct="0"/>
            <a:r>
              <a:rPr lang="en-US" sz="1600" b="1"/>
              <a:t>at a major Indian bank</a:t>
            </a:r>
            <a:endParaRPr lang="en-US" sz="1600" b="1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457200" y="1476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smtClean="0">
                <a:latin typeface="Arial" charset="0"/>
              </a:rPr>
              <a:t>What else do we know about branchless banking clients?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728788"/>
            <a:ext cx="3603625" cy="3443287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dirty="0" smtClean="0"/>
              <a:t>2 studies of M-PESA clients</a:t>
            </a:r>
          </a:p>
          <a:p>
            <a:pPr lvl="1">
              <a:defRPr/>
            </a:pPr>
            <a:endParaRPr lang="en-US" sz="1600" dirty="0" smtClean="0"/>
          </a:p>
          <a:p>
            <a:pPr marL="466725" lvl="1">
              <a:defRPr/>
            </a:pPr>
            <a:r>
              <a:rPr lang="en-US" sz="1600" dirty="0" smtClean="0"/>
              <a:t>85% “happy”, “very happy” or “extremely happy”</a:t>
            </a:r>
          </a:p>
          <a:p>
            <a:pPr marL="466725" lvl="1">
              <a:defRPr/>
            </a:pPr>
            <a:r>
              <a:rPr lang="en-US" sz="1600" dirty="0" smtClean="0"/>
              <a:t>85% use it 1x / month or less</a:t>
            </a:r>
          </a:p>
          <a:p>
            <a:pPr marL="466725" lvl="1">
              <a:defRPr/>
            </a:pPr>
            <a:r>
              <a:rPr lang="en-US" sz="1600" dirty="0" smtClean="0"/>
              <a:t>Remittance value up 5-30%</a:t>
            </a:r>
          </a:p>
          <a:p>
            <a:pPr marL="466725" lvl="1">
              <a:defRPr/>
            </a:pPr>
            <a:r>
              <a:rPr lang="en-US" sz="1600" dirty="0" smtClean="0"/>
              <a:t>30% unbanked</a:t>
            </a:r>
          </a:p>
          <a:p>
            <a:pPr marL="466725" lvl="1">
              <a:defRPr/>
            </a:pPr>
            <a:r>
              <a:rPr lang="en-US" sz="1600" dirty="0" smtClean="0"/>
              <a:t>21% use M-PESA to store funds</a:t>
            </a:r>
          </a:p>
          <a:p>
            <a:pPr marL="466725" lvl="1">
              <a:defRPr/>
            </a:pPr>
            <a:r>
              <a:rPr lang="en-US" sz="1600" dirty="0" smtClean="0"/>
              <a:t>20% report problems with agents</a:t>
            </a:r>
          </a:p>
          <a:p>
            <a:pPr marL="466725" lvl="1">
              <a:buFontTx/>
              <a:buNone/>
              <a:defRPr/>
            </a:pPr>
            <a:endParaRPr lang="en-US" sz="1600" dirty="0" smtClean="0"/>
          </a:p>
          <a:p>
            <a:pPr marL="466725" lvl="1">
              <a:buFontTx/>
              <a:buNone/>
              <a:defRPr/>
            </a:pPr>
            <a:r>
              <a:rPr lang="en-US" sz="800" dirty="0" smtClean="0"/>
              <a:t>FSD Kenya (2009); </a:t>
            </a:r>
            <a:r>
              <a:rPr lang="en-US" sz="800" dirty="0" err="1" smtClean="0"/>
              <a:t>Morawczysnki</a:t>
            </a:r>
            <a:r>
              <a:rPr lang="en-US" sz="800" dirty="0" smtClean="0"/>
              <a:t> &amp; Pickens (2009)</a:t>
            </a:r>
            <a:endParaRPr lang="en-US" sz="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67275" y="1752600"/>
            <a:ext cx="3603625" cy="3443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latin typeface="Arial" pitchFamily="-108" charset="0"/>
                <a:ea typeface="MS PGothic" pitchFamily="34" charset="-128"/>
                <a:cs typeface="ＭＳ Ｐゴシック" pitchFamily="-108" charset="-128"/>
              </a:rPr>
              <a:t>So what is M-PESA?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endParaRPr lang="en-US" sz="1600" kern="0" dirty="0">
              <a:latin typeface="Arial" pitchFamily="-108" charset="0"/>
              <a:ea typeface="MS PGothic" pitchFamily="34" charset="-128"/>
              <a:cs typeface="+mn-cs"/>
            </a:endParaRPr>
          </a:p>
          <a:p>
            <a:pPr marL="466725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latin typeface="Arial" pitchFamily="-108" charset="0"/>
                <a:ea typeface="MS PGothic" pitchFamily="34" charset="-128"/>
                <a:cs typeface="+mn-cs"/>
              </a:rPr>
              <a:t>A money transfer service?</a:t>
            </a:r>
          </a:p>
          <a:p>
            <a:pPr marL="466725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latin typeface="Arial" pitchFamily="-108" charset="0"/>
                <a:ea typeface="MS PGothic" pitchFamily="34" charset="-128"/>
                <a:cs typeface="+mn-cs"/>
              </a:rPr>
              <a:t>A transactional account?</a:t>
            </a:r>
          </a:p>
          <a:p>
            <a:pPr marL="466725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latin typeface="Arial" pitchFamily="-108" charset="0"/>
                <a:ea typeface="MS PGothic" pitchFamily="34" charset="-128"/>
                <a:cs typeface="+mn-cs"/>
              </a:rPr>
              <a:t>A national payment system?</a:t>
            </a:r>
          </a:p>
          <a:p>
            <a:pPr marL="466725" lvl="1" indent="-285750" eaLnBrk="0" hangingPunct="0">
              <a:spcBef>
                <a:spcPct val="20000"/>
              </a:spcBef>
              <a:defRPr/>
            </a:pPr>
            <a:endParaRPr lang="en-US" sz="1600" kern="0" dirty="0">
              <a:latin typeface="Arial" pitchFamily="-108" charset="0"/>
              <a:ea typeface="MS PGothic" pitchFamily="34" charset="-128"/>
              <a:cs typeface="+mn-cs"/>
            </a:endParaRPr>
          </a:p>
          <a:p>
            <a:pPr marL="466725" lvl="1" indent="-285750" eaLnBrk="0" hangingPunct="0">
              <a:spcBef>
                <a:spcPct val="20000"/>
              </a:spcBef>
              <a:defRPr/>
            </a:pPr>
            <a:endParaRPr lang="en-US" sz="800" kern="0" dirty="0">
              <a:latin typeface="Arial" pitchFamily="-10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800" smtClean="0">
                <a:solidFill>
                  <a:schemeClr val="bg1"/>
                </a:solidFill>
                <a:latin typeface="Arial" charset="0"/>
              </a:rPr>
              <a:t>M-Pesa generates 4.3x gross revenue than airtime</a:t>
            </a:r>
          </a:p>
        </p:txBody>
      </p:sp>
      <p:graphicFrame>
        <p:nvGraphicFramePr>
          <p:cNvPr id="2050" name="Object 37"/>
          <p:cNvGraphicFramePr>
            <a:graphicFrameLocks noChangeAspect="1"/>
          </p:cNvGraphicFramePr>
          <p:nvPr>
            <p:ph idx="4294967295"/>
          </p:nvPr>
        </p:nvGraphicFramePr>
        <p:xfrm>
          <a:off x="427038" y="2143125"/>
          <a:ext cx="6310312" cy="3413125"/>
        </p:xfrm>
        <a:graphic>
          <a:graphicData uri="http://schemas.openxmlformats.org/presentationml/2006/ole">
            <p:oleObj spid="_x0000_s2050" name="Chart" r:id="rId3" imgW="4667278" imgH="2524285" progId="Excel.Sheet.8">
              <p:embed/>
            </p:oleObj>
          </a:graphicData>
        </a:graphic>
      </p:graphicFrame>
      <p:sp>
        <p:nvSpPr>
          <p:cNvPr id="2052" name="Text Box 198"/>
          <p:cNvSpPr txBox="1">
            <a:spLocks noChangeArrowheads="1"/>
          </p:cNvSpPr>
          <p:nvPr/>
        </p:nvSpPr>
        <p:spPr bwMode="auto">
          <a:xfrm>
            <a:off x="6208713" y="4964113"/>
            <a:ext cx="2081212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5000"/>
              </a:spcBef>
              <a:buClr>
                <a:schemeClr val="bg1"/>
              </a:buClr>
              <a:buSzPct val="90000"/>
              <a:buFont typeface="Wingdings" pitchFamily="2" charset="2"/>
              <a:buNone/>
            </a:pPr>
            <a:r>
              <a:rPr kumimoji="1" lang="en-US" sz="1400">
                <a:solidFill>
                  <a:srgbClr val="0000FE"/>
                </a:solidFill>
              </a:rPr>
              <a:t>Probability distribution of no. of transactions</a:t>
            </a:r>
          </a:p>
        </p:txBody>
      </p:sp>
      <p:sp>
        <p:nvSpPr>
          <p:cNvPr id="2053" name="Line 10"/>
          <p:cNvSpPr>
            <a:spLocks noChangeShapeType="1"/>
          </p:cNvSpPr>
          <p:nvPr/>
        </p:nvSpPr>
        <p:spPr bwMode="auto">
          <a:xfrm flipV="1">
            <a:off x="3814763" y="2235200"/>
            <a:ext cx="0" cy="278447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arrow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2711450" y="1770063"/>
            <a:ext cx="2298700" cy="4762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kumimoji="1" lang="en-US" sz="1400" b="1"/>
              <a:t>Mean</a:t>
            </a:r>
            <a:r>
              <a:rPr kumimoji="1" lang="en-US" sz="1400"/>
              <a:t> = 86 transactions, $16.1 commission</a:t>
            </a:r>
          </a:p>
        </p:txBody>
      </p:sp>
      <p:sp>
        <p:nvSpPr>
          <p:cNvPr id="2055" name="Line 9"/>
          <p:cNvSpPr>
            <a:spLocks noChangeShapeType="1"/>
          </p:cNvSpPr>
          <p:nvPr/>
        </p:nvSpPr>
        <p:spPr bwMode="auto">
          <a:xfrm flipH="1" flipV="1">
            <a:off x="2940050" y="3321050"/>
            <a:ext cx="3175" cy="16891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9"/>
          <p:cNvSpPr>
            <a:spLocks noChangeShapeType="1"/>
          </p:cNvSpPr>
          <p:nvPr/>
        </p:nvSpPr>
        <p:spPr bwMode="auto">
          <a:xfrm flipH="1" flipV="1">
            <a:off x="4686300" y="3281363"/>
            <a:ext cx="26988" cy="17145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Line 200"/>
          <p:cNvSpPr>
            <a:spLocks noChangeShapeType="1"/>
          </p:cNvSpPr>
          <p:nvPr/>
        </p:nvSpPr>
        <p:spPr bwMode="auto">
          <a:xfrm flipH="1" flipV="1">
            <a:off x="2605088" y="2906713"/>
            <a:ext cx="322262" cy="388937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arrow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99"/>
          <p:cNvSpPr>
            <a:spLocks noChangeShapeType="1"/>
          </p:cNvSpPr>
          <p:nvPr/>
        </p:nvSpPr>
        <p:spPr bwMode="auto">
          <a:xfrm flipV="1">
            <a:off x="4700588" y="2949575"/>
            <a:ext cx="434975" cy="360363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arrow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96"/>
          <p:cNvSpPr txBox="1">
            <a:spLocks noChangeArrowheads="1"/>
          </p:cNvSpPr>
          <p:nvPr/>
        </p:nvSpPr>
        <p:spPr bwMode="auto">
          <a:xfrm>
            <a:off x="0" y="2522538"/>
            <a:ext cx="2579688" cy="6683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</a:pPr>
            <a:r>
              <a:rPr kumimoji="1" lang="en-US" sz="1400" b="1"/>
              <a:t>-1 stdev</a:t>
            </a:r>
            <a:r>
              <a:rPr kumimoji="1" lang="en-US" sz="1400"/>
              <a:t> =</a:t>
            </a:r>
            <a:br>
              <a:rPr kumimoji="1" lang="en-US" sz="1400"/>
            </a:br>
            <a:r>
              <a:rPr kumimoji="1" lang="en-US" sz="1400"/>
              <a:t>54 transactions,</a:t>
            </a:r>
            <a:br>
              <a:rPr kumimoji="1" lang="en-US" sz="1400"/>
            </a:br>
            <a:r>
              <a:rPr kumimoji="1" lang="en-US" sz="1400"/>
              <a:t>$10.7 commission</a:t>
            </a:r>
          </a:p>
        </p:txBody>
      </p:sp>
      <p:sp>
        <p:nvSpPr>
          <p:cNvPr id="2060" name="Text Box 6"/>
          <p:cNvSpPr txBox="1">
            <a:spLocks noChangeArrowheads="1"/>
          </p:cNvSpPr>
          <p:nvPr/>
        </p:nvSpPr>
        <p:spPr bwMode="auto">
          <a:xfrm>
            <a:off x="5173663" y="2568575"/>
            <a:ext cx="2579687" cy="6683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kumimoji="1" lang="en-US" sz="1400" b="1"/>
              <a:t>+1 stdev</a:t>
            </a:r>
            <a:r>
              <a:rPr kumimoji="1" lang="en-US" sz="1400"/>
              <a:t> =</a:t>
            </a:r>
            <a:br>
              <a:rPr kumimoji="1" lang="en-US" sz="1400"/>
            </a:br>
            <a:r>
              <a:rPr kumimoji="1" lang="en-US" sz="1400"/>
              <a:t>118 transactions,</a:t>
            </a:r>
            <a:br>
              <a:rPr kumimoji="1" lang="en-US" sz="1400"/>
            </a:br>
            <a:r>
              <a:rPr kumimoji="1" lang="en-US" sz="1400"/>
              <a:t>$21.6 commission</a:t>
            </a:r>
          </a:p>
        </p:txBody>
      </p:sp>
      <p:sp>
        <p:nvSpPr>
          <p:cNvPr id="2061" name="Text Box 186"/>
          <p:cNvSpPr txBox="1">
            <a:spLocks noChangeArrowheads="1"/>
          </p:cNvSpPr>
          <p:nvPr/>
        </p:nvSpPr>
        <p:spPr bwMode="auto">
          <a:xfrm>
            <a:off x="2152650" y="5199063"/>
            <a:ext cx="33258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35000"/>
              </a:spcBef>
              <a:buClr>
                <a:schemeClr val="bg1"/>
              </a:buClr>
              <a:buSzPct val="90000"/>
              <a:buFont typeface="Wingdings" pitchFamily="2" charset="2"/>
              <a:buChar char="§"/>
            </a:pPr>
            <a:r>
              <a:rPr kumimoji="1" lang="en-US" sz="1600" b="1"/>
              <a:t>Number of transactions per day</a:t>
            </a:r>
          </a:p>
        </p:txBody>
      </p:sp>
      <p:sp>
        <p:nvSpPr>
          <p:cNvPr id="2062" name="Line 190"/>
          <p:cNvSpPr>
            <a:spLocks noChangeShapeType="1"/>
          </p:cNvSpPr>
          <p:nvPr/>
        </p:nvSpPr>
        <p:spPr bwMode="auto">
          <a:xfrm flipV="1">
            <a:off x="1417638" y="1889125"/>
            <a:ext cx="4781550" cy="3154363"/>
          </a:xfrm>
          <a:prstGeom prst="line">
            <a:avLst/>
          </a:prstGeom>
          <a:noFill/>
          <a:ln w="38100">
            <a:solidFill>
              <a:srgbClr val="0A7A04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63" name="Text Box 187"/>
          <p:cNvSpPr txBox="1">
            <a:spLocks noChangeArrowheads="1"/>
          </p:cNvSpPr>
          <p:nvPr/>
        </p:nvSpPr>
        <p:spPr bwMode="auto">
          <a:xfrm>
            <a:off x="5980113" y="1204913"/>
            <a:ext cx="156527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35000"/>
              </a:spcBef>
              <a:buClr>
                <a:schemeClr val="bg1"/>
              </a:buClr>
              <a:buSzPct val="90000"/>
              <a:buFont typeface="Wingdings" pitchFamily="2" charset="2"/>
              <a:buNone/>
            </a:pPr>
            <a:r>
              <a:rPr kumimoji="1" lang="en-US" sz="1400">
                <a:solidFill>
                  <a:srgbClr val="0A7A04"/>
                </a:solidFill>
              </a:rPr>
              <a:t>Daily commission</a:t>
            </a:r>
            <a:br>
              <a:rPr kumimoji="1" lang="en-US" sz="1400">
                <a:solidFill>
                  <a:srgbClr val="0A7A04"/>
                </a:solidFill>
              </a:rPr>
            </a:br>
            <a:r>
              <a:rPr kumimoji="1" lang="en-US" sz="1400">
                <a:solidFill>
                  <a:srgbClr val="0A7A04"/>
                </a:solidFill>
              </a:rPr>
              <a:t>(left axis, in USD)</a:t>
            </a:r>
          </a:p>
        </p:txBody>
      </p:sp>
      <p:sp>
        <p:nvSpPr>
          <p:cNvPr id="2064" name="Line 191"/>
          <p:cNvSpPr>
            <a:spLocks noChangeShapeType="1"/>
          </p:cNvSpPr>
          <p:nvPr/>
        </p:nvSpPr>
        <p:spPr bwMode="auto">
          <a:xfrm>
            <a:off x="571500" y="4464050"/>
            <a:ext cx="624681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" name="Line 191"/>
          <p:cNvSpPr>
            <a:spLocks noChangeShapeType="1"/>
          </p:cNvSpPr>
          <p:nvPr/>
        </p:nvSpPr>
        <p:spPr bwMode="auto">
          <a:xfrm>
            <a:off x="581025" y="3833813"/>
            <a:ext cx="6246813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" name="Line 191"/>
          <p:cNvSpPr>
            <a:spLocks noChangeShapeType="1"/>
          </p:cNvSpPr>
          <p:nvPr/>
        </p:nvSpPr>
        <p:spPr bwMode="auto">
          <a:xfrm>
            <a:off x="576263" y="2501900"/>
            <a:ext cx="6246812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" name="Line 191"/>
          <p:cNvSpPr>
            <a:spLocks noChangeShapeType="1"/>
          </p:cNvSpPr>
          <p:nvPr/>
        </p:nvSpPr>
        <p:spPr bwMode="auto">
          <a:xfrm>
            <a:off x="587375" y="3198813"/>
            <a:ext cx="6248400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" name="Line 191"/>
          <p:cNvSpPr>
            <a:spLocks noChangeShapeType="1"/>
          </p:cNvSpPr>
          <p:nvPr/>
        </p:nvSpPr>
        <p:spPr bwMode="auto">
          <a:xfrm>
            <a:off x="506413" y="1757363"/>
            <a:ext cx="6248400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" name="Rectangle 173"/>
          <p:cNvSpPr>
            <a:spLocks noChangeArrowheads="1"/>
          </p:cNvSpPr>
          <p:nvPr/>
        </p:nvSpPr>
        <p:spPr bwMode="auto">
          <a:xfrm>
            <a:off x="187325" y="4824413"/>
            <a:ext cx="1746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35000"/>
              </a:spcBef>
              <a:buClr>
                <a:schemeClr val="bg1"/>
              </a:buClr>
              <a:buSzPct val="90000"/>
              <a:buFont typeface="Wingdings" pitchFamily="2" charset="2"/>
              <a:buChar char="§"/>
            </a:pPr>
            <a:r>
              <a:rPr kumimoji="1" lang="en-US" sz="1400">
                <a:solidFill>
                  <a:srgbClr val="000000"/>
                </a:solidFill>
              </a:rPr>
              <a:t>0</a:t>
            </a:r>
            <a:endParaRPr kumimoji="1" lang="en-US" sz="1400"/>
          </a:p>
        </p:txBody>
      </p:sp>
      <p:sp>
        <p:nvSpPr>
          <p:cNvPr id="2070" name="Rectangle 173"/>
          <p:cNvSpPr>
            <a:spLocks noChangeArrowheads="1"/>
          </p:cNvSpPr>
          <p:nvPr/>
        </p:nvSpPr>
        <p:spPr bwMode="auto">
          <a:xfrm>
            <a:off x="138113" y="2320925"/>
            <a:ext cx="273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35000"/>
              </a:spcBef>
              <a:buClr>
                <a:schemeClr val="bg1"/>
              </a:buClr>
              <a:buSzPct val="90000"/>
              <a:buFont typeface="Wingdings" pitchFamily="2" charset="2"/>
              <a:buChar char="§"/>
            </a:pPr>
            <a:r>
              <a:rPr kumimoji="1" lang="en-US" sz="1400">
                <a:solidFill>
                  <a:srgbClr val="000000"/>
                </a:solidFill>
              </a:rPr>
              <a:t>16</a:t>
            </a:r>
            <a:endParaRPr kumimoji="1" lang="en-US" sz="1400"/>
          </a:p>
        </p:txBody>
      </p:sp>
      <p:sp>
        <p:nvSpPr>
          <p:cNvPr id="2071" name="Rectangle 173"/>
          <p:cNvSpPr>
            <a:spLocks noChangeArrowheads="1"/>
          </p:cNvSpPr>
          <p:nvPr/>
        </p:nvSpPr>
        <p:spPr bwMode="auto">
          <a:xfrm>
            <a:off x="117475" y="3033713"/>
            <a:ext cx="273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35000"/>
              </a:spcBef>
              <a:buClr>
                <a:schemeClr val="bg1"/>
              </a:buClr>
              <a:buSzPct val="90000"/>
              <a:buFont typeface="Wingdings" pitchFamily="2" charset="2"/>
              <a:buChar char="§"/>
            </a:pPr>
            <a:r>
              <a:rPr kumimoji="1" lang="en-US" sz="1400">
                <a:solidFill>
                  <a:srgbClr val="000000"/>
                </a:solidFill>
              </a:rPr>
              <a:t>12</a:t>
            </a:r>
            <a:endParaRPr kumimoji="1" lang="en-US" sz="1400"/>
          </a:p>
        </p:txBody>
      </p:sp>
      <p:sp>
        <p:nvSpPr>
          <p:cNvPr id="2072" name="Rectangle 173"/>
          <p:cNvSpPr>
            <a:spLocks noChangeArrowheads="1"/>
          </p:cNvSpPr>
          <p:nvPr/>
        </p:nvSpPr>
        <p:spPr bwMode="auto">
          <a:xfrm>
            <a:off x="201613" y="3748088"/>
            <a:ext cx="1746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35000"/>
              </a:spcBef>
              <a:buClr>
                <a:schemeClr val="bg1"/>
              </a:buClr>
              <a:buSzPct val="90000"/>
              <a:buFont typeface="Wingdings" pitchFamily="2" charset="2"/>
              <a:buChar char="§"/>
            </a:pPr>
            <a:r>
              <a:rPr kumimoji="1" lang="en-US" sz="1400">
                <a:solidFill>
                  <a:srgbClr val="000000"/>
                </a:solidFill>
              </a:rPr>
              <a:t>8</a:t>
            </a:r>
            <a:endParaRPr kumimoji="1" lang="en-US" sz="1400"/>
          </a:p>
        </p:txBody>
      </p:sp>
      <p:sp>
        <p:nvSpPr>
          <p:cNvPr id="2073" name="Rectangle 173"/>
          <p:cNvSpPr>
            <a:spLocks noChangeArrowheads="1"/>
          </p:cNvSpPr>
          <p:nvPr/>
        </p:nvSpPr>
        <p:spPr bwMode="auto">
          <a:xfrm>
            <a:off x="196850" y="4335463"/>
            <a:ext cx="1746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35000"/>
              </a:spcBef>
              <a:buClr>
                <a:schemeClr val="bg1"/>
              </a:buClr>
              <a:buSzPct val="90000"/>
              <a:buFont typeface="Wingdings" pitchFamily="2" charset="2"/>
              <a:buChar char="§"/>
            </a:pPr>
            <a:r>
              <a:rPr kumimoji="1" lang="en-US" sz="1400">
                <a:solidFill>
                  <a:srgbClr val="000000"/>
                </a:solidFill>
              </a:rPr>
              <a:t>4</a:t>
            </a:r>
            <a:endParaRPr kumimoji="1" lang="en-US" sz="1400"/>
          </a:p>
        </p:txBody>
      </p:sp>
      <p:sp>
        <p:nvSpPr>
          <p:cNvPr id="2074" name="Rectangle 173"/>
          <p:cNvSpPr>
            <a:spLocks noChangeArrowheads="1"/>
          </p:cNvSpPr>
          <p:nvPr/>
        </p:nvSpPr>
        <p:spPr bwMode="auto">
          <a:xfrm>
            <a:off x="192088" y="1550988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35000"/>
              </a:spcBef>
              <a:buClr>
                <a:schemeClr val="bg1"/>
              </a:buClr>
              <a:buSzPct val="90000"/>
              <a:buFont typeface="Wingdings" pitchFamily="2" charset="2"/>
              <a:buNone/>
            </a:pPr>
            <a:r>
              <a:rPr kumimoji="1" lang="en-US" sz="1400"/>
              <a:t>20</a:t>
            </a:r>
          </a:p>
        </p:txBody>
      </p:sp>
      <p:sp>
        <p:nvSpPr>
          <p:cNvPr id="2075" name="Line 11"/>
          <p:cNvSpPr>
            <a:spLocks noChangeShapeType="1"/>
          </p:cNvSpPr>
          <p:nvPr/>
        </p:nvSpPr>
        <p:spPr bwMode="auto">
          <a:xfrm>
            <a:off x="3924300" y="4132263"/>
            <a:ext cx="744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arrow" w="med" len="med"/>
            <a:tailEnd type="arrow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76" name="Text Box 5"/>
          <p:cNvSpPr txBox="1">
            <a:spLocks noChangeArrowheads="1"/>
          </p:cNvSpPr>
          <p:nvPr/>
        </p:nvSpPr>
        <p:spPr bwMode="auto">
          <a:xfrm>
            <a:off x="3589338" y="4203700"/>
            <a:ext cx="1512887" cy="5159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sz="1400" b="1"/>
              <a:t>Stdev</a:t>
            </a:r>
            <a:r>
              <a:rPr kumimoji="1" lang="en-US" sz="1400"/>
              <a:t> =</a:t>
            </a:r>
            <a:br>
              <a:rPr kumimoji="1" lang="en-US" sz="1400"/>
            </a:br>
            <a:r>
              <a:rPr kumimoji="1" lang="en-US" sz="1400"/>
              <a:t> 32 transactions</a:t>
            </a:r>
          </a:p>
        </p:txBody>
      </p:sp>
      <p:sp>
        <p:nvSpPr>
          <p:cNvPr id="2077" name="Rectangle 201"/>
          <p:cNvSpPr>
            <a:spLocks noChangeArrowheads="1"/>
          </p:cNvSpPr>
          <p:nvPr/>
        </p:nvSpPr>
        <p:spPr bwMode="auto">
          <a:xfrm>
            <a:off x="2238375" y="6035675"/>
            <a:ext cx="690562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eaLnBrk="0" hangingPunct="0">
              <a:spcBef>
                <a:spcPct val="35000"/>
              </a:spcBef>
              <a:buClr>
                <a:srgbClr val="000066"/>
              </a:buClr>
              <a:buSzPct val="90000"/>
              <a:buFont typeface="Wingdings" pitchFamily="2" charset="2"/>
              <a:buNone/>
            </a:pPr>
            <a:r>
              <a:rPr kumimoji="1" lang="en-US" sz="1200" i="1"/>
              <a:t>	</a:t>
            </a:r>
            <a:r>
              <a:rPr kumimoji="1" lang="en-US" sz="1200" b="1" i="1"/>
              <a:t>Assumptions</a:t>
            </a:r>
            <a:r>
              <a:rPr kumimoji="1" lang="en-US" sz="1200" i="1"/>
              <a:t>: Agent transaction volumes abased on average transactions observed in selected agents. Commissions are after-tax, and assume: (i) equal number of deposits and withdrawals, and (ii) agent pays 30% of commissions to aggregator. Exchange rate used is 79 KSh/USD.</a:t>
            </a:r>
            <a:endParaRPr kumimoji="1" lang="en-US" sz="1400" i="1">
              <a:latin typeface="Eras Medium ITC" pitchFamily="34" charset="0"/>
            </a:endParaRPr>
          </a:p>
        </p:txBody>
      </p:sp>
      <p:sp>
        <p:nvSpPr>
          <p:cNvPr id="2078" name="Rectangle 40"/>
          <p:cNvSpPr>
            <a:spLocks noChangeArrowheads="1"/>
          </p:cNvSpPr>
          <p:nvPr/>
        </p:nvSpPr>
        <p:spPr bwMode="auto">
          <a:xfrm>
            <a:off x="7112000" y="2336800"/>
            <a:ext cx="1752600" cy="2120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/>
              <a:t>M-PESA commissions </a:t>
            </a:r>
          </a:p>
          <a:p>
            <a:pPr algn="ctr"/>
            <a:endParaRPr lang="en-US" sz="600"/>
          </a:p>
          <a:p>
            <a:pPr algn="ctr"/>
            <a:r>
              <a:rPr lang="en-US" sz="2000" b="1" i="1">
                <a:solidFill>
                  <a:srgbClr val="FF6600"/>
                </a:solidFill>
              </a:rPr>
              <a:t>4.3x</a:t>
            </a:r>
          </a:p>
          <a:p>
            <a:pPr algn="ctr"/>
            <a:endParaRPr lang="en-US" sz="600" b="1" i="1"/>
          </a:p>
          <a:p>
            <a:pPr algn="ctr"/>
            <a:r>
              <a:rPr lang="en-US" sz="2000"/>
              <a:t>Airtime commissions</a:t>
            </a:r>
          </a:p>
          <a:p>
            <a:pPr algn="ctr"/>
            <a:endParaRPr lang="en-US" sz="500"/>
          </a:p>
          <a:p>
            <a:pPr algn="ctr"/>
            <a:r>
              <a:rPr lang="en-US" sz="1400"/>
              <a:t>(at the mean)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1938" y="12858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3200" b="1" smtClean="0">
                <a:solidFill>
                  <a:schemeClr val="bg1"/>
                </a:solidFill>
                <a:latin typeface="Arial" charset="0"/>
              </a:rPr>
              <a:t>M-PESA vs. Airtime</a:t>
            </a:r>
          </a:p>
        </p:txBody>
      </p:sp>
      <p:graphicFrame>
        <p:nvGraphicFramePr>
          <p:cNvPr id="67649" name="Group 65"/>
          <p:cNvGraphicFramePr>
            <a:graphicFrameLocks noGrp="1"/>
          </p:cNvGraphicFramePr>
          <p:nvPr>
            <p:ph sz="half" idx="4294967295"/>
          </p:nvPr>
        </p:nvGraphicFramePr>
        <p:xfrm>
          <a:off x="261938" y="1106488"/>
          <a:ext cx="4038600" cy="5699760"/>
        </p:xfrm>
        <a:graphic>
          <a:graphicData uri="http://schemas.openxmlformats.org/drawingml/2006/table">
            <a:tbl>
              <a:tblPr/>
              <a:tblGrid>
                <a:gridCol w="1703387"/>
                <a:gridCol w="1268413"/>
                <a:gridCol w="1066800"/>
              </a:tblGrid>
              <a:tr h="238125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M-PESA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vs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Airtime (USD): </a:t>
                      </a:r>
                    </a:p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19 agents representing 125 M-PESA shops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97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Airtime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M-PESA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Capital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            129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     1,605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REVENUE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Gross revenue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           3.77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     16.11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# trans / day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            163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         87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Avg ticket size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           0.46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     16.95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Margin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5.0%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1.1%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 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 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EXPENSE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           2.22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     11.10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Liquidity mgmt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              -  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      3.82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Space (rent + util)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           0.73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      0.73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Wages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           1.21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      1.21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Taxes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              -  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      3.38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Cost of capital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           0.28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      1.95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PROFIT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           1.55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      5.01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ROI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373%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97%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16444" name="TextBox 8"/>
          <p:cNvSpPr txBox="1">
            <a:spLocks noChangeArrowheads="1"/>
          </p:cNvSpPr>
          <p:nvPr/>
        </p:nvSpPr>
        <p:spPr bwMode="auto">
          <a:xfrm>
            <a:off x="4541838" y="2035175"/>
            <a:ext cx="3852862" cy="4032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sz="1600" b="1"/>
              <a:t>M-PESA vs Airtime:</a:t>
            </a:r>
          </a:p>
          <a:p>
            <a:endParaRPr lang="en-US" sz="1600"/>
          </a:p>
          <a:p>
            <a:pPr>
              <a:buFont typeface="Arial" charset="0"/>
              <a:buChar char="•"/>
            </a:pPr>
            <a:r>
              <a:rPr lang="en-US" sz="1600"/>
              <a:t> Amount of K needed to finance an  agent business is 12x greater (equal to Kenya’s GDP per capita of US 1600)</a:t>
            </a:r>
          </a:p>
          <a:p>
            <a:pPr>
              <a:buFont typeface="Arial" charset="0"/>
              <a:buChar char="•"/>
            </a:pPr>
            <a:endParaRPr lang="en-US" sz="1600"/>
          </a:p>
          <a:p>
            <a:pPr>
              <a:buFont typeface="Arial" charset="0"/>
              <a:buChar char="•"/>
            </a:pPr>
            <a:r>
              <a:rPr lang="en-US" sz="1600"/>
              <a:t> Cost to maintain liquidity is #1 expense (</a:t>
            </a:r>
            <a:r>
              <a:rPr lang="en-US" sz="1600">
                <a:sym typeface="Wingdings" pitchFamily="2" charset="2"/>
              </a:rPr>
              <a:t>30% of total expenses)</a:t>
            </a:r>
          </a:p>
          <a:p>
            <a:endParaRPr lang="en-US" sz="160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n-US" sz="1600">
                <a:sym typeface="Wingdings" pitchFamily="2" charset="2"/>
              </a:rPr>
              <a:t> Although margin (1%) is lower than airtime (5%), agents are not fixated on the differential.</a:t>
            </a:r>
          </a:p>
          <a:p>
            <a:pPr>
              <a:buFont typeface="Arial" charset="0"/>
              <a:buChar char="•"/>
            </a:pPr>
            <a:endParaRPr lang="en-US" sz="160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n-US" sz="1600">
                <a:sym typeface="Wingdings" pitchFamily="2" charset="2"/>
              </a:rPr>
              <a:t> Profit from M-PESA (USD 5.01 / day) is 3.2x greater than selling airtime</a:t>
            </a:r>
          </a:p>
          <a:p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4300" y="260350"/>
            <a:ext cx="91440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kumimoji="1" lang="en-US" sz="3200" b="1" smtClean="0">
                <a:solidFill>
                  <a:schemeClr val="bg1"/>
                </a:solidFill>
                <a:latin typeface="Arial" charset="0"/>
              </a:rPr>
              <a:t>Worst Case: Japhet - Musoli</a:t>
            </a:r>
          </a:p>
        </p:txBody>
      </p:sp>
      <p:sp>
        <p:nvSpPr>
          <p:cNvPr id="3076" name="Text Box 25"/>
          <p:cNvSpPr txBox="1">
            <a:spLocks noChangeArrowheads="1"/>
          </p:cNvSpPr>
          <p:nvPr/>
        </p:nvSpPr>
        <p:spPr bwMode="auto">
          <a:xfrm>
            <a:off x="3124200" y="2232025"/>
            <a:ext cx="4000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3600" b="1"/>
          </a:p>
        </p:txBody>
      </p:sp>
      <p:grpSp>
        <p:nvGrpSpPr>
          <p:cNvPr id="3077" name="Group 11"/>
          <p:cNvGrpSpPr>
            <a:grpSpLocks/>
          </p:cNvGrpSpPr>
          <p:nvPr/>
        </p:nvGrpSpPr>
        <p:grpSpPr bwMode="auto">
          <a:xfrm>
            <a:off x="0" y="1431925"/>
            <a:ext cx="5713413" cy="4548188"/>
            <a:chOff x="450" y="470"/>
            <a:chExt cx="329" cy="274"/>
          </a:xfrm>
        </p:grpSpPr>
        <p:graphicFrame>
          <p:nvGraphicFramePr>
            <p:cNvPr id="3074" name="Object 12"/>
            <p:cNvGraphicFramePr>
              <a:graphicFrameLocks noChangeAspect="1"/>
            </p:cNvGraphicFramePr>
            <p:nvPr/>
          </p:nvGraphicFramePr>
          <p:xfrm>
            <a:off x="450" y="470"/>
            <a:ext cx="329" cy="274"/>
          </p:xfrm>
          <a:graphic>
            <a:graphicData uri="http://schemas.openxmlformats.org/presentationml/2006/ole">
              <p:oleObj spid="_x0000_s3074" name="Chart" r:id="rId4" imgW="5981847" imgH="4095791" progId="Excel.Sheet.8">
                <p:embed/>
              </p:oleObj>
            </a:graphicData>
          </a:graphic>
        </p:graphicFrame>
        <p:sp>
          <p:nvSpPr>
            <p:cNvPr id="3082" name="Text Box 13"/>
            <p:cNvSpPr txBox="1">
              <a:spLocks noChangeArrowheads="1"/>
            </p:cNvSpPr>
            <p:nvPr/>
          </p:nvSpPr>
          <p:spPr bwMode="auto">
            <a:xfrm>
              <a:off x="603" y="513"/>
              <a:ext cx="126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8" name="Picture 2" descr="Jafeth - MPESA agent"/>
          <p:cNvPicPr>
            <a:picLocks noChangeAspect="1" noChangeArrowheads="1"/>
          </p:cNvPicPr>
          <p:nvPr/>
        </p:nvPicPr>
        <p:blipFill>
          <a:blip r:embed="rId5"/>
          <a:srcRect l="4800" t="7164"/>
          <a:stretch>
            <a:fillRect/>
          </a:stretch>
        </p:blipFill>
        <p:spPr bwMode="auto">
          <a:xfrm>
            <a:off x="6800850" y="252413"/>
            <a:ext cx="2100263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5341938" y="3181350"/>
            <a:ext cx="3733800" cy="2800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sz="1600" b="1"/>
              <a:t>M-PESA unprofitable:</a:t>
            </a:r>
          </a:p>
          <a:p>
            <a:pPr>
              <a:buFont typeface="Arial" charset="0"/>
              <a:buNone/>
            </a:pPr>
            <a:endParaRPr lang="en-US" sz="1600" b="1"/>
          </a:p>
          <a:p>
            <a:pPr>
              <a:buFont typeface="Arial" charset="0"/>
              <a:buChar char="•"/>
            </a:pPr>
            <a:r>
              <a:rPr lang="en-US" sz="1600"/>
              <a:t> Revenue from M-PESA = $1.80</a:t>
            </a:r>
          </a:p>
          <a:p>
            <a:pPr>
              <a:buFont typeface="Arial" charset="0"/>
              <a:buNone/>
            </a:pPr>
            <a:endParaRPr lang="en-US" sz="1600"/>
          </a:p>
          <a:p>
            <a:pPr>
              <a:buFont typeface="Arial" charset="0"/>
              <a:buChar char="•"/>
            </a:pPr>
            <a:r>
              <a:rPr lang="en-US" sz="1600"/>
              <a:t> Cost of M-PESA = $2.20</a:t>
            </a:r>
          </a:p>
          <a:p>
            <a:pPr>
              <a:buFont typeface="Arial" charset="0"/>
              <a:buNone/>
            </a:pPr>
            <a:r>
              <a:rPr lang="en-US" sz="1600"/>
              <a:t> </a:t>
            </a:r>
          </a:p>
          <a:p>
            <a:pPr>
              <a:buFont typeface="Arial" charset="0"/>
              <a:buChar char="•"/>
            </a:pPr>
            <a:r>
              <a:rPr lang="en-US" sz="1600"/>
              <a:t> Liquidity management is 50% of his total expenses due to long distance to exchange cash and e-float </a:t>
            </a:r>
          </a:p>
          <a:p>
            <a:pPr>
              <a:buFont typeface="Arial" charset="0"/>
              <a:buNone/>
            </a:pPr>
            <a:endParaRPr lang="en-US" sz="1600"/>
          </a:p>
          <a:p>
            <a:pPr>
              <a:buFont typeface="Arial" charset="0"/>
              <a:buChar char="•"/>
            </a:pPr>
            <a:endParaRPr lang="en-US" sz="1600"/>
          </a:p>
        </p:txBody>
      </p:sp>
      <p:sp>
        <p:nvSpPr>
          <p:cNvPr id="3080" name="Text Box 25"/>
          <p:cNvSpPr txBox="1">
            <a:spLocks noChangeArrowheads="1"/>
          </p:cNvSpPr>
          <p:nvPr/>
        </p:nvSpPr>
        <p:spPr bwMode="auto">
          <a:xfrm>
            <a:off x="3014663" y="2335213"/>
            <a:ext cx="4000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800"/>
              <a:t>}</a:t>
            </a:r>
            <a:endParaRPr lang="en-US" sz="4800" b="1"/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3379788" y="2616200"/>
            <a:ext cx="171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Profit: $2.70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CGAP</a:t>
            </a:r>
            <a:r>
              <a:rPr lang="en-US" sz="3600" dirty="0" smtClean="0"/>
              <a:t> </a:t>
            </a:r>
            <a:r>
              <a:rPr lang="en-US" sz="3600" dirty="0" smtClean="0"/>
              <a:t>Technology Program</a:t>
            </a:r>
            <a:endParaRPr 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66925"/>
            <a:ext cx="1524000" cy="381000"/>
          </a:xfrm>
        </p:spPr>
        <p:txBody>
          <a:bodyPr/>
          <a:lstStyle/>
          <a:p>
            <a:pPr eaLnBrk="1" hangingPunct="1">
              <a:buNone/>
            </a:pPr>
            <a:r>
              <a:rPr lang="en-US" sz="1600" b="1" dirty="0" smtClean="0">
                <a:solidFill>
                  <a:schemeClr val="tx2"/>
                </a:solidFill>
                <a:latin typeface="+mn-lt"/>
                <a:ea typeface="+mn-ea"/>
                <a:cs typeface="Arial" charset="0"/>
              </a:rPr>
              <a:t>Instigate</a:t>
            </a:r>
          </a:p>
          <a:p>
            <a:pPr lvl="4" eaLnBrk="1" hangingPunct="1">
              <a:buFontTx/>
              <a:buNone/>
            </a:pPr>
            <a:endParaRPr lang="en-US" dirty="0" smtClean="0"/>
          </a:p>
          <a:p>
            <a:pPr lvl="4"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7172" name="Slide Number Placeholder 5"/>
          <p:cNvSpPr>
            <a:spLocks/>
          </p:cNvSpPr>
          <p:nvPr/>
        </p:nvSpPr>
        <p:spPr bwMode="auto">
          <a:xfrm>
            <a:off x="8534400" y="64008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en-US" sz="1200" b="1" i="1">
                <a:solidFill>
                  <a:srgbClr val="FFFFFF"/>
                </a:solidFill>
                <a:latin typeface="Verdana" pitchFamily="34" charset="0"/>
                <a:ea typeface="Geneva"/>
                <a:cs typeface="Geneva"/>
              </a:rPr>
              <a:t>2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014664" y="1389063"/>
            <a:ext cx="5018087" cy="1938338"/>
            <a:chOff x="2928748" y="945996"/>
            <a:chExt cx="5017842" cy="1939072"/>
          </a:xfrm>
        </p:grpSpPr>
        <p:sp>
          <p:nvSpPr>
            <p:cNvPr id="7" name="TextBox 70"/>
            <p:cNvSpPr txBox="1">
              <a:spLocks noChangeArrowheads="1"/>
            </p:cNvSpPr>
            <p:nvPr/>
          </p:nvSpPr>
          <p:spPr bwMode="auto">
            <a:xfrm>
              <a:off x="3695473" y="1517712"/>
              <a:ext cx="1581073" cy="215982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/>
                <a:t>Equity- Kenya</a:t>
              </a:r>
            </a:p>
          </p:txBody>
        </p:sp>
        <p:sp>
          <p:nvSpPr>
            <p:cNvPr id="8" name="TextBox 71"/>
            <p:cNvSpPr txBox="1">
              <a:spLocks noChangeArrowheads="1"/>
            </p:cNvSpPr>
            <p:nvPr/>
          </p:nvSpPr>
          <p:spPr bwMode="auto">
            <a:xfrm>
              <a:off x="3695473" y="1805159"/>
              <a:ext cx="1581073" cy="215982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/>
                <a:t>WIZZIT – S. Africa</a:t>
              </a:r>
            </a:p>
          </p:txBody>
        </p:sp>
        <p:sp>
          <p:nvSpPr>
            <p:cNvPr id="9" name="TextBox 72"/>
            <p:cNvSpPr txBox="1">
              <a:spLocks noChangeArrowheads="1"/>
            </p:cNvSpPr>
            <p:nvPr/>
          </p:nvSpPr>
          <p:spPr bwMode="auto">
            <a:xfrm>
              <a:off x="3695473" y="2091017"/>
              <a:ext cx="1581073" cy="215982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 err="1"/>
                <a:t>Xac</a:t>
              </a:r>
              <a:r>
                <a:rPr lang="en-US" sz="1200" dirty="0"/>
                <a:t> -  Mongolia</a:t>
              </a:r>
            </a:p>
          </p:txBody>
        </p:sp>
        <p:sp>
          <p:nvSpPr>
            <p:cNvPr id="10" name="TextBox 73"/>
            <p:cNvSpPr txBox="1">
              <a:spLocks noChangeArrowheads="1"/>
            </p:cNvSpPr>
            <p:nvPr/>
          </p:nvSpPr>
          <p:spPr bwMode="auto">
            <a:xfrm>
              <a:off x="6365517" y="1524065"/>
              <a:ext cx="1581073" cy="228687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/>
                <a:t>AVV/DDD-Colombia</a:t>
              </a:r>
            </a:p>
          </p:txBody>
        </p:sp>
        <p:sp>
          <p:nvSpPr>
            <p:cNvPr id="11" name="TextBox 75"/>
            <p:cNvSpPr txBox="1">
              <a:spLocks noChangeArrowheads="1"/>
            </p:cNvSpPr>
            <p:nvPr/>
          </p:nvSpPr>
          <p:spPr bwMode="auto">
            <a:xfrm>
              <a:off x="3695473" y="2376876"/>
              <a:ext cx="1581073" cy="217569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/>
                <a:t>TN/</a:t>
              </a:r>
              <a:r>
                <a:rPr lang="en-US" sz="1200" dirty="0" err="1"/>
                <a:t>Tameer</a:t>
              </a:r>
              <a:r>
                <a:rPr lang="en-US" sz="1200" dirty="0"/>
                <a:t>-Pakistan</a:t>
              </a:r>
            </a:p>
          </p:txBody>
        </p:sp>
        <p:sp>
          <p:nvSpPr>
            <p:cNvPr id="12" name="TextBox 76"/>
            <p:cNvSpPr txBox="1">
              <a:spLocks noChangeArrowheads="1"/>
            </p:cNvSpPr>
            <p:nvPr/>
          </p:nvSpPr>
          <p:spPr bwMode="auto">
            <a:xfrm>
              <a:off x="3695473" y="2662734"/>
              <a:ext cx="1581073" cy="217569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 err="1"/>
                <a:t>NewBank</a:t>
              </a:r>
              <a:r>
                <a:rPr lang="en-US" sz="1200" dirty="0"/>
                <a:t> - Brazil</a:t>
              </a:r>
            </a:p>
          </p:txBody>
        </p:sp>
        <p:sp>
          <p:nvSpPr>
            <p:cNvPr id="13" name="TextBox 78"/>
            <p:cNvSpPr txBox="1">
              <a:spLocks noChangeArrowheads="1"/>
            </p:cNvSpPr>
            <p:nvPr/>
          </p:nvSpPr>
          <p:spPr bwMode="auto">
            <a:xfrm>
              <a:off x="3695473" y="945996"/>
              <a:ext cx="1581073" cy="215982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/>
                <a:t>GXI - Philippines</a:t>
              </a:r>
            </a:p>
          </p:txBody>
        </p:sp>
        <p:sp>
          <p:nvSpPr>
            <p:cNvPr id="14" name="TextBox 79"/>
            <p:cNvSpPr txBox="1">
              <a:spLocks noChangeArrowheads="1"/>
            </p:cNvSpPr>
            <p:nvPr/>
          </p:nvSpPr>
          <p:spPr bwMode="auto">
            <a:xfrm>
              <a:off x="3695473" y="1231854"/>
              <a:ext cx="1581073" cy="215982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/>
                <a:t>Orange –W. Africa</a:t>
              </a:r>
            </a:p>
          </p:txBody>
        </p:sp>
        <p:sp>
          <p:nvSpPr>
            <p:cNvPr id="15" name="TextBox 81"/>
            <p:cNvSpPr txBox="1">
              <a:spLocks noChangeArrowheads="1"/>
            </p:cNvSpPr>
            <p:nvPr/>
          </p:nvSpPr>
          <p:spPr bwMode="auto">
            <a:xfrm>
              <a:off x="6365517" y="950761"/>
              <a:ext cx="1581073" cy="215982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 err="1"/>
                <a:t>Eko</a:t>
              </a:r>
              <a:r>
                <a:rPr lang="en-US" sz="1200" dirty="0"/>
                <a:t> - India</a:t>
              </a:r>
            </a:p>
          </p:txBody>
        </p:sp>
        <p:sp>
          <p:nvSpPr>
            <p:cNvPr id="16" name="TextBox 82"/>
            <p:cNvSpPr txBox="1">
              <a:spLocks noChangeArrowheads="1"/>
            </p:cNvSpPr>
            <p:nvPr/>
          </p:nvSpPr>
          <p:spPr bwMode="auto">
            <a:xfrm>
              <a:off x="6365517" y="1236619"/>
              <a:ext cx="1581073" cy="215982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 err="1"/>
                <a:t>NLink</a:t>
              </a:r>
              <a:r>
                <a:rPr lang="en-US" sz="1200" dirty="0"/>
                <a:t> - Philippines</a:t>
              </a:r>
            </a:p>
          </p:txBody>
        </p:sp>
        <p:sp>
          <p:nvSpPr>
            <p:cNvPr id="17" name="TextBox 78"/>
            <p:cNvSpPr txBox="1">
              <a:spLocks noChangeArrowheads="1"/>
            </p:cNvSpPr>
            <p:nvPr/>
          </p:nvSpPr>
          <p:spPr bwMode="auto">
            <a:xfrm>
              <a:off x="6365517" y="2095781"/>
              <a:ext cx="1581073" cy="217570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/>
                <a:t>RFR - Ecuador</a:t>
              </a:r>
            </a:p>
          </p:txBody>
        </p:sp>
        <p:sp>
          <p:nvSpPr>
            <p:cNvPr id="18" name="TextBox 78"/>
            <p:cNvSpPr txBox="1">
              <a:spLocks noChangeArrowheads="1"/>
            </p:cNvSpPr>
            <p:nvPr/>
          </p:nvSpPr>
          <p:spPr bwMode="auto">
            <a:xfrm>
              <a:off x="6365517" y="2381639"/>
              <a:ext cx="1581073" cy="217570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/>
                <a:t>SERP - India</a:t>
              </a:r>
            </a:p>
          </p:txBody>
        </p:sp>
        <p:sp>
          <p:nvSpPr>
            <p:cNvPr id="19" name="TextBox 78"/>
            <p:cNvSpPr txBox="1">
              <a:spLocks noChangeArrowheads="1"/>
            </p:cNvSpPr>
            <p:nvPr/>
          </p:nvSpPr>
          <p:spPr bwMode="auto">
            <a:xfrm>
              <a:off x="6365517" y="1809923"/>
              <a:ext cx="1581073" cy="215982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/>
                <a:t>New Exp - Kenya</a:t>
              </a:r>
            </a:p>
          </p:txBody>
        </p:sp>
        <p:sp>
          <p:nvSpPr>
            <p:cNvPr id="20" name="TextBox 78"/>
            <p:cNvSpPr txBox="1">
              <a:spLocks noChangeArrowheads="1"/>
            </p:cNvSpPr>
            <p:nvPr/>
          </p:nvSpPr>
          <p:spPr bwMode="auto">
            <a:xfrm>
              <a:off x="6365517" y="2667498"/>
              <a:ext cx="1581073" cy="217570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/>
                <a:t>MMA - Maldives</a:t>
              </a:r>
            </a:p>
          </p:txBody>
        </p:sp>
        <p:pic>
          <p:nvPicPr>
            <p:cNvPr id="7196" name="Picture 13" descr="http://site.globe.com.ph/image/image_gallery?img_id=6869350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 l="60583" t="7433" r="1459" b="44336"/>
            <a:stretch>
              <a:fillRect/>
            </a:stretch>
          </p:blipFill>
          <p:spPr bwMode="auto">
            <a:xfrm>
              <a:off x="3139850" y="959624"/>
              <a:ext cx="516364" cy="204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7" name="Picture 2" descr="my homepage orange.com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26887" y="1260708"/>
              <a:ext cx="229327" cy="187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8" name="Picture 4" descr="http://www.equitybank.co.ke/images/logo.jp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99079" y="1524620"/>
              <a:ext cx="457134" cy="208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9" name="Picture 6" descr="WIZZIT - Bringing Cellphone Banking to the Unbanked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206673" y="1810835"/>
              <a:ext cx="449540" cy="235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00" name="Picture 39"/>
            <p:cNvPicPr>
              <a:picLocks noChangeAspect="1" noChangeArrowheads="1"/>
            </p:cNvPicPr>
            <p:nvPr/>
          </p:nvPicPr>
          <p:blipFill>
            <a:blip r:embed="rId10"/>
            <a:srcRect l="17393" t="21259" r="52701" b="70927"/>
            <a:stretch>
              <a:fillRect/>
            </a:stretch>
          </p:blipFill>
          <p:spPr bwMode="auto">
            <a:xfrm>
              <a:off x="2928748" y="2131741"/>
              <a:ext cx="727466" cy="144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01" name="Picture 14" descr="http://www.tameerbank.com/images/logo.jp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 r="81561"/>
            <a:stretch>
              <a:fillRect/>
            </a:stretch>
          </p:blipFill>
          <p:spPr bwMode="auto">
            <a:xfrm>
              <a:off x="3402588" y="2380786"/>
              <a:ext cx="253626" cy="177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Oval 26"/>
            <p:cNvSpPr/>
            <p:nvPr/>
          </p:nvSpPr>
          <p:spPr>
            <a:xfrm>
              <a:off x="3365289" y="2684967"/>
              <a:ext cx="290499" cy="18580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A</a:t>
              </a:r>
            </a:p>
          </p:txBody>
        </p:sp>
        <p:pic>
          <p:nvPicPr>
            <p:cNvPr id="7203" name="Picture 42" descr="Eko English W on G.jpg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992001" y="963342"/>
              <a:ext cx="325006" cy="204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04" name="Picture 16" descr="http://thelivingmiracle.com/templates/nation_home/images/logo01.jp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390589" y="1261946"/>
              <a:ext cx="926418" cy="15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05" name="Picture 20" descr="AV Villas logo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642696" y="1580376"/>
              <a:ext cx="674311" cy="110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06" name="Picture 25"/>
            <p:cNvPicPr>
              <a:picLocks noChangeAspect="1" noChangeArrowheads="1"/>
            </p:cNvPicPr>
            <p:nvPr/>
          </p:nvPicPr>
          <p:blipFill>
            <a:blip r:embed="rId17"/>
            <a:srcRect l="19479" t="19661" r="67291" b="67448"/>
            <a:stretch>
              <a:fillRect/>
            </a:stretch>
          </p:blipFill>
          <p:spPr bwMode="auto">
            <a:xfrm>
              <a:off x="5988964" y="1529576"/>
              <a:ext cx="328043" cy="208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Oval 31"/>
            <p:cNvSpPr/>
            <p:nvPr/>
          </p:nvSpPr>
          <p:spPr>
            <a:xfrm>
              <a:off x="6025809" y="1819452"/>
              <a:ext cx="290499" cy="18580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B</a:t>
              </a:r>
            </a:p>
          </p:txBody>
        </p:sp>
        <p:pic>
          <p:nvPicPr>
            <p:cNvPr id="7208" name="Picture 26"/>
            <p:cNvPicPr>
              <a:picLocks noChangeAspect="1" noChangeArrowheads="1"/>
            </p:cNvPicPr>
            <p:nvPr/>
          </p:nvPicPr>
          <p:blipFill>
            <a:blip r:embed="rId18"/>
            <a:srcRect l="22382" t="16406" r="63214" b="70274"/>
            <a:stretch>
              <a:fillRect/>
            </a:stretch>
          </p:blipFill>
          <p:spPr bwMode="auto">
            <a:xfrm>
              <a:off x="5941883" y="2090854"/>
              <a:ext cx="375124" cy="225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09" name="Picture 27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5988964" y="2356005"/>
              <a:ext cx="328043" cy="204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10" name="Picture 29" descr="http://www.mma.gov.mv/images/logo.jpg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6077050" y="2689302"/>
              <a:ext cx="239957" cy="19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Striped Right Arrow 35"/>
          <p:cNvSpPr/>
          <p:nvPr/>
        </p:nvSpPr>
        <p:spPr>
          <a:xfrm>
            <a:off x="1766888" y="1957388"/>
            <a:ext cx="762000" cy="609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242888" y="4067175"/>
            <a:ext cx="152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b="1" kern="0" dirty="0">
                <a:solidFill>
                  <a:schemeClr val="tx2"/>
                </a:solidFill>
                <a:latin typeface="+mn-lt"/>
              </a:rPr>
              <a:t>Demystify</a:t>
            </a:r>
          </a:p>
          <a:p>
            <a:pPr marL="2057400" lvl="4" indent="-228600">
              <a:spcBef>
                <a:spcPct val="20000"/>
              </a:spcBef>
              <a:defRPr/>
            </a:pPr>
            <a:endParaRPr lang="en-US" kern="0" dirty="0">
              <a:solidFill>
                <a:schemeClr val="tx2"/>
              </a:solidFill>
              <a:latin typeface="+mn-lt"/>
            </a:endParaRPr>
          </a:p>
          <a:p>
            <a:pPr marL="2057400" lvl="4" indent="-228600">
              <a:spcBef>
                <a:spcPct val="20000"/>
              </a:spcBef>
              <a:defRPr/>
            </a:pPr>
            <a:endParaRPr lang="en-US" kern="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1600" b="1" kern="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1600" b="1" kern="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1600" b="1" kern="0" dirty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endParaRPr lang="en-US" sz="1400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9" name="Striped Right Arrow 38"/>
          <p:cNvSpPr/>
          <p:nvPr/>
        </p:nvSpPr>
        <p:spPr>
          <a:xfrm>
            <a:off x="1766888" y="3914775"/>
            <a:ext cx="762000" cy="609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909888" y="3609975"/>
            <a:ext cx="5410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How will low-income people respond? 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Which </a:t>
            </a:r>
            <a:r>
              <a:rPr lang="en-US" sz="1600" dirty="0">
                <a:solidFill>
                  <a:schemeClr val="tx1"/>
                </a:solidFill>
              </a:rPr>
              <a:t>business models are viable?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 What does enabling regulation look like?</a:t>
            </a: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257175" y="5467350"/>
            <a:ext cx="152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b="1" kern="0" dirty="0">
                <a:solidFill>
                  <a:schemeClr val="tx2"/>
                </a:solidFill>
                <a:latin typeface="+mn-lt"/>
              </a:rPr>
              <a:t>Share</a:t>
            </a:r>
          </a:p>
          <a:p>
            <a:pPr marL="2057400" lvl="4" indent="-228600">
              <a:spcBef>
                <a:spcPct val="20000"/>
              </a:spcBef>
              <a:defRPr/>
            </a:pPr>
            <a:endParaRPr lang="en-US" kern="0" dirty="0">
              <a:solidFill>
                <a:schemeClr val="tx2"/>
              </a:solidFill>
              <a:latin typeface="+mn-lt"/>
            </a:endParaRPr>
          </a:p>
          <a:p>
            <a:pPr marL="2057400" lvl="4" indent="-228600">
              <a:spcBef>
                <a:spcPct val="20000"/>
              </a:spcBef>
              <a:defRPr/>
            </a:pPr>
            <a:endParaRPr lang="en-US" kern="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1600" b="1" kern="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1600" b="1" kern="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1600" b="1" kern="0" dirty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endParaRPr lang="en-US" sz="1400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0" name="Striped Right Arrow 39"/>
          <p:cNvSpPr/>
          <p:nvPr/>
        </p:nvSpPr>
        <p:spPr>
          <a:xfrm>
            <a:off x="1781175" y="5314950"/>
            <a:ext cx="762000" cy="609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2924175" y="5010150"/>
            <a:ext cx="5410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Clinton Global Initiative, Mobile World Congress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 Wired, The Economist, CNN.com, The Banker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Top-rated </a:t>
            </a:r>
            <a:r>
              <a:rPr lang="en-US" sz="1600" dirty="0">
                <a:solidFill>
                  <a:schemeClr val="tx1"/>
                </a:solidFill>
              </a:rPr>
              <a:t>blog on </a:t>
            </a:r>
            <a:r>
              <a:rPr lang="en-US" sz="1600" dirty="0" smtClean="0">
                <a:solidFill>
                  <a:schemeClr val="tx1"/>
                </a:solidFill>
              </a:rPr>
              <a:t>tech </a:t>
            </a:r>
            <a:r>
              <a:rPr lang="en-US" sz="1600" dirty="0">
                <a:solidFill>
                  <a:schemeClr val="tx1"/>
                </a:solidFill>
              </a:rPr>
              <a:t>and banking the poor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 Focus n</a:t>
            </a:r>
            <a:r>
              <a:rPr lang="en-US" sz="1600" dirty="0" smtClean="0">
                <a:solidFill>
                  <a:schemeClr val="tx1"/>
                </a:solidFill>
              </a:rPr>
              <a:t>otes &amp; briefs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Branchless Banking: getting big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066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152400"/>
            <a:ext cx="1066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75188" y="5943600"/>
            <a:ext cx="44688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038" tIns="46038" rIns="46038" bIns="46038" anchor="b">
            <a:spAutoFit/>
          </a:bodyPr>
          <a:lstStyle/>
          <a:p>
            <a:pPr marL="400050" indent="-400050" algn="r"/>
            <a:r>
              <a:rPr kumimoji="0" lang="en-US" sz="800" b="0" dirty="0">
                <a:solidFill>
                  <a:schemeClr val="tx1"/>
                </a:solidFill>
                <a:cs typeface="Arial" pitchFamily="34" charset="0"/>
              </a:rPr>
              <a:t>Source:	</a:t>
            </a:r>
            <a:r>
              <a:rPr kumimoji="0" lang="en-US" sz="800" b="0" dirty="0" smtClean="0">
                <a:solidFill>
                  <a:schemeClr val="tx1"/>
                </a:solidFill>
                <a:cs typeface="Arial" pitchFamily="34" charset="0"/>
              </a:rPr>
              <a:t>CGAP analysis based on provider interviews</a:t>
            </a:r>
            <a:endParaRPr kumimoji="0" lang="en-US" sz="800" b="0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 bwMode="auto">
          <a:xfrm>
            <a:off x="457200" y="227013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latin typeface="Arial" charset="0"/>
              </a:rPr>
              <a:t>Attractive… but how many success stories?</a:t>
            </a:r>
            <a:endParaRPr lang="en-US" sz="3200" dirty="0" smtClean="0">
              <a:latin typeface="Arial" charset="0"/>
            </a:endParaRPr>
          </a:p>
        </p:txBody>
      </p:sp>
      <p:graphicFrame>
        <p:nvGraphicFramePr>
          <p:cNvPr id="1026" name="Content Placeholder 3"/>
          <p:cNvGraphicFramePr>
            <a:graphicFrameLocks noGrp="1"/>
          </p:cNvGraphicFramePr>
          <p:nvPr>
            <p:ph idx="1"/>
          </p:nvPr>
        </p:nvGraphicFramePr>
        <p:xfrm>
          <a:off x="604838" y="1681163"/>
          <a:ext cx="3151187" cy="3706812"/>
        </p:xfrm>
        <a:graphic>
          <a:graphicData uri="http://schemas.openxmlformats.org/presentationml/2006/ole">
            <p:oleObj spid="_x0000_s1026" r:id="rId3" imgW="3151905" imgH="3706689" progId="Excel.Sheet.8">
              <p:embed/>
            </p:oleObj>
          </a:graphicData>
        </a:graphic>
      </p:graphicFrame>
      <p:sp>
        <p:nvSpPr>
          <p:cNvPr id="1028" name="TextBox 4"/>
          <p:cNvSpPr txBox="1">
            <a:spLocks noChangeArrowheads="1"/>
          </p:cNvSpPr>
          <p:nvPr/>
        </p:nvSpPr>
        <p:spPr bwMode="auto">
          <a:xfrm>
            <a:off x="4640263" y="1730375"/>
            <a:ext cx="35306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Throughput: US$ 1000 / year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52950" y="2351088"/>
          <a:ext cx="3932906" cy="2658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453"/>
                <a:gridCol w="1966453"/>
              </a:tblGrid>
              <a:tr h="3465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Item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65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Fee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1% (USD 10)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65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Capture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25% (USD 2.5)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65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Active M-PESA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5.25 million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65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Revenue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(M-PESA)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USD 13.1 mil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65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Pop.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India/Kenya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34.38 / 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677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Revenue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(scaled to India)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6600"/>
                          </a:solidFill>
                        </a:rPr>
                        <a:t>USD 451.2 mil</a:t>
                      </a:r>
                      <a:endParaRPr lang="en-US" sz="16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55" name="TextBox 6"/>
          <p:cNvSpPr txBox="1">
            <a:spLocks noChangeArrowheads="1"/>
          </p:cNvSpPr>
          <p:nvPr/>
        </p:nvSpPr>
        <p:spPr bwMode="auto">
          <a:xfrm>
            <a:off x="550863" y="5368925"/>
            <a:ext cx="33321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Collins, Morduch, Rutherford &amp; Ruthven. </a:t>
            </a:r>
            <a:r>
              <a:rPr lang="en-US" sz="800" i="1"/>
              <a:t>Portfolios of the Poor</a:t>
            </a:r>
            <a:r>
              <a:rPr lang="en-US" sz="800"/>
              <a:t>. 2009</a:t>
            </a:r>
            <a:endParaRPr lang="en-US" sz="800" i="1"/>
          </a:p>
        </p:txBody>
      </p:sp>
      <p:sp>
        <p:nvSpPr>
          <p:cNvPr id="1056" name="TextBox 7"/>
          <p:cNvSpPr txBox="1">
            <a:spLocks noChangeArrowheads="1"/>
          </p:cNvSpPr>
          <p:nvPr/>
        </p:nvSpPr>
        <p:spPr bwMode="auto">
          <a:xfrm>
            <a:off x="4832350" y="5373688"/>
            <a:ext cx="33337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CGAP analysis, FSD Kenya, World Development Indicators database</a:t>
            </a:r>
            <a:endParaRPr lang="en-US" sz="8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457200" y="1476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latin typeface="Arial" charset="0"/>
              </a:rPr>
              <a:t>A familiar sight by now…</a:t>
            </a:r>
          </a:p>
        </p:txBody>
      </p:sp>
      <p:grpSp>
        <p:nvGrpSpPr>
          <p:cNvPr id="9219" name="Group 4"/>
          <p:cNvGrpSpPr>
            <a:grpSpLocks/>
          </p:cNvGrpSpPr>
          <p:nvPr/>
        </p:nvGrpSpPr>
        <p:grpSpPr bwMode="auto">
          <a:xfrm>
            <a:off x="1801813" y="1784350"/>
            <a:ext cx="5218112" cy="4292600"/>
            <a:chOff x="3248" y="1921"/>
            <a:chExt cx="2512" cy="2399"/>
          </a:xfrm>
        </p:grpSpPr>
        <p:pic>
          <p:nvPicPr>
            <p:cNvPr id="9220" name="Picture 5" descr="farme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48" y="1921"/>
              <a:ext cx="2341" cy="21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221" name="Picture 6" descr="MPES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01" y="3653"/>
              <a:ext cx="859" cy="6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Growing body of data about poor users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500" y="1997075"/>
          <a:ext cx="7943856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138"/>
                <a:gridCol w="928687"/>
                <a:gridCol w="1214438"/>
                <a:gridCol w="2043116"/>
                <a:gridCol w="1314446"/>
                <a:gridCol w="13430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Country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Year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CGAP’s Partner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Respondents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Service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Method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South</a:t>
                      </a:r>
                      <a:r>
                        <a:rPr lang="en-US" sz="1400" baseline="0" dirty="0" smtClean="0"/>
                        <a:t> Africa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515</a:t>
                      </a:r>
                      <a:r>
                        <a:rPr lang="en-US" sz="1400" b="0" dirty="0" smtClean="0"/>
                        <a:t> users and non-users,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aseline="0" dirty="0" smtClean="0"/>
                        <a:t>LSM 5 or less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WIZZIT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Telephonic and in-person 51 minute survey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Brazil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750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dirty="0" smtClean="0"/>
                        <a:t>users and</a:t>
                      </a:r>
                      <a:r>
                        <a:rPr lang="en-US" sz="1400" baseline="0" dirty="0" smtClean="0"/>
                        <a:t> non-users with p.c. income &lt;50% of min. wage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Multiple banks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Intercept</a:t>
                      </a:r>
                      <a:r>
                        <a:rPr lang="en-US" sz="1400" baseline="0" dirty="0" smtClean="0"/>
                        <a:t> with 45 minute survey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Kenya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2007-08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Univ. of Edinburgh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350 </a:t>
                      </a:r>
                      <a:r>
                        <a:rPr lang="en-US" sz="1400" dirty="0" smtClean="0"/>
                        <a:t>users in low-income communities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M-PESA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Semi-structured interviews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Kenya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FSD Kenya, MIT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3,000</a:t>
                      </a:r>
                      <a:r>
                        <a:rPr lang="en-US" sz="1400" dirty="0" smtClean="0"/>
                        <a:t> users and non-users,</a:t>
                      </a:r>
                      <a:r>
                        <a:rPr lang="en-US" sz="1400" baseline="0" dirty="0" smtClean="0"/>
                        <a:t> all income levels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M-PESA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In-person</a:t>
                      </a:r>
                      <a:r>
                        <a:rPr lang="en-US" sz="1400" baseline="0" dirty="0" smtClean="0"/>
                        <a:t> 1.5 hr survey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Philippines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GSMA, McKinsey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1042 </a:t>
                      </a:r>
                      <a:r>
                        <a:rPr lang="en-US" sz="1400" dirty="0" smtClean="0"/>
                        <a:t>unbanked mobile money users in C-D-E</a:t>
                      </a:r>
                      <a:r>
                        <a:rPr lang="en-US" sz="1400" baseline="0" dirty="0" smtClean="0"/>
                        <a:t> consumer segments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GCash</a:t>
                      </a:r>
                    </a:p>
                    <a:p>
                      <a:r>
                        <a:rPr lang="en-US" sz="1400" dirty="0" smtClean="0"/>
                        <a:t>Smart Money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</a:t>
                      </a:r>
                      <a:r>
                        <a:rPr lang="en-US" sz="1400" baseline="0" dirty="0" smtClean="0"/>
                        <a:t>n-household, 120 question survey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85913" y="1371600"/>
            <a:ext cx="6243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5</a:t>
            </a:r>
            <a:r>
              <a:rPr lang="en-US" sz="2000" dirty="0" smtClean="0"/>
              <a:t> surveys, </a:t>
            </a:r>
            <a:r>
              <a:rPr lang="en-US" sz="2000" dirty="0" smtClean="0">
                <a:solidFill>
                  <a:srgbClr val="FF0000"/>
                </a:solidFill>
              </a:rPr>
              <a:t>4</a:t>
            </a:r>
            <a:r>
              <a:rPr lang="en-US" sz="2000" dirty="0" smtClean="0"/>
              <a:t> countries, </a:t>
            </a:r>
            <a:r>
              <a:rPr lang="en-US" sz="2000" dirty="0" smtClean="0">
                <a:solidFill>
                  <a:srgbClr val="FF0000"/>
                </a:solidFill>
              </a:rPr>
              <a:t>8</a:t>
            </a:r>
            <a:r>
              <a:rPr lang="en-US" sz="2000" dirty="0" smtClean="0"/>
              <a:t> providers, </a:t>
            </a:r>
            <a:r>
              <a:rPr lang="en-US" sz="2000" dirty="0" smtClean="0">
                <a:solidFill>
                  <a:srgbClr val="FF0000"/>
                </a:solidFill>
              </a:rPr>
              <a:t>5657</a:t>
            </a:r>
            <a:r>
              <a:rPr lang="en-US" sz="2000" dirty="0" smtClean="0"/>
              <a:t> respondents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M-PESA metrics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7" y="2528887"/>
            <a:ext cx="3886200" cy="1676400"/>
          </a:xfrm>
        </p:spPr>
        <p:txBody>
          <a:bodyPr/>
          <a:lstStyle/>
          <a:p>
            <a:pPr marL="115888" indent="-115888" eaLnBrk="1" hangingPunct="1">
              <a:buFont typeface="Arial" pitchFamily="34" charset="0"/>
              <a:buChar char="•"/>
            </a:pPr>
            <a:r>
              <a:rPr lang="en-US" sz="1800" dirty="0" smtClean="0"/>
              <a:t>Launched Mar. 2007</a:t>
            </a:r>
          </a:p>
          <a:p>
            <a:pPr marL="0" indent="0" eaLnBrk="1" hangingPunct="1">
              <a:buFont typeface="Arial" pitchFamily="34" charset="0"/>
              <a:buChar char="•"/>
              <a:tabLst>
                <a:tab pos="117475" algn="l"/>
              </a:tabLst>
            </a:pPr>
            <a:r>
              <a:rPr lang="en-US" sz="1800" dirty="0" smtClean="0"/>
              <a:t> 7.5 mil registered users</a:t>
            </a:r>
          </a:p>
          <a:p>
            <a:pPr marL="115888" indent="-115888" eaLnBrk="1" hangingPunct="1">
              <a:buFont typeface="Arial" pitchFamily="34" charset="0"/>
              <a:buChar char="•"/>
            </a:pPr>
            <a:r>
              <a:rPr lang="en-US" sz="1800" dirty="0" smtClean="0"/>
              <a:t>12,000 agents </a:t>
            </a:r>
          </a:p>
          <a:p>
            <a:pPr marL="115888" indent="-115888" eaLnBrk="1" hangingPunct="1">
              <a:buFont typeface="Arial" pitchFamily="34" charset="0"/>
              <a:buChar char="•"/>
            </a:pPr>
            <a:r>
              <a:rPr lang="en-US" sz="1800" dirty="0" smtClean="0"/>
              <a:t>Handling US$ 600 mil/mo</a:t>
            </a:r>
          </a:p>
          <a:p>
            <a:pPr marL="115888" indent="-115888" eaLnBrk="1" hangingPunct="1">
              <a:buFont typeface="Arial" pitchFamily="34" charset="0"/>
              <a:buChar char="•"/>
            </a:pPr>
            <a:r>
              <a:rPr lang="en-US" sz="1800" dirty="0" smtClean="0"/>
              <a:t>41% of the population “banked”</a:t>
            </a:r>
          </a:p>
          <a:p>
            <a:pPr marL="115888" indent="-115888" eaLnBrk="1" hangingPunct="1">
              <a:buFont typeface="Arial" pitchFamily="34" charset="0"/>
              <a:buChar char="•"/>
            </a:pPr>
            <a:endParaRPr lang="en-US" sz="14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95838" y="2581275"/>
          <a:ext cx="3886200" cy="1719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95400"/>
                <a:gridCol w="1295400"/>
              </a:tblGrid>
              <a:tr h="33074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Method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07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</a:tr>
              <a:tr h="3307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</a:tr>
              <a:tr h="3307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</a:tr>
              <a:tr h="3534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M-PESA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rgbClr val="FF6600"/>
                          </a:solidFill>
                        </a:rPr>
                        <a:t>47</a:t>
                      </a:r>
                      <a:endParaRPr lang="en-US" sz="2000" i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7053263" y="4000500"/>
            <a:ext cx="609600" cy="152400"/>
          </a:xfrm>
          <a:prstGeom prst="rightArrow">
            <a:avLst/>
          </a:prstGeom>
          <a:solidFill>
            <a:srgbClr val="ED4713"/>
          </a:solidFill>
          <a:ln>
            <a:solidFill>
              <a:srgbClr val="ED47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738688" y="1966912"/>
            <a:ext cx="3886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Sending Money Home: then and now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2437" y="1957387"/>
            <a:ext cx="3886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M-PESA through Oct. 2009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5867400"/>
            <a:ext cx="289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Sources: Safaricom, FSD Kenya</a:t>
            </a:r>
            <a:endParaRPr lang="en-US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do clients say about M-PESA?</a:t>
            </a:r>
            <a:endParaRPr lang="en-US" sz="36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-852019" y="1100670"/>
          <a:ext cx="5269472" cy="3394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49363" y="2755900"/>
            <a:ext cx="1084262" cy="5238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Speed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2987900" y="1076321"/>
          <a:ext cx="5589430" cy="3418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16475" y="2717800"/>
            <a:ext cx="2052638" cy="5222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Convenience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221640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US" sz="800" dirty="0" smtClean="0"/>
              <a:t>Source: FSD Kenya (2009</a:t>
            </a:r>
            <a:r>
              <a:rPr lang="en-US" sz="800" dirty="0" smtClean="0"/>
              <a:t>)</a:t>
            </a:r>
            <a:endParaRPr lang="en-US" sz="800" dirty="0" smtClean="0"/>
          </a:p>
        </p:txBody>
      </p:sp>
      <p:graphicFrame>
        <p:nvGraphicFramePr>
          <p:cNvPr id="11" name="Chart 10"/>
          <p:cNvGraphicFramePr/>
          <p:nvPr/>
        </p:nvGraphicFramePr>
        <p:xfrm>
          <a:off x="880120" y="3281966"/>
          <a:ext cx="5536575" cy="3576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32163" y="5240337"/>
            <a:ext cx="822325" cy="5238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Cost</a:t>
            </a:r>
          </a:p>
        </p:txBody>
      </p:sp>
      <p:graphicFrame>
        <p:nvGraphicFramePr>
          <p:cNvPr id="13" name="Chart 12"/>
          <p:cNvGraphicFramePr/>
          <p:nvPr/>
        </p:nvGraphicFramePr>
        <p:xfrm>
          <a:off x="4809254" y="3370442"/>
          <a:ext cx="5472179" cy="3487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7048500" y="5239544"/>
            <a:ext cx="1076325" cy="5222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Calibri" pitchFamily="34" charset="0"/>
                <a:cs typeface="Arial" charset="0"/>
              </a:rPr>
              <a:t>Safety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WJXAX_AkaJ_JZTN3GV8Q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7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14648</TotalTime>
  <Words>1571</Words>
  <Application>Microsoft Office PowerPoint</Application>
  <PresentationFormat>On-screen Show (4:3)</PresentationFormat>
  <Paragraphs>512</Paragraphs>
  <Slides>26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Custom Design</vt:lpstr>
      <vt:lpstr>15_Default Design</vt:lpstr>
      <vt:lpstr>17_Default Design</vt:lpstr>
      <vt:lpstr>Microsoft Office Excel 97-2003 Worksheet</vt:lpstr>
      <vt:lpstr>Chart</vt:lpstr>
      <vt:lpstr>Slide 1</vt:lpstr>
      <vt:lpstr>CGAP: Who we are</vt:lpstr>
      <vt:lpstr>CGAP Technology Program</vt:lpstr>
      <vt:lpstr>Branchless Banking: getting big</vt:lpstr>
      <vt:lpstr>Attractive… but how many success stories?</vt:lpstr>
      <vt:lpstr>A familiar sight by now…</vt:lpstr>
      <vt:lpstr>Growing body of data about poor users</vt:lpstr>
      <vt:lpstr>M-PESA metrics</vt:lpstr>
      <vt:lpstr>What do clients say about M-PESA?</vt:lpstr>
      <vt:lpstr>Effect of losing M-PESA</vt:lpstr>
      <vt:lpstr>How often money sent but not received?</vt:lpstr>
      <vt:lpstr>Yet 20% report difficulty withdrawing funds</vt:lpstr>
      <vt:lpstr>M-PESA’s success points at what’s next</vt:lpstr>
      <vt:lpstr>Slide 14</vt:lpstr>
      <vt:lpstr>What would make them adopt?</vt:lpstr>
      <vt:lpstr>Savings looks like an adoption driver</vt:lpstr>
      <vt:lpstr>Conclusions</vt:lpstr>
      <vt:lpstr>Questions</vt:lpstr>
      <vt:lpstr>Slide 19</vt:lpstr>
      <vt:lpstr>Poor people have poor products</vt:lpstr>
      <vt:lpstr>Key values of mobile are “proximity” + “reliability”</vt:lpstr>
      <vt:lpstr>Slide 22</vt:lpstr>
      <vt:lpstr>What else do we know about branchless banking clients?</vt:lpstr>
      <vt:lpstr>M-Pesa generates 4.3x gross revenue than airtime</vt:lpstr>
      <vt:lpstr>M-PESA vs. Airtime</vt:lpstr>
      <vt:lpstr>Worst Case: Japhet - Musoli</vt:lpstr>
    </vt:vector>
  </TitlesOfParts>
  <Company>The World Bank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creator>wb307923</dc:creator>
  <cp:lastModifiedBy>wb291897</cp:lastModifiedBy>
  <cp:revision>300</cp:revision>
  <dcterms:created xsi:type="dcterms:W3CDTF">2009-01-21T17:00:38Z</dcterms:created>
  <dcterms:modified xsi:type="dcterms:W3CDTF">2009-11-05T16:32:17Z</dcterms:modified>
</cp:coreProperties>
</file>