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260" r:id="rId3"/>
    <p:sldId id="262" r:id="rId4"/>
    <p:sldId id="265" r:id="rId5"/>
    <p:sldId id="263" r:id="rId6"/>
    <p:sldId id="264" r:id="rId7"/>
    <p:sldId id="257" r:id="rId8"/>
    <p:sldId id="266" r:id="rId9"/>
    <p:sldId id="267" r:id="rId10"/>
    <p:sldId id="269" r:id="rId11"/>
    <p:sldId id="270" r:id="rId12"/>
    <p:sldId id="259"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354" y="185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C:\Users\Aiman%20Raza\Desktop\education.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Aiman%20Raza\Desktop\educati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Aiman%20Raza\Desktop\education.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Aiman%20Raza\Desktop\education.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Thanuja%20Mummidi\Desktop\education.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Thanuja%20Mummidi\Desktop\education.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Thanuja%20Mummidi\Desktop\education.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43"/>
  <c:chart>
    <c:title>
      <c:tx>
        <c:rich>
          <a:bodyPr/>
          <a:lstStyle/>
          <a:p>
            <a:pPr>
              <a:defRPr lang="en-IN"/>
            </a:pPr>
            <a:r>
              <a:rPr lang="en-US"/>
              <a:t>Seasonal Variations in Earnings-Raees Manzil </a:t>
            </a:r>
          </a:p>
        </c:rich>
      </c:tx>
      <c:layout/>
    </c:title>
    <c:view3D>
      <c:perspective val="30"/>
    </c:view3D>
    <c:plotArea>
      <c:layout>
        <c:manualLayout>
          <c:layoutTarget val="inner"/>
          <c:xMode val="edge"/>
          <c:yMode val="edge"/>
          <c:x val="0.11011782563324156"/>
          <c:y val="0.11847669984648167"/>
          <c:w val="0.86852468140277661"/>
          <c:h val="0.79050077859764356"/>
        </c:manualLayout>
      </c:layout>
      <c:line3DChart>
        <c:grouping val="standard"/>
        <c:ser>
          <c:idx val="0"/>
          <c:order val="0"/>
          <c:tx>
            <c:strRef>
              <c:f>Sheet3!$EC$89</c:f>
              <c:strCache>
                <c:ptCount val="1"/>
                <c:pt idx="0">
                  <c:v>Household  Members </c:v>
                </c:pt>
              </c:strCache>
            </c:strRef>
          </c:tx>
          <c:spPr>
            <a:solidFill>
              <a:srgbClr val="FF0000"/>
            </a:solidFill>
          </c:spPr>
          <c:val>
            <c:numRef>
              <c:f>Sheet3!$EC$90:$EC$99</c:f>
              <c:numCache>
                <c:formatCode>General</c:formatCode>
                <c:ptCount val="10"/>
                <c:pt idx="0">
                  <c:v>2</c:v>
                </c:pt>
                <c:pt idx="1">
                  <c:v>3</c:v>
                </c:pt>
                <c:pt idx="2">
                  <c:v>4</c:v>
                </c:pt>
                <c:pt idx="3">
                  <c:v>5</c:v>
                </c:pt>
                <c:pt idx="4">
                  <c:v>6</c:v>
                </c:pt>
                <c:pt idx="5">
                  <c:v>7</c:v>
                </c:pt>
                <c:pt idx="6">
                  <c:v>8</c:v>
                </c:pt>
                <c:pt idx="7">
                  <c:v>10</c:v>
                </c:pt>
                <c:pt idx="8">
                  <c:v>11</c:v>
                </c:pt>
                <c:pt idx="9">
                  <c:v>13</c:v>
                </c:pt>
              </c:numCache>
            </c:numRef>
          </c:val>
        </c:ser>
        <c:ser>
          <c:idx val="1"/>
          <c:order val="1"/>
          <c:tx>
            <c:strRef>
              <c:f>Sheet3!$ED$89</c:f>
              <c:strCache>
                <c:ptCount val="1"/>
                <c:pt idx="0">
                  <c:v>Madday (Period of Recession) March-August</c:v>
                </c:pt>
              </c:strCache>
            </c:strRef>
          </c:tx>
          <c:val>
            <c:numRef>
              <c:f>Sheet3!$ED$90:$ED$99</c:f>
              <c:numCache>
                <c:formatCode>0.00</c:formatCode>
                <c:ptCount val="10"/>
                <c:pt idx="0">
                  <c:v>37.5</c:v>
                </c:pt>
                <c:pt idx="1">
                  <c:v>34.722222222222229</c:v>
                </c:pt>
                <c:pt idx="2">
                  <c:v>31.233333333333324</c:v>
                </c:pt>
                <c:pt idx="3">
                  <c:v>44.16666666666665</c:v>
                </c:pt>
                <c:pt idx="4">
                  <c:v>45.5</c:v>
                </c:pt>
                <c:pt idx="5">
                  <c:v>69.166666666666671</c:v>
                </c:pt>
                <c:pt idx="6">
                  <c:v>43.75</c:v>
                </c:pt>
                <c:pt idx="7">
                  <c:v>83.333333333333314</c:v>
                </c:pt>
                <c:pt idx="8">
                  <c:v>80</c:v>
                </c:pt>
                <c:pt idx="9">
                  <c:v>68.75</c:v>
                </c:pt>
              </c:numCache>
            </c:numRef>
          </c:val>
        </c:ser>
        <c:ser>
          <c:idx val="2"/>
          <c:order val="2"/>
          <c:tx>
            <c:strRef>
              <c:f>Sheet3!$EE$89</c:f>
              <c:strCache>
                <c:ptCount val="1"/>
                <c:pt idx="0">
                  <c:v>Work Season (September-February)</c:v>
                </c:pt>
              </c:strCache>
            </c:strRef>
          </c:tx>
          <c:spPr>
            <a:solidFill>
              <a:srgbClr val="00B050"/>
            </a:solidFill>
          </c:spPr>
          <c:val>
            <c:numRef>
              <c:f>Sheet3!$EE$90:$EE$99</c:f>
              <c:numCache>
                <c:formatCode>0.00</c:formatCode>
                <c:ptCount val="10"/>
                <c:pt idx="0">
                  <c:v>70.833333333333314</c:v>
                </c:pt>
                <c:pt idx="1">
                  <c:v>86.1111111111111</c:v>
                </c:pt>
                <c:pt idx="2">
                  <c:v>75.98333333333332</c:v>
                </c:pt>
                <c:pt idx="3">
                  <c:v>96.166666666666671</c:v>
                </c:pt>
                <c:pt idx="4">
                  <c:v>116.35416666666667</c:v>
                </c:pt>
                <c:pt idx="5">
                  <c:v>158.33333333333337</c:v>
                </c:pt>
                <c:pt idx="6">
                  <c:v>103.66666666666667</c:v>
                </c:pt>
                <c:pt idx="7">
                  <c:v>208.33333333333337</c:v>
                </c:pt>
                <c:pt idx="8">
                  <c:v>184.375</c:v>
                </c:pt>
                <c:pt idx="9">
                  <c:v>181.25</c:v>
                </c:pt>
              </c:numCache>
            </c:numRef>
          </c:val>
        </c:ser>
        <c:axId val="67089152"/>
        <c:axId val="67090688"/>
        <c:axId val="67768320"/>
      </c:line3DChart>
      <c:catAx>
        <c:axId val="67089152"/>
        <c:scaling>
          <c:orientation val="minMax"/>
        </c:scaling>
        <c:axPos val="b"/>
        <c:majorTickMark val="none"/>
        <c:tickLblPos val="nextTo"/>
        <c:txPr>
          <a:bodyPr/>
          <a:lstStyle/>
          <a:p>
            <a:pPr>
              <a:defRPr lang="en-IN" sz="1050"/>
            </a:pPr>
            <a:endParaRPr lang="en-US"/>
          </a:p>
        </c:txPr>
        <c:crossAx val="67090688"/>
        <c:crosses val="autoZero"/>
        <c:auto val="1"/>
        <c:lblAlgn val="ctr"/>
        <c:lblOffset val="100"/>
      </c:catAx>
      <c:valAx>
        <c:axId val="67090688"/>
        <c:scaling>
          <c:orientation val="minMax"/>
        </c:scaling>
        <c:axPos val="l"/>
        <c:majorGridlines/>
        <c:title>
          <c:layout/>
          <c:txPr>
            <a:bodyPr/>
            <a:lstStyle/>
            <a:p>
              <a:pPr>
                <a:defRPr lang="en-IN"/>
              </a:pPr>
              <a:endParaRPr lang="en-US"/>
            </a:p>
          </c:txPr>
        </c:title>
        <c:numFmt formatCode="General" sourceLinked="1"/>
        <c:majorTickMark val="none"/>
        <c:tickLblPos val="nextTo"/>
        <c:txPr>
          <a:bodyPr/>
          <a:lstStyle/>
          <a:p>
            <a:pPr>
              <a:defRPr lang="en-IN" sz="1050"/>
            </a:pPr>
            <a:endParaRPr lang="en-US"/>
          </a:p>
        </c:txPr>
        <c:crossAx val="67089152"/>
        <c:crosses val="autoZero"/>
        <c:crossBetween val="between"/>
      </c:valAx>
      <c:serAx>
        <c:axId val="67768320"/>
        <c:scaling>
          <c:orientation val="minMax"/>
        </c:scaling>
        <c:delete val="1"/>
        <c:axPos val="b"/>
        <c:tickLblPos val="nextTo"/>
        <c:crossAx val="67090688"/>
        <c:crosses val="autoZero"/>
      </c:serAx>
    </c:plotArea>
    <c:legend>
      <c:legendPos val="r"/>
      <c:layout>
        <c:manualLayout>
          <c:xMode val="edge"/>
          <c:yMode val="edge"/>
          <c:x val="1.1062661611743005E-2"/>
          <c:y val="0.91521484342759063"/>
          <c:w val="0.98232122189545557"/>
          <c:h val="8.2681017074123481E-2"/>
        </c:manualLayout>
      </c:layout>
      <c:txPr>
        <a:bodyPr/>
        <a:lstStyle/>
        <a:p>
          <a:pPr>
            <a:defRPr lang="en-IN" sz="1050"/>
          </a:pPr>
          <a:endParaRPr lang="en-US"/>
        </a:p>
      </c:txPr>
    </c:legend>
    <c:plotVisOnly val="1"/>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lang val="en-US"/>
  <c:style val="42"/>
  <c:chart>
    <c:title>
      <c:tx>
        <c:rich>
          <a:bodyPr/>
          <a:lstStyle/>
          <a:p>
            <a:pPr>
              <a:defRPr lang="en-IN"/>
            </a:pPr>
            <a:r>
              <a:rPr lang="en-US"/>
              <a:t>Raees Manzil's  Average Weekly Expenditures and Earnings According to Household Members</a:t>
            </a:r>
          </a:p>
        </c:rich>
      </c:tx>
      <c:layout/>
    </c:title>
    <c:view3D>
      <c:rAngAx val="1"/>
    </c:view3D>
    <c:plotArea>
      <c:layout/>
      <c:bar3DChart>
        <c:barDir val="col"/>
        <c:grouping val="clustered"/>
        <c:ser>
          <c:idx val="0"/>
          <c:order val="0"/>
          <c:tx>
            <c:strRef>
              <c:f>Sheet3!$EH$90</c:f>
              <c:strCache>
                <c:ptCount val="1"/>
                <c:pt idx="0">
                  <c:v>House Members </c:v>
                </c:pt>
              </c:strCache>
            </c:strRef>
          </c:tx>
          <c:dLbls>
            <c:spPr>
              <a:solidFill>
                <a:schemeClr val="accent4">
                  <a:lumMod val="75000"/>
                </a:schemeClr>
              </a:solidFill>
            </c:spPr>
            <c:txPr>
              <a:bodyPr/>
              <a:lstStyle/>
              <a:p>
                <a:pPr>
                  <a:defRPr lang="en-IN" b="1"/>
                </a:pPr>
                <a:endParaRPr lang="en-US"/>
              </a:p>
            </c:txPr>
            <c:showVal val="1"/>
          </c:dLbls>
          <c:val>
            <c:numRef>
              <c:f>Sheet3!$EH$91:$EH$101</c:f>
              <c:numCache>
                <c:formatCode>General</c:formatCode>
                <c:ptCount val="11"/>
                <c:pt idx="0">
                  <c:v>0</c:v>
                </c:pt>
                <c:pt idx="1">
                  <c:v>2</c:v>
                </c:pt>
                <c:pt idx="2">
                  <c:v>3</c:v>
                </c:pt>
                <c:pt idx="3">
                  <c:v>4</c:v>
                </c:pt>
                <c:pt idx="4">
                  <c:v>5</c:v>
                </c:pt>
                <c:pt idx="5">
                  <c:v>6</c:v>
                </c:pt>
                <c:pt idx="6">
                  <c:v>7</c:v>
                </c:pt>
                <c:pt idx="7">
                  <c:v>8</c:v>
                </c:pt>
                <c:pt idx="8">
                  <c:v>10</c:v>
                </c:pt>
                <c:pt idx="9">
                  <c:v>11</c:v>
                </c:pt>
                <c:pt idx="10">
                  <c:v>13</c:v>
                </c:pt>
              </c:numCache>
            </c:numRef>
          </c:val>
        </c:ser>
        <c:ser>
          <c:idx val="1"/>
          <c:order val="1"/>
          <c:tx>
            <c:strRef>
              <c:f>Sheet3!$EI$90</c:f>
              <c:strCache>
                <c:ptCount val="1"/>
                <c:pt idx="0">
                  <c:v>Money Spent</c:v>
                </c:pt>
              </c:strCache>
            </c:strRef>
          </c:tx>
          <c:spPr>
            <a:solidFill>
              <a:srgbClr val="0070C0"/>
            </a:solidFill>
          </c:spPr>
          <c:dLbls>
            <c:txPr>
              <a:bodyPr/>
              <a:lstStyle/>
              <a:p>
                <a:pPr>
                  <a:defRPr lang="en-IN"/>
                </a:pPr>
                <a:endParaRPr lang="en-US"/>
              </a:p>
            </c:txPr>
            <c:showVal val="1"/>
          </c:dLbls>
          <c:val>
            <c:numRef>
              <c:f>Sheet3!$EI$91:$EI$101</c:f>
              <c:numCache>
                <c:formatCode>0.00</c:formatCode>
                <c:ptCount val="11"/>
                <c:pt idx="1">
                  <c:v>10.1875</c:v>
                </c:pt>
                <c:pt idx="2">
                  <c:v>10.456458333333336</c:v>
                </c:pt>
                <c:pt idx="3">
                  <c:v>11.59791666666667</c:v>
                </c:pt>
                <c:pt idx="4">
                  <c:v>12.031249999999998</c:v>
                </c:pt>
                <c:pt idx="5">
                  <c:v>13.745833333333332</c:v>
                </c:pt>
                <c:pt idx="6">
                  <c:v>17.350625000000001</c:v>
                </c:pt>
                <c:pt idx="7">
                  <c:v>17.733333333333324</c:v>
                </c:pt>
                <c:pt idx="8">
                  <c:v>19.21875</c:v>
                </c:pt>
                <c:pt idx="9">
                  <c:v>23.020833333333325</c:v>
                </c:pt>
                <c:pt idx="10">
                  <c:v>24.083333333333321</c:v>
                </c:pt>
              </c:numCache>
            </c:numRef>
          </c:val>
        </c:ser>
        <c:ser>
          <c:idx val="2"/>
          <c:order val="2"/>
          <c:tx>
            <c:strRef>
              <c:f>Sheet3!$EJ$90</c:f>
              <c:strCache>
                <c:ptCount val="1"/>
                <c:pt idx="0">
                  <c:v>Money Earned</c:v>
                </c:pt>
              </c:strCache>
            </c:strRef>
          </c:tx>
          <c:spPr>
            <a:solidFill>
              <a:srgbClr val="00B050"/>
            </a:solidFill>
          </c:spPr>
          <c:dLbls>
            <c:dLbl>
              <c:idx val="7"/>
              <c:layout>
                <c:manualLayout>
                  <c:x val="0"/>
                  <c:y val="-2.6981455029846051E-2"/>
                </c:manualLayout>
              </c:layout>
              <c:showVal val="1"/>
            </c:dLbl>
            <c:txPr>
              <a:bodyPr/>
              <a:lstStyle/>
              <a:p>
                <a:pPr>
                  <a:defRPr lang="en-IN"/>
                </a:pPr>
                <a:endParaRPr lang="en-US"/>
              </a:p>
            </c:txPr>
            <c:showVal val="1"/>
          </c:dLbls>
          <c:val>
            <c:numRef>
              <c:f>Sheet3!$EJ$91:$EJ$101</c:f>
              <c:numCache>
                <c:formatCode>0.00</c:formatCode>
                <c:ptCount val="11"/>
                <c:pt idx="1">
                  <c:v>13.541666666666666</c:v>
                </c:pt>
                <c:pt idx="2">
                  <c:v>15.104166666666666</c:v>
                </c:pt>
                <c:pt idx="3">
                  <c:v>13.402083333333334</c:v>
                </c:pt>
                <c:pt idx="4">
                  <c:v>17.541666666666668</c:v>
                </c:pt>
                <c:pt idx="5">
                  <c:v>20.231875000000002</c:v>
                </c:pt>
                <c:pt idx="6">
                  <c:v>28.4375</c:v>
                </c:pt>
                <c:pt idx="7">
                  <c:v>18.427083333333325</c:v>
                </c:pt>
                <c:pt idx="8">
                  <c:v>36.458333333333336</c:v>
                </c:pt>
                <c:pt idx="9">
                  <c:v>33.041666666666643</c:v>
                </c:pt>
                <c:pt idx="10">
                  <c:v>31.25</c:v>
                </c:pt>
              </c:numCache>
            </c:numRef>
          </c:val>
        </c:ser>
        <c:dLbls>
          <c:showVal val="1"/>
        </c:dLbls>
        <c:shape val="box"/>
        <c:axId val="67787392"/>
        <c:axId val="67797376"/>
        <c:axId val="0"/>
      </c:bar3DChart>
      <c:catAx>
        <c:axId val="67787392"/>
        <c:scaling>
          <c:orientation val="minMax"/>
        </c:scaling>
        <c:axPos val="b"/>
        <c:majorTickMark val="none"/>
        <c:tickLblPos val="nextTo"/>
        <c:txPr>
          <a:bodyPr/>
          <a:lstStyle/>
          <a:p>
            <a:pPr>
              <a:defRPr lang="en-IN"/>
            </a:pPr>
            <a:endParaRPr lang="en-US"/>
          </a:p>
        </c:txPr>
        <c:crossAx val="67797376"/>
        <c:crosses val="autoZero"/>
        <c:auto val="1"/>
        <c:lblAlgn val="ctr"/>
        <c:lblOffset val="100"/>
      </c:catAx>
      <c:valAx>
        <c:axId val="67797376"/>
        <c:scaling>
          <c:orientation val="minMax"/>
        </c:scaling>
        <c:delete val="1"/>
        <c:axPos val="l"/>
        <c:numFmt formatCode="General" sourceLinked="1"/>
        <c:majorTickMark val="none"/>
        <c:tickLblPos val="nextTo"/>
        <c:crossAx val="67787392"/>
        <c:crosses val="autoZero"/>
        <c:crossBetween val="between"/>
      </c:valAx>
    </c:plotArea>
    <c:legend>
      <c:legendPos val="t"/>
      <c:layout/>
      <c:txPr>
        <a:bodyPr/>
        <a:lstStyle/>
        <a:p>
          <a:pPr>
            <a:defRPr lang="en-IN"/>
          </a:pPr>
          <a:endParaRPr lang="en-US"/>
        </a:p>
      </c:txPr>
    </c:legend>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a:defRPr lang="en-IN"/>
            </a:pPr>
            <a:r>
              <a:rPr lang="en-US"/>
              <a:t>Ghazi Mandi's Average Weekly Expenditures and Earnings According to Household Members</a:t>
            </a:r>
          </a:p>
          <a:p>
            <a:pPr>
              <a:defRPr lang="en-IN"/>
            </a:pPr>
            <a:endParaRPr lang="en-IN"/>
          </a:p>
        </c:rich>
      </c:tx>
      <c:layout/>
    </c:title>
    <c:plotArea>
      <c:layout/>
      <c:barChart>
        <c:barDir val="col"/>
        <c:grouping val="clustered"/>
        <c:ser>
          <c:idx val="0"/>
          <c:order val="0"/>
          <c:tx>
            <c:strRef>
              <c:f>Sheet3!$HA$113</c:f>
              <c:strCache>
                <c:ptCount val="1"/>
                <c:pt idx="0">
                  <c:v>Household  Members </c:v>
                </c:pt>
              </c:strCache>
            </c:strRef>
          </c:tx>
          <c:spPr>
            <a:solidFill>
              <a:srgbClr val="00B050"/>
            </a:solidFill>
          </c:spPr>
          <c:dLbls>
            <c:txPr>
              <a:bodyPr/>
              <a:lstStyle/>
              <a:p>
                <a:pPr>
                  <a:defRPr lang="en-IN"/>
                </a:pPr>
                <a:endParaRPr lang="en-US"/>
              </a:p>
            </c:txPr>
            <c:showVal val="1"/>
          </c:dLbls>
          <c:val>
            <c:numRef>
              <c:f>Sheet3!$HA$114:$HA$123</c:f>
              <c:numCache>
                <c:formatCode>General</c:formatCode>
                <c:ptCount val="10"/>
                <c:pt idx="0">
                  <c:v>2</c:v>
                </c:pt>
                <c:pt idx="1">
                  <c:v>3</c:v>
                </c:pt>
                <c:pt idx="2">
                  <c:v>5</c:v>
                </c:pt>
                <c:pt idx="3">
                  <c:v>6</c:v>
                </c:pt>
                <c:pt idx="4">
                  <c:v>7</c:v>
                </c:pt>
                <c:pt idx="5">
                  <c:v>8</c:v>
                </c:pt>
                <c:pt idx="6">
                  <c:v>10</c:v>
                </c:pt>
                <c:pt idx="7">
                  <c:v>11</c:v>
                </c:pt>
                <c:pt idx="8">
                  <c:v>12</c:v>
                </c:pt>
                <c:pt idx="9">
                  <c:v>13</c:v>
                </c:pt>
              </c:numCache>
            </c:numRef>
          </c:val>
        </c:ser>
        <c:ser>
          <c:idx val="1"/>
          <c:order val="1"/>
          <c:tx>
            <c:strRef>
              <c:f>Sheet3!$HB$113</c:f>
              <c:strCache>
                <c:ptCount val="1"/>
                <c:pt idx="0">
                  <c:v>Money Spent</c:v>
                </c:pt>
              </c:strCache>
            </c:strRef>
          </c:tx>
          <c:spPr>
            <a:solidFill>
              <a:srgbClr val="0070C0"/>
            </a:solidFill>
          </c:spPr>
          <c:dLbls>
            <c:txPr>
              <a:bodyPr/>
              <a:lstStyle/>
              <a:p>
                <a:pPr>
                  <a:defRPr lang="en-IN"/>
                </a:pPr>
                <a:endParaRPr lang="en-US"/>
              </a:p>
            </c:txPr>
            <c:showVal val="1"/>
          </c:dLbls>
          <c:val>
            <c:numRef>
              <c:f>Sheet3!$HB$114:$HB$123</c:f>
              <c:numCache>
                <c:formatCode>0.00</c:formatCode>
                <c:ptCount val="10"/>
                <c:pt idx="0">
                  <c:v>10.447916666666666</c:v>
                </c:pt>
                <c:pt idx="1">
                  <c:v>11.96875</c:v>
                </c:pt>
                <c:pt idx="2">
                  <c:v>16.654583333333324</c:v>
                </c:pt>
                <c:pt idx="3">
                  <c:v>18.291666666666668</c:v>
                </c:pt>
                <c:pt idx="4">
                  <c:v>19.072916666666668</c:v>
                </c:pt>
                <c:pt idx="5">
                  <c:v>20.036458333333329</c:v>
                </c:pt>
                <c:pt idx="6">
                  <c:v>22.604166666666671</c:v>
                </c:pt>
                <c:pt idx="7">
                  <c:v>28.239583333333325</c:v>
                </c:pt>
                <c:pt idx="8">
                  <c:v>36.390625</c:v>
                </c:pt>
                <c:pt idx="9">
                  <c:v>37.27604166666665</c:v>
                </c:pt>
              </c:numCache>
            </c:numRef>
          </c:val>
        </c:ser>
        <c:ser>
          <c:idx val="2"/>
          <c:order val="2"/>
          <c:tx>
            <c:strRef>
              <c:f>Sheet3!$HC$113</c:f>
              <c:strCache>
                <c:ptCount val="1"/>
                <c:pt idx="0">
                  <c:v>Money Earned</c:v>
                </c:pt>
              </c:strCache>
            </c:strRef>
          </c:tx>
          <c:spPr>
            <a:solidFill>
              <a:srgbClr val="FF0000"/>
            </a:solidFill>
          </c:spPr>
          <c:dLbls>
            <c:dLbl>
              <c:idx val="1"/>
              <c:layout>
                <c:manualLayout>
                  <c:x val="0"/>
                  <c:y val="-2.3856858846918478E-2"/>
                </c:manualLayout>
              </c:layout>
              <c:showVal val="1"/>
            </c:dLbl>
            <c:txPr>
              <a:bodyPr/>
              <a:lstStyle/>
              <a:p>
                <a:pPr>
                  <a:defRPr lang="en-IN"/>
                </a:pPr>
                <a:endParaRPr lang="en-US"/>
              </a:p>
            </c:txPr>
            <c:showVal val="1"/>
          </c:dLbls>
          <c:val>
            <c:numRef>
              <c:f>Sheet3!$HC$114:$HC$123</c:f>
              <c:numCache>
                <c:formatCode>0.00</c:formatCode>
                <c:ptCount val="10"/>
                <c:pt idx="0">
                  <c:v>11.718749999999998</c:v>
                </c:pt>
                <c:pt idx="1">
                  <c:v>12.1875</c:v>
                </c:pt>
                <c:pt idx="2">
                  <c:v>21.317083333333329</c:v>
                </c:pt>
                <c:pt idx="3">
                  <c:v>18.923541666666669</c:v>
                </c:pt>
                <c:pt idx="4">
                  <c:v>22.916666666666668</c:v>
                </c:pt>
                <c:pt idx="5">
                  <c:v>23.083333333333321</c:v>
                </c:pt>
                <c:pt idx="6">
                  <c:v>43.854166666666643</c:v>
                </c:pt>
                <c:pt idx="7">
                  <c:v>33.072916666666657</c:v>
                </c:pt>
                <c:pt idx="8">
                  <c:v>38.020833333333336</c:v>
                </c:pt>
                <c:pt idx="9">
                  <c:v>48.177083333333329</c:v>
                </c:pt>
              </c:numCache>
            </c:numRef>
          </c:val>
        </c:ser>
        <c:dLbls>
          <c:showVal val="1"/>
        </c:dLbls>
        <c:overlap val="-25"/>
        <c:axId val="67831296"/>
        <c:axId val="67832832"/>
      </c:barChart>
      <c:catAx>
        <c:axId val="67831296"/>
        <c:scaling>
          <c:orientation val="minMax"/>
        </c:scaling>
        <c:axPos val="b"/>
        <c:majorTickMark val="none"/>
        <c:tickLblPos val="nextTo"/>
        <c:txPr>
          <a:bodyPr/>
          <a:lstStyle/>
          <a:p>
            <a:pPr>
              <a:defRPr lang="en-IN"/>
            </a:pPr>
            <a:endParaRPr lang="en-US"/>
          </a:p>
        </c:txPr>
        <c:crossAx val="67832832"/>
        <c:crosses val="autoZero"/>
        <c:auto val="1"/>
        <c:lblAlgn val="ctr"/>
        <c:lblOffset val="100"/>
      </c:catAx>
      <c:valAx>
        <c:axId val="67832832"/>
        <c:scaling>
          <c:orientation val="minMax"/>
        </c:scaling>
        <c:delete val="1"/>
        <c:axPos val="l"/>
        <c:numFmt formatCode="General" sourceLinked="1"/>
        <c:majorTickMark val="none"/>
        <c:tickLblPos val="nextTo"/>
        <c:crossAx val="67831296"/>
        <c:crosses val="autoZero"/>
        <c:crossBetween val="between"/>
      </c:valAx>
    </c:plotArea>
    <c:legend>
      <c:legendPos val="t"/>
      <c:layout/>
      <c:txPr>
        <a:bodyPr/>
        <a:lstStyle/>
        <a:p>
          <a:pPr>
            <a:defRPr lang="en-IN"/>
          </a:pPr>
          <a:endParaRPr lang="en-US"/>
        </a:p>
      </c:txPr>
    </c:legend>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42"/>
  <c:chart>
    <c:title>
      <c:tx>
        <c:rich>
          <a:bodyPr/>
          <a:lstStyle/>
          <a:p>
            <a:pPr>
              <a:defRPr lang="en-IN"/>
            </a:pPr>
            <a:r>
              <a:rPr lang="en-IN"/>
              <a:t>Seasonal Variations in Earnings-Ghazi Mandi</a:t>
            </a:r>
          </a:p>
        </c:rich>
      </c:tx>
      <c:layout/>
    </c:title>
    <c:view3D>
      <c:perspective val="30"/>
    </c:view3D>
    <c:plotArea>
      <c:layout>
        <c:manualLayout>
          <c:layoutTarget val="inner"/>
          <c:xMode val="edge"/>
          <c:yMode val="edge"/>
          <c:x val="7.0046818149076401E-2"/>
          <c:y val="0.11784980333491753"/>
          <c:w val="0.88605981567902126"/>
          <c:h val="0.80507605268364069"/>
        </c:manualLayout>
      </c:layout>
      <c:line3DChart>
        <c:grouping val="standard"/>
        <c:ser>
          <c:idx val="0"/>
          <c:order val="0"/>
          <c:tx>
            <c:strRef>
              <c:f>Sheet3!$GX$136</c:f>
              <c:strCache>
                <c:ptCount val="1"/>
                <c:pt idx="0">
                  <c:v>Household  Members </c:v>
                </c:pt>
              </c:strCache>
            </c:strRef>
          </c:tx>
          <c:spPr>
            <a:solidFill>
              <a:srgbClr val="FF0000"/>
            </a:solidFill>
          </c:spPr>
          <c:val>
            <c:numRef>
              <c:f>Sheet3!$GX$137:$GX$145</c:f>
              <c:numCache>
                <c:formatCode>General</c:formatCode>
                <c:ptCount val="9"/>
                <c:pt idx="0">
                  <c:v>2</c:v>
                </c:pt>
                <c:pt idx="1">
                  <c:v>5</c:v>
                </c:pt>
                <c:pt idx="2">
                  <c:v>6</c:v>
                </c:pt>
                <c:pt idx="3">
                  <c:v>7</c:v>
                </c:pt>
                <c:pt idx="4">
                  <c:v>8</c:v>
                </c:pt>
                <c:pt idx="5">
                  <c:v>10</c:v>
                </c:pt>
                <c:pt idx="6">
                  <c:v>11</c:v>
                </c:pt>
                <c:pt idx="7">
                  <c:v>12</c:v>
                </c:pt>
                <c:pt idx="8">
                  <c:v>13</c:v>
                </c:pt>
              </c:numCache>
            </c:numRef>
          </c:val>
        </c:ser>
        <c:ser>
          <c:idx val="1"/>
          <c:order val="1"/>
          <c:tx>
            <c:strRef>
              <c:f>Sheet3!$GY$136</c:f>
              <c:strCache>
                <c:ptCount val="1"/>
                <c:pt idx="0">
                  <c:v>Madday (Period of Recession) March-August</c:v>
                </c:pt>
              </c:strCache>
            </c:strRef>
          </c:tx>
          <c:spPr>
            <a:solidFill>
              <a:schemeClr val="bg1"/>
            </a:solidFill>
          </c:spPr>
          <c:val>
            <c:numRef>
              <c:f>Sheet3!$GY$137:$GY$145</c:f>
              <c:numCache>
                <c:formatCode>0.00</c:formatCode>
                <c:ptCount val="9"/>
                <c:pt idx="0">
                  <c:v>27.083333333333321</c:v>
                </c:pt>
                <c:pt idx="1">
                  <c:v>58.333333333333336</c:v>
                </c:pt>
                <c:pt idx="2">
                  <c:v>49.305416666666652</c:v>
                </c:pt>
                <c:pt idx="3">
                  <c:v>56.25</c:v>
                </c:pt>
                <c:pt idx="4">
                  <c:v>68.645833333333314</c:v>
                </c:pt>
                <c:pt idx="5">
                  <c:v>120.83333333333331</c:v>
                </c:pt>
                <c:pt idx="6">
                  <c:v>89.583333333333314</c:v>
                </c:pt>
                <c:pt idx="7">
                  <c:v>100</c:v>
                </c:pt>
                <c:pt idx="8">
                  <c:v>135.41666666666663</c:v>
                </c:pt>
              </c:numCache>
            </c:numRef>
          </c:val>
        </c:ser>
        <c:ser>
          <c:idx val="2"/>
          <c:order val="2"/>
          <c:tx>
            <c:strRef>
              <c:f>Sheet3!$GZ$136</c:f>
              <c:strCache>
                <c:ptCount val="1"/>
                <c:pt idx="0">
                  <c:v>Work Season (September-February)</c:v>
                </c:pt>
              </c:strCache>
            </c:strRef>
          </c:tx>
          <c:spPr>
            <a:solidFill>
              <a:srgbClr val="0070C0"/>
            </a:solidFill>
          </c:spPr>
          <c:val>
            <c:numRef>
              <c:f>Sheet3!$GZ$137:$GZ$145</c:f>
              <c:numCache>
                <c:formatCode>0.00</c:formatCode>
                <c:ptCount val="9"/>
                <c:pt idx="0">
                  <c:v>66.666666666666671</c:v>
                </c:pt>
                <c:pt idx="1">
                  <c:v>147.91666666666663</c:v>
                </c:pt>
                <c:pt idx="2">
                  <c:v>102.08333333333331</c:v>
                </c:pt>
                <c:pt idx="3">
                  <c:v>127.08333333333331</c:v>
                </c:pt>
                <c:pt idx="4">
                  <c:v>116.04166666666669</c:v>
                </c:pt>
                <c:pt idx="5">
                  <c:v>230</c:v>
                </c:pt>
                <c:pt idx="6">
                  <c:v>175</c:v>
                </c:pt>
                <c:pt idx="7">
                  <c:v>204.16666666666663</c:v>
                </c:pt>
                <c:pt idx="8">
                  <c:v>250</c:v>
                </c:pt>
              </c:numCache>
            </c:numRef>
          </c:val>
        </c:ser>
        <c:axId val="67884928"/>
        <c:axId val="67886464"/>
        <c:axId val="67843840"/>
      </c:line3DChart>
      <c:catAx>
        <c:axId val="67884928"/>
        <c:scaling>
          <c:orientation val="minMax"/>
        </c:scaling>
        <c:axPos val="b"/>
        <c:majorTickMark val="none"/>
        <c:tickLblPos val="nextTo"/>
        <c:txPr>
          <a:bodyPr/>
          <a:lstStyle/>
          <a:p>
            <a:pPr>
              <a:defRPr lang="en-IN" sz="1050"/>
            </a:pPr>
            <a:endParaRPr lang="en-US"/>
          </a:p>
        </c:txPr>
        <c:crossAx val="67886464"/>
        <c:crosses val="autoZero"/>
        <c:auto val="1"/>
        <c:lblAlgn val="ctr"/>
        <c:lblOffset val="100"/>
      </c:catAx>
      <c:valAx>
        <c:axId val="67886464"/>
        <c:scaling>
          <c:orientation val="minMax"/>
        </c:scaling>
        <c:axPos val="l"/>
        <c:majorGridlines/>
        <c:title>
          <c:layout/>
          <c:txPr>
            <a:bodyPr/>
            <a:lstStyle/>
            <a:p>
              <a:pPr>
                <a:defRPr lang="en-IN"/>
              </a:pPr>
              <a:endParaRPr lang="en-US"/>
            </a:p>
          </c:txPr>
        </c:title>
        <c:numFmt formatCode="General" sourceLinked="1"/>
        <c:majorTickMark val="none"/>
        <c:tickLblPos val="nextTo"/>
        <c:txPr>
          <a:bodyPr/>
          <a:lstStyle/>
          <a:p>
            <a:pPr>
              <a:defRPr lang="en-IN" sz="1050"/>
            </a:pPr>
            <a:endParaRPr lang="en-US"/>
          </a:p>
        </c:txPr>
        <c:crossAx val="67884928"/>
        <c:crosses val="autoZero"/>
        <c:crossBetween val="between"/>
      </c:valAx>
      <c:serAx>
        <c:axId val="67843840"/>
        <c:scaling>
          <c:orientation val="minMax"/>
        </c:scaling>
        <c:delete val="1"/>
        <c:axPos val="b"/>
        <c:tickLblPos val="nextTo"/>
        <c:crossAx val="67886464"/>
        <c:crosses val="autoZero"/>
      </c:serAx>
    </c:plotArea>
    <c:legend>
      <c:legendPos val="r"/>
      <c:layout>
        <c:manualLayout>
          <c:xMode val="edge"/>
          <c:yMode val="edge"/>
          <c:x val="4.2854439101171916E-3"/>
          <c:y val="0.87741981834804028"/>
          <c:w val="0.96262936602393423"/>
          <c:h val="0.10783982134942691"/>
        </c:manualLayout>
      </c:layout>
      <c:txPr>
        <a:bodyPr/>
        <a:lstStyle/>
        <a:p>
          <a:pPr>
            <a:defRPr lang="en-IN" sz="12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lang val="en-US"/>
  <c:style val="42"/>
  <c:chart>
    <c:title>
      <c:tx>
        <c:rich>
          <a:bodyPr/>
          <a:lstStyle/>
          <a:p>
            <a:pPr>
              <a:defRPr lang="en-IN" sz="1200"/>
            </a:pPr>
            <a:r>
              <a:rPr lang="en-IN" sz="1200"/>
              <a:t>Never to School</a:t>
            </a:r>
          </a:p>
        </c:rich>
      </c:tx>
      <c:layout/>
    </c:title>
    <c:view3D>
      <c:rAngAx val="1"/>
    </c:view3D>
    <c:plotArea>
      <c:layout/>
      <c:bar3DChart>
        <c:barDir val="col"/>
        <c:grouping val="clustered"/>
        <c:ser>
          <c:idx val="0"/>
          <c:order val="0"/>
          <c:tx>
            <c:strRef>
              <c:f>Sheet1!$B$3</c:f>
              <c:strCache>
                <c:ptCount val="1"/>
                <c:pt idx="0">
                  <c:v>Male</c:v>
                </c:pt>
              </c:strCache>
            </c:strRef>
          </c:tx>
          <c:cat>
            <c:strRef>
              <c:f>Sheet1!$A$4:$A$16</c:f>
              <c:strCache>
                <c:ptCount val="13"/>
                <c:pt idx="0">
                  <c:v>0-5</c:v>
                </c:pt>
                <c:pt idx="1">
                  <c:v>6-10</c:v>
                </c:pt>
                <c:pt idx="2">
                  <c:v>11-15</c:v>
                </c:pt>
                <c:pt idx="3">
                  <c:v>16-20</c:v>
                </c:pt>
                <c:pt idx="4">
                  <c:v>21-25</c:v>
                </c:pt>
                <c:pt idx="5">
                  <c:v>26-30</c:v>
                </c:pt>
                <c:pt idx="6">
                  <c:v>31-35</c:v>
                </c:pt>
                <c:pt idx="7">
                  <c:v>36-40</c:v>
                </c:pt>
                <c:pt idx="8">
                  <c:v>41-45</c:v>
                </c:pt>
                <c:pt idx="9">
                  <c:v>46-50</c:v>
                </c:pt>
                <c:pt idx="10">
                  <c:v>51-55</c:v>
                </c:pt>
                <c:pt idx="11">
                  <c:v>56-60</c:v>
                </c:pt>
                <c:pt idx="12">
                  <c:v>60-Above</c:v>
                </c:pt>
              </c:strCache>
            </c:strRef>
          </c:cat>
          <c:val>
            <c:numRef>
              <c:f>Sheet1!$B$4:$B$16</c:f>
              <c:numCache>
                <c:formatCode>General</c:formatCode>
                <c:ptCount val="13"/>
                <c:pt idx="0">
                  <c:v>12</c:v>
                </c:pt>
                <c:pt idx="1">
                  <c:v>3</c:v>
                </c:pt>
                <c:pt idx="2">
                  <c:v>5</c:v>
                </c:pt>
                <c:pt idx="3">
                  <c:v>16</c:v>
                </c:pt>
                <c:pt idx="4">
                  <c:v>9</c:v>
                </c:pt>
                <c:pt idx="5">
                  <c:v>8</c:v>
                </c:pt>
                <c:pt idx="6">
                  <c:v>5</c:v>
                </c:pt>
                <c:pt idx="7">
                  <c:v>3</c:v>
                </c:pt>
                <c:pt idx="8">
                  <c:v>6</c:v>
                </c:pt>
                <c:pt idx="9">
                  <c:v>7</c:v>
                </c:pt>
                <c:pt idx="10">
                  <c:v>3</c:v>
                </c:pt>
                <c:pt idx="11">
                  <c:v>6</c:v>
                </c:pt>
                <c:pt idx="12">
                  <c:v>7</c:v>
                </c:pt>
              </c:numCache>
            </c:numRef>
          </c:val>
        </c:ser>
        <c:ser>
          <c:idx val="1"/>
          <c:order val="1"/>
          <c:tx>
            <c:strRef>
              <c:f>Sheet1!$C$3</c:f>
              <c:strCache>
                <c:ptCount val="1"/>
                <c:pt idx="0">
                  <c:v>Female</c:v>
                </c:pt>
              </c:strCache>
            </c:strRef>
          </c:tx>
          <c:cat>
            <c:strRef>
              <c:f>Sheet1!$A$4:$A$16</c:f>
              <c:strCache>
                <c:ptCount val="13"/>
                <c:pt idx="0">
                  <c:v>0-5</c:v>
                </c:pt>
                <c:pt idx="1">
                  <c:v>6-10</c:v>
                </c:pt>
                <c:pt idx="2">
                  <c:v>11-15</c:v>
                </c:pt>
                <c:pt idx="3">
                  <c:v>16-20</c:v>
                </c:pt>
                <c:pt idx="4">
                  <c:v>21-25</c:v>
                </c:pt>
                <c:pt idx="5">
                  <c:v>26-30</c:v>
                </c:pt>
                <c:pt idx="6">
                  <c:v>31-35</c:v>
                </c:pt>
                <c:pt idx="7">
                  <c:v>36-40</c:v>
                </c:pt>
                <c:pt idx="8">
                  <c:v>41-45</c:v>
                </c:pt>
                <c:pt idx="9">
                  <c:v>46-50</c:v>
                </c:pt>
                <c:pt idx="10">
                  <c:v>51-55</c:v>
                </c:pt>
                <c:pt idx="11">
                  <c:v>56-60</c:v>
                </c:pt>
                <c:pt idx="12">
                  <c:v>60-Above</c:v>
                </c:pt>
              </c:strCache>
            </c:strRef>
          </c:cat>
          <c:val>
            <c:numRef>
              <c:f>Sheet1!$C$4:$C$16</c:f>
              <c:numCache>
                <c:formatCode>General</c:formatCode>
                <c:ptCount val="13"/>
                <c:pt idx="0">
                  <c:v>10</c:v>
                </c:pt>
                <c:pt idx="1">
                  <c:v>3</c:v>
                </c:pt>
                <c:pt idx="2">
                  <c:v>3</c:v>
                </c:pt>
                <c:pt idx="3">
                  <c:v>4</c:v>
                </c:pt>
                <c:pt idx="4">
                  <c:v>8</c:v>
                </c:pt>
                <c:pt idx="5">
                  <c:v>8</c:v>
                </c:pt>
                <c:pt idx="6">
                  <c:v>5</c:v>
                </c:pt>
                <c:pt idx="7">
                  <c:v>8</c:v>
                </c:pt>
                <c:pt idx="8">
                  <c:v>2</c:v>
                </c:pt>
                <c:pt idx="9">
                  <c:v>6</c:v>
                </c:pt>
                <c:pt idx="10">
                  <c:v>8</c:v>
                </c:pt>
                <c:pt idx="11">
                  <c:v>2</c:v>
                </c:pt>
                <c:pt idx="12">
                  <c:v>4</c:v>
                </c:pt>
              </c:numCache>
            </c:numRef>
          </c:val>
        </c:ser>
        <c:shape val="box"/>
        <c:axId val="78435456"/>
        <c:axId val="78493952"/>
        <c:axId val="0"/>
      </c:bar3DChart>
      <c:catAx>
        <c:axId val="78435456"/>
        <c:scaling>
          <c:orientation val="minMax"/>
        </c:scaling>
        <c:axPos val="b"/>
        <c:majorTickMark val="none"/>
        <c:tickLblPos val="nextTo"/>
        <c:txPr>
          <a:bodyPr/>
          <a:lstStyle/>
          <a:p>
            <a:pPr>
              <a:defRPr lang="en-IN"/>
            </a:pPr>
            <a:endParaRPr lang="en-US"/>
          </a:p>
        </c:txPr>
        <c:crossAx val="78493952"/>
        <c:crosses val="autoZero"/>
        <c:auto val="1"/>
        <c:lblAlgn val="ctr"/>
        <c:lblOffset val="100"/>
      </c:catAx>
      <c:valAx>
        <c:axId val="78493952"/>
        <c:scaling>
          <c:orientation val="minMax"/>
        </c:scaling>
        <c:axPos val="l"/>
        <c:majorGridlines/>
        <c:numFmt formatCode="General" sourceLinked="1"/>
        <c:majorTickMark val="none"/>
        <c:tickLblPos val="nextTo"/>
        <c:txPr>
          <a:bodyPr/>
          <a:lstStyle/>
          <a:p>
            <a:pPr>
              <a:defRPr lang="en-IN"/>
            </a:pPr>
            <a:endParaRPr lang="en-US"/>
          </a:p>
        </c:txPr>
        <c:crossAx val="78435456"/>
        <c:crosses val="autoZero"/>
        <c:crossBetween val="between"/>
      </c:valAx>
    </c:plotArea>
    <c:legend>
      <c:legendPos val="r"/>
      <c:layout/>
      <c:txPr>
        <a:bodyPr/>
        <a:lstStyle/>
        <a:p>
          <a:pPr>
            <a:defRPr lang="en-IN"/>
          </a:pPr>
          <a:endParaRPr lang="en-US"/>
        </a:p>
      </c:txPr>
    </c:legend>
    <c:plotVisOnly val="1"/>
  </c:chart>
  <c:txPr>
    <a:bodyPr/>
    <a:lstStyle/>
    <a:p>
      <a:pPr>
        <a:defRPr sz="1000"/>
      </a:pPr>
      <a:endParaRPr lang="en-US"/>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lang val="en-US"/>
  <c:style val="42"/>
  <c:chart>
    <c:title>
      <c:tx>
        <c:rich>
          <a:bodyPr/>
          <a:lstStyle/>
          <a:p>
            <a:pPr>
              <a:defRPr lang="en-IN"/>
            </a:pPr>
            <a:r>
              <a:rPr lang="en-IN"/>
              <a:t>Going to School</a:t>
            </a:r>
          </a:p>
        </c:rich>
      </c:tx>
      <c:layout/>
    </c:title>
    <c:plotArea>
      <c:layout/>
      <c:barChart>
        <c:barDir val="col"/>
        <c:grouping val="clustered"/>
        <c:ser>
          <c:idx val="0"/>
          <c:order val="0"/>
          <c:tx>
            <c:strRef>
              <c:f>Sheet1!$AI$3</c:f>
              <c:strCache>
                <c:ptCount val="1"/>
                <c:pt idx="0">
                  <c:v>Male</c:v>
                </c:pt>
              </c:strCache>
            </c:strRef>
          </c:tx>
          <c:cat>
            <c:strRef>
              <c:f>Sheet1!$AH$4:$AH$16</c:f>
              <c:strCache>
                <c:ptCount val="13"/>
                <c:pt idx="0">
                  <c:v>0-5</c:v>
                </c:pt>
                <c:pt idx="1">
                  <c:v>6-10</c:v>
                </c:pt>
                <c:pt idx="2">
                  <c:v>11-15</c:v>
                </c:pt>
                <c:pt idx="3">
                  <c:v>16-20</c:v>
                </c:pt>
                <c:pt idx="4">
                  <c:v>21-25</c:v>
                </c:pt>
                <c:pt idx="5">
                  <c:v>26-30</c:v>
                </c:pt>
                <c:pt idx="6">
                  <c:v>31-35</c:v>
                </c:pt>
                <c:pt idx="7">
                  <c:v>36-40</c:v>
                </c:pt>
                <c:pt idx="8">
                  <c:v>41-45</c:v>
                </c:pt>
                <c:pt idx="9">
                  <c:v>46-50</c:v>
                </c:pt>
                <c:pt idx="10">
                  <c:v>51-55</c:v>
                </c:pt>
                <c:pt idx="11">
                  <c:v>56-60</c:v>
                </c:pt>
                <c:pt idx="12">
                  <c:v>60-Above</c:v>
                </c:pt>
              </c:strCache>
            </c:strRef>
          </c:cat>
          <c:val>
            <c:numRef>
              <c:f>Sheet1!$AI$4:$AI$16</c:f>
              <c:numCache>
                <c:formatCode>General</c:formatCode>
                <c:ptCount val="13"/>
                <c:pt idx="0">
                  <c:v>4</c:v>
                </c:pt>
                <c:pt idx="1">
                  <c:v>15</c:v>
                </c:pt>
                <c:pt idx="2">
                  <c:v>14</c:v>
                </c:pt>
                <c:pt idx="3">
                  <c:v>10</c:v>
                </c:pt>
                <c:pt idx="4">
                  <c:v>0</c:v>
                </c:pt>
                <c:pt idx="5">
                  <c:v>0</c:v>
                </c:pt>
                <c:pt idx="6">
                  <c:v>0</c:v>
                </c:pt>
                <c:pt idx="7">
                  <c:v>0</c:v>
                </c:pt>
                <c:pt idx="8">
                  <c:v>0</c:v>
                </c:pt>
                <c:pt idx="9">
                  <c:v>0</c:v>
                </c:pt>
                <c:pt idx="10">
                  <c:v>0</c:v>
                </c:pt>
                <c:pt idx="11">
                  <c:v>0</c:v>
                </c:pt>
                <c:pt idx="12">
                  <c:v>0</c:v>
                </c:pt>
              </c:numCache>
            </c:numRef>
          </c:val>
        </c:ser>
        <c:ser>
          <c:idx val="1"/>
          <c:order val="1"/>
          <c:tx>
            <c:strRef>
              <c:f>Sheet1!$AJ$3</c:f>
              <c:strCache>
                <c:ptCount val="1"/>
                <c:pt idx="0">
                  <c:v>Female</c:v>
                </c:pt>
              </c:strCache>
            </c:strRef>
          </c:tx>
          <c:cat>
            <c:strRef>
              <c:f>Sheet1!$AH$4:$AH$16</c:f>
              <c:strCache>
                <c:ptCount val="13"/>
                <c:pt idx="0">
                  <c:v>0-5</c:v>
                </c:pt>
                <c:pt idx="1">
                  <c:v>6-10</c:v>
                </c:pt>
                <c:pt idx="2">
                  <c:v>11-15</c:v>
                </c:pt>
                <c:pt idx="3">
                  <c:v>16-20</c:v>
                </c:pt>
                <c:pt idx="4">
                  <c:v>21-25</c:v>
                </c:pt>
                <c:pt idx="5">
                  <c:v>26-30</c:v>
                </c:pt>
                <c:pt idx="6">
                  <c:v>31-35</c:v>
                </c:pt>
                <c:pt idx="7">
                  <c:v>36-40</c:v>
                </c:pt>
                <c:pt idx="8">
                  <c:v>41-45</c:v>
                </c:pt>
                <c:pt idx="9">
                  <c:v>46-50</c:v>
                </c:pt>
                <c:pt idx="10">
                  <c:v>51-55</c:v>
                </c:pt>
                <c:pt idx="11">
                  <c:v>56-60</c:v>
                </c:pt>
                <c:pt idx="12">
                  <c:v>60-Above</c:v>
                </c:pt>
              </c:strCache>
            </c:strRef>
          </c:cat>
          <c:val>
            <c:numRef>
              <c:f>Sheet1!$AJ$4:$AJ$16</c:f>
              <c:numCache>
                <c:formatCode>General</c:formatCode>
                <c:ptCount val="13"/>
                <c:pt idx="0">
                  <c:v>2</c:v>
                </c:pt>
                <c:pt idx="1">
                  <c:v>16</c:v>
                </c:pt>
                <c:pt idx="2">
                  <c:v>12</c:v>
                </c:pt>
                <c:pt idx="3">
                  <c:v>15</c:v>
                </c:pt>
                <c:pt idx="4">
                  <c:v>0</c:v>
                </c:pt>
                <c:pt idx="5">
                  <c:v>0</c:v>
                </c:pt>
                <c:pt idx="6">
                  <c:v>0</c:v>
                </c:pt>
                <c:pt idx="7">
                  <c:v>0</c:v>
                </c:pt>
                <c:pt idx="8">
                  <c:v>0</c:v>
                </c:pt>
                <c:pt idx="9">
                  <c:v>0</c:v>
                </c:pt>
                <c:pt idx="10">
                  <c:v>0</c:v>
                </c:pt>
                <c:pt idx="11">
                  <c:v>0</c:v>
                </c:pt>
                <c:pt idx="12">
                  <c:v>0</c:v>
                </c:pt>
              </c:numCache>
            </c:numRef>
          </c:val>
        </c:ser>
        <c:axId val="93581696"/>
        <c:axId val="93583232"/>
      </c:barChart>
      <c:catAx>
        <c:axId val="93581696"/>
        <c:scaling>
          <c:orientation val="minMax"/>
        </c:scaling>
        <c:axPos val="b"/>
        <c:majorTickMark val="none"/>
        <c:tickLblPos val="nextTo"/>
        <c:txPr>
          <a:bodyPr/>
          <a:lstStyle/>
          <a:p>
            <a:pPr>
              <a:defRPr lang="en-IN"/>
            </a:pPr>
            <a:endParaRPr lang="en-US"/>
          </a:p>
        </c:txPr>
        <c:crossAx val="93583232"/>
        <c:crosses val="autoZero"/>
        <c:auto val="1"/>
        <c:lblAlgn val="ctr"/>
        <c:lblOffset val="100"/>
      </c:catAx>
      <c:valAx>
        <c:axId val="93583232"/>
        <c:scaling>
          <c:orientation val="minMax"/>
        </c:scaling>
        <c:axPos val="l"/>
        <c:majorGridlines/>
        <c:numFmt formatCode="General" sourceLinked="1"/>
        <c:majorTickMark val="none"/>
        <c:tickLblPos val="nextTo"/>
        <c:txPr>
          <a:bodyPr/>
          <a:lstStyle/>
          <a:p>
            <a:pPr>
              <a:defRPr lang="en-IN"/>
            </a:pPr>
            <a:endParaRPr lang="en-US"/>
          </a:p>
        </c:txPr>
        <c:crossAx val="93581696"/>
        <c:crosses val="autoZero"/>
        <c:crossBetween val="between"/>
      </c:valAx>
    </c:plotArea>
    <c:legend>
      <c:legendPos val="r"/>
      <c:layout/>
      <c:txPr>
        <a:bodyPr/>
        <a:lstStyle/>
        <a:p>
          <a:pPr>
            <a:defRPr lang="en-IN"/>
          </a:pPr>
          <a:endParaRPr lang="en-US"/>
        </a:p>
      </c:txPr>
    </c:legend>
    <c:plotVisOnly val="1"/>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lang val="en-US"/>
  <c:style val="42"/>
  <c:chart>
    <c:title>
      <c:tx>
        <c:rich>
          <a:bodyPr/>
          <a:lstStyle/>
          <a:p>
            <a:pPr>
              <a:defRPr lang="en-IN"/>
            </a:pPr>
            <a:r>
              <a:rPr lang="en-IN"/>
              <a:t>Left</a:t>
            </a:r>
            <a:r>
              <a:rPr lang="en-IN" baseline="0"/>
              <a:t> School Due to Poverty</a:t>
            </a:r>
            <a:endParaRPr lang="en-IN"/>
          </a:p>
        </c:rich>
      </c:tx>
      <c:layout/>
    </c:title>
    <c:view3D>
      <c:rAngAx val="1"/>
    </c:view3D>
    <c:plotArea>
      <c:layout/>
      <c:bar3DChart>
        <c:barDir val="col"/>
        <c:grouping val="clustered"/>
        <c:ser>
          <c:idx val="0"/>
          <c:order val="0"/>
          <c:tx>
            <c:strRef>
              <c:f>Sheet1!$AV$3</c:f>
              <c:strCache>
                <c:ptCount val="1"/>
                <c:pt idx="0">
                  <c:v>Male</c:v>
                </c:pt>
              </c:strCache>
            </c:strRef>
          </c:tx>
          <c:cat>
            <c:strRef>
              <c:f>Sheet1!$AU$4:$AU$16</c:f>
              <c:strCache>
                <c:ptCount val="13"/>
                <c:pt idx="0">
                  <c:v>0-5</c:v>
                </c:pt>
                <c:pt idx="1">
                  <c:v>6-10</c:v>
                </c:pt>
                <c:pt idx="2">
                  <c:v>11-15</c:v>
                </c:pt>
                <c:pt idx="3">
                  <c:v>16-20</c:v>
                </c:pt>
                <c:pt idx="4">
                  <c:v>21-25</c:v>
                </c:pt>
                <c:pt idx="5">
                  <c:v>26-30</c:v>
                </c:pt>
                <c:pt idx="6">
                  <c:v>31-35</c:v>
                </c:pt>
                <c:pt idx="7">
                  <c:v>36-40</c:v>
                </c:pt>
                <c:pt idx="8">
                  <c:v>41-45</c:v>
                </c:pt>
                <c:pt idx="9">
                  <c:v>46-50</c:v>
                </c:pt>
                <c:pt idx="10">
                  <c:v>51-55</c:v>
                </c:pt>
                <c:pt idx="11">
                  <c:v>56-60</c:v>
                </c:pt>
                <c:pt idx="12">
                  <c:v>60-Above</c:v>
                </c:pt>
              </c:strCache>
            </c:strRef>
          </c:cat>
          <c:val>
            <c:numRef>
              <c:f>Sheet1!$AV$4:$AV$16</c:f>
              <c:numCache>
                <c:formatCode>General</c:formatCode>
                <c:ptCount val="13"/>
                <c:pt idx="0">
                  <c:v>0</c:v>
                </c:pt>
                <c:pt idx="1">
                  <c:v>0</c:v>
                </c:pt>
                <c:pt idx="2">
                  <c:v>1</c:v>
                </c:pt>
                <c:pt idx="3">
                  <c:v>16</c:v>
                </c:pt>
                <c:pt idx="4">
                  <c:v>15</c:v>
                </c:pt>
                <c:pt idx="5">
                  <c:v>14</c:v>
                </c:pt>
                <c:pt idx="6">
                  <c:v>11</c:v>
                </c:pt>
                <c:pt idx="7">
                  <c:v>6</c:v>
                </c:pt>
                <c:pt idx="8">
                  <c:v>2</c:v>
                </c:pt>
                <c:pt idx="9">
                  <c:v>1</c:v>
                </c:pt>
                <c:pt idx="10">
                  <c:v>0</c:v>
                </c:pt>
                <c:pt idx="11">
                  <c:v>0</c:v>
                </c:pt>
                <c:pt idx="12">
                  <c:v>0</c:v>
                </c:pt>
              </c:numCache>
            </c:numRef>
          </c:val>
        </c:ser>
        <c:ser>
          <c:idx val="1"/>
          <c:order val="1"/>
          <c:tx>
            <c:strRef>
              <c:f>Sheet1!$AW$3</c:f>
              <c:strCache>
                <c:ptCount val="1"/>
                <c:pt idx="0">
                  <c:v>Female</c:v>
                </c:pt>
              </c:strCache>
            </c:strRef>
          </c:tx>
          <c:cat>
            <c:strRef>
              <c:f>Sheet1!$AU$4:$AU$16</c:f>
              <c:strCache>
                <c:ptCount val="13"/>
                <c:pt idx="0">
                  <c:v>0-5</c:v>
                </c:pt>
                <c:pt idx="1">
                  <c:v>6-10</c:v>
                </c:pt>
                <c:pt idx="2">
                  <c:v>11-15</c:v>
                </c:pt>
                <c:pt idx="3">
                  <c:v>16-20</c:v>
                </c:pt>
                <c:pt idx="4">
                  <c:v>21-25</c:v>
                </c:pt>
                <c:pt idx="5">
                  <c:v>26-30</c:v>
                </c:pt>
                <c:pt idx="6">
                  <c:v>31-35</c:v>
                </c:pt>
                <c:pt idx="7">
                  <c:v>36-40</c:v>
                </c:pt>
                <c:pt idx="8">
                  <c:v>41-45</c:v>
                </c:pt>
                <c:pt idx="9">
                  <c:v>46-50</c:v>
                </c:pt>
                <c:pt idx="10">
                  <c:v>51-55</c:v>
                </c:pt>
                <c:pt idx="11">
                  <c:v>56-60</c:v>
                </c:pt>
                <c:pt idx="12">
                  <c:v>60-Above</c:v>
                </c:pt>
              </c:strCache>
            </c:strRef>
          </c:cat>
          <c:val>
            <c:numRef>
              <c:f>Sheet1!$AW$4:$AW$16</c:f>
              <c:numCache>
                <c:formatCode>General</c:formatCode>
                <c:ptCount val="13"/>
                <c:pt idx="0">
                  <c:v>0</c:v>
                </c:pt>
                <c:pt idx="1">
                  <c:v>0</c:v>
                </c:pt>
                <c:pt idx="2">
                  <c:v>2</c:v>
                </c:pt>
                <c:pt idx="3">
                  <c:v>21</c:v>
                </c:pt>
                <c:pt idx="4">
                  <c:v>16</c:v>
                </c:pt>
                <c:pt idx="5">
                  <c:v>11</c:v>
                </c:pt>
                <c:pt idx="6">
                  <c:v>3</c:v>
                </c:pt>
                <c:pt idx="7">
                  <c:v>2</c:v>
                </c:pt>
                <c:pt idx="8">
                  <c:v>1</c:v>
                </c:pt>
                <c:pt idx="9">
                  <c:v>0</c:v>
                </c:pt>
                <c:pt idx="10">
                  <c:v>0</c:v>
                </c:pt>
                <c:pt idx="11">
                  <c:v>0</c:v>
                </c:pt>
                <c:pt idx="12">
                  <c:v>0</c:v>
                </c:pt>
              </c:numCache>
            </c:numRef>
          </c:val>
        </c:ser>
        <c:shape val="box"/>
        <c:axId val="78559104"/>
        <c:axId val="78560640"/>
        <c:axId val="0"/>
      </c:bar3DChart>
      <c:catAx>
        <c:axId val="78559104"/>
        <c:scaling>
          <c:orientation val="minMax"/>
        </c:scaling>
        <c:axPos val="b"/>
        <c:majorTickMark val="none"/>
        <c:tickLblPos val="nextTo"/>
        <c:txPr>
          <a:bodyPr/>
          <a:lstStyle/>
          <a:p>
            <a:pPr>
              <a:defRPr lang="en-IN"/>
            </a:pPr>
            <a:endParaRPr lang="en-US"/>
          </a:p>
        </c:txPr>
        <c:crossAx val="78560640"/>
        <c:crosses val="autoZero"/>
        <c:auto val="1"/>
        <c:lblAlgn val="ctr"/>
        <c:lblOffset val="100"/>
      </c:catAx>
      <c:valAx>
        <c:axId val="78560640"/>
        <c:scaling>
          <c:orientation val="minMax"/>
        </c:scaling>
        <c:axPos val="l"/>
        <c:majorGridlines/>
        <c:numFmt formatCode="General" sourceLinked="1"/>
        <c:majorTickMark val="none"/>
        <c:tickLblPos val="nextTo"/>
        <c:txPr>
          <a:bodyPr/>
          <a:lstStyle/>
          <a:p>
            <a:pPr>
              <a:defRPr lang="en-IN"/>
            </a:pPr>
            <a:endParaRPr lang="en-US"/>
          </a:p>
        </c:txPr>
        <c:crossAx val="78559104"/>
        <c:crosses val="autoZero"/>
        <c:crossBetween val="between"/>
      </c:valAx>
    </c:plotArea>
    <c:legend>
      <c:legendPos val="r"/>
      <c:layout/>
      <c:txPr>
        <a:bodyPr/>
        <a:lstStyle/>
        <a:p>
          <a:pPr>
            <a:defRPr lang="en-IN"/>
          </a:pPr>
          <a:endParaRPr lang="en-US"/>
        </a:p>
      </c:txPr>
    </c:legend>
    <c:plotVisOnly val="1"/>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CEA2A8-B581-4137-BDEC-4C536607510D}" type="datetimeFigureOut">
              <a:rPr lang="en-US" smtClean="0"/>
              <a:pPr/>
              <a:t>11/4/2009</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49FABD-1237-4AD0-9929-73CA77FAFCB8}"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5D49FABD-1237-4AD0-9929-73CA77FAFCB8}" type="slidenum">
              <a:rPr lang="en-IN" smtClean="0"/>
              <a:pPr/>
              <a:t>4</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1CFA69C8-5524-4B24-85B8-48FBFBC81A8A}" type="datetimeFigureOut">
              <a:rPr lang="en-US" smtClean="0"/>
              <a:pPr/>
              <a:t>11/4/2009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CFA69C8-5524-4B24-85B8-48FBFBC81A8A}" type="datetimeFigureOut">
              <a:rPr lang="en-US" smtClean="0"/>
              <a:pPr/>
              <a:t>11/4/2009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CFA69C8-5524-4B24-85B8-48FBFBC81A8A}" type="datetimeFigureOut">
              <a:rPr lang="en-US" smtClean="0"/>
              <a:pPr/>
              <a:t>11/4/2009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1CFA69C8-5524-4B24-85B8-48FBFBC81A8A}" type="datetimeFigureOut">
              <a:rPr lang="en-US" smtClean="0"/>
              <a:pPr/>
              <a:t>11/4/2009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FA69C8-5524-4B24-85B8-48FBFBC81A8A}" type="datetimeFigureOut">
              <a:rPr lang="en-US" smtClean="0"/>
              <a:pPr/>
              <a:t>11/4/2009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1CFA69C8-5524-4B24-85B8-48FBFBC81A8A}" type="datetimeFigureOut">
              <a:rPr lang="en-US" smtClean="0"/>
              <a:pPr/>
              <a:t>11/4/2009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CFA69C8-5524-4B24-85B8-48FBFBC81A8A}" type="datetimeFigureOut">
              <a:rPr lang="en-US" smtClean="0"/>
              <a:pPr/>
              <a:t>11/4/2009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1CFA69C8-5524-4B24-85B8-48FBFBC81A8A}" type="datetimeFigureOut">
              <a:rPr lang="en-US" smtClean="0"/>
              <a:pPr/>
              <a:t>11/4/2009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FA69C8-5524-4B24-85B8-48FBFBC81A8A}" type="datetimeFigureOut">
              <a:rPr lang="en-US" smtClean="0"/>
              <a:pPr/>
              <a:t>11/4/2009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A69C8-5524-4B24-85B8-48FBFBC81A8A}" type="datetimeFigureOut">
              <a:rPr lang="en-US" smtClean="0"/>
              <a:pPr/>
              <a:t>11/4/2009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FA69C8-5524-4B24-85B8-48FBFBC81A8A}" type="datetimeFigureOut">
              <a:rPr lang="en-US" smtClean="0"/>
              <a:pPr/>
              <a:t>11/4/2009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F778CBC8-09D7-4111-B75E-D2A98F1227B1}"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A69C8-5524-4B24-85B8-48FBFBC81A8A}" type="datetimeFigureOut">
              <a:rPr lang="en-US" smtClean="0"/>
              <a:pPr/>
              <a:t>11/4/2009</a:t>
            </a:fld>
            <a:endParaRPr lang="en-IN"/>
          </a:p>
        </p:txBody>
      </p:sp>
      <p:sp>
        <p:nvSpPr>
          <p:cNvPr id="5" name="Footer Placeholder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78CBC8-09D7-4111-B75E-D2A98F1227B1}"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wmf"/><Relationship Id="rId1" Type="http://schemas.openxmlformats.org/officeDocument/2006/relationships/slideLayout" Target="../slideLayouts/slideLayout6.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142844" y="-774835"/>
            <a:ext cx="9001156" cy="76328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effectLst/>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Arial" pitchFamily="34" charset="0"/>
              <a:ea typeface="Times New Roman" pitchFamily="18" charset="0"/>
              <a:cs typeface="Arial" pitchFamily="34" charset="0"/>
            </a:endParaRPr>
          </a:p>
          <a:p>
            <a:pPr marL="0" marR="0" lvl="0" indent="0" algn="ctr" defTabSz="914400" rtl="0" eaLnBrk="1" fontAlgn="base" latinLnBrk="0" hangingPunct="1">
              <a:lnSpc>
                <a:spcPct val="15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Network linkages and money management: an anthropological purview of the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Beesi</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network amongst the urban poor </a:t>
            </a:r>
            <a:r>
              <a:rPr kumimoji="0" lang="en-US" sz="2400" b="1" i="0" u="none" strike="noStrike" cap="none" normalizeH="0" baseline="0" dirty="0" err="1" smtClean="0">
                <a:ln>
                  <a:noFill/>
                </a:ln>
                <a:effectLst/>
                <a:latin typeface="Arial" pitchFamily="34" charset="0"/>
                <a:ea typeface="Times New Roman" pitchFamily="18" charset="0"/>
                <a:cs typeface="Arial" pitchFamily="34" charset="0"/>
              </a:rPr>
              <a:t>muslims</a:t>
            </a:r>
            <a:r>
              <a:rPr kumimoji="0" lang="en-US" sz="2400" b="1" i="0" u="none" strike="noStrike" cap="none" normalizeH="0" baseline="0" dirty="0" smtClean="0">
                <a:ln>
                  <a:noFill/>
                </a:ln>
                <a:effectLst/>
                <a:latin typeface="Arial" pitchFamily="34" charset="0"/>
                <a:ea typeface="Times New Roman" pitchFamily="18" charset="0"/>
                <a:cs typeface="Arial" pitchFamily="34" charset="0"/>
              </a:rPr>
              <a:t> in old city area of Lucknow, India. </a:t>
            </a: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Times New Roman" pitchFamily="18" charset="0"/>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u="none" strike="noStrike" cap="none" normalizeH="0" baseline="0" dirty="0" smtClean="0">
                <a:ln>
                  <a:noFill/>
                </a:ln>
                <a:effectLst/>
                <a:latin typeface="Arial" pitchFamily="34" charset="0"/>
                <a:cs typeface="Arial" pitchFamily="34" charset="0"/>
              </a:rPr>
              <a:t>IMTFI 1</a:t>
            </a:r>
            <a:r>
              <a:rPr kumimoji="0" lang="en-US" sz="2400" b="1" u="none" strike="noStrike" cap="none" normalizeH="0" baseline="30000" dirty="0" smtClean="0">
                <a:ln>
                  <a:noFill/>
                </a:ln>
                <a:effectLst/>
                <a:latin typeface="Arial" pitchFamily="34" charset="0"/>
                <a:cs typeface="Arial" pitchFamily="34" charset="0"/>
              </a:rPr>
              <a:t>st</a:t>
            </a:r>
            <a:r>
              <a:rPr kumimoji="0" lang="en-US" sz="2400" b="1" u="none" strike="noStrike" cap="none" normalizeH="0" baseline="0" dirty="0" smtClean="0">
                <a:ln>
                  <a:noFill/>
                </a:ln>
                <a:effectLst/>
                <a:latin typeface="Arial" pitchFamily="34" charset="0"/>
                <a:cs typeface="Arial" pitchFamily="34" charset="0"/>
              </a:rPr>
              <a:t> Inaugural Conference 4</a:t>
            </a:r>
            <a:r>
              <a:rPr kumimoji="0" lang="en-US" sz="2400" b="1" u="none" strike="noStrike" cap="none" normalizeH="0" baseline="30000" dirty="0" smtClean="0">
                <a:ln>
                  <a:noFill/>
                </a:ln>
                <a:effectLst/>
                <a:latin typeface="Arial" pitchFamily="34" charset="0"/>
                <a:cs typeface="Arial" pitchFamily="34" charset="0"/>
              </a:rPr>
              <a:t>th</a:t>
            </a:r>
            <a:r>
              <a:rPr lang="en-US" sz="2400" b="1" baseline="30000" dirty="0" smtClean="0">
                <a:latin typeface="Arial" pitchFamily="34" charset="0"/>
                <a:cs typeface="Arial" pitchFamily="34" charset="0"/>
              </a:rPr>
              <a:t>-</a:t>
            </a:r>
            <a:r>
              <a:rPr kumimoji="0" lang="en-US" sz="2400" b="1" u="none" strike="noStrike" cap="none" normalizeH="0" dirty="0" smtClean="0">
                <a:ln>
                  <a:noFill/>
                </a:ln>
                <a:effectLst/>
                <a:latin typeface="Arial" pitchFamily="34" charset="0"/>
                <a:cs typeface="Arial" pitchFamily="34" charset="0"/>
              </a:rPr>
              <a:t>6</a:t>
            </a:r>
            <a:r>
              <a:rPr kumimoji="0" lang="en-US" sz="2400" b="1" u="none" strike="noStrike" cap="none" normalizeH="0" baseline="30000" dirty="0" smtClean="0">
                <a:ln>
                  <a:noFill/>
                </a:ln>
                <a:effectLst/>
                <a:latin typeface="Arial" pitchFamily="34" charset="0"/>
                <a:cs typeface="Arial" pitchFamily="34" charset="0"/>
              </a:rPr>
              <a:t>th</a:t>
            </a:r>
            <a:r>
              <a:rPr kumimoji="0" lang="en-US" sz="2400" b="1" u="none" strike="noStrike" cap="none" normalizeH="0" dirty="0" smtClean="0">
                <a:ln>
                  <a:noFill/>
                </a:ln>
                <a:effectLst/>
                <a:latin typeface="Arial" pitchFamily="34" charset="0"/>
                <a:cs typeface="Arial" pitchFamily="34" charset="0"/>
              </a:rPr>
              <a:t> November 09</a:t>
            </a: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baseline="0"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lang="en-US" sz="14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400" b="1" i="0" u="none" strike="noStrike" cap="none" normalizeH="0" baseline="0" dirty="0" smtClean="0">
              <a:ln>
                <a:noFill/>
              </a:ln>
              <a:effectLst/>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cs typeface="Arial" pitchFamily="34" charset="0"/>
              </a:rPr>
              <a:t>Dr. </a:t>
            </a:r>
            <a:r>
              <a:rPr kumimoji="0" lang="en-US" sz="2400" b="1" i="0" u="none" strike="noStrike" cap="none" normalizeH="0" baseline="0" dirty="0" err="1" smtClean="0">
                <a:ln>
                  <a:noFill/>
                </a:ln>
                <a:effectLst/>
                <a:latin typeface="Arial" pitchFamily="34" charset="0"/>
                <a:cs typeface="Arial" pitchFamily="34" charset="0"/>
              </a:rPr>
              <a:t>Syed</a:t>
            </a:r>
            <a:r>
              <a:rPr kumimoji="0" lang="en-US" sz="2400" b="1" i="0" u="none" strike="noStrike" cap="none" normalizeH="0" baseline="0" dirty="0" smtClean="0">
                <a:ln>
                  <a:noFill/>
                </a:ln>
                <a:effectLst/>
                <a:latin typeface="Arial" pitchFamily="34" charset="0"/>
                <a:cs typeface="Arial" pitchFamily="34" charset="0"/>
              </a:rPr>
              <a:t> </a:t>
            </a:r>
            <a:r>
              <a:rPr kumimoji="0" lang="en-US" sz="2400" b="1" i="0" u="none" strike="noStrike" cap="none" normalizeH="0" baseline="0" dirty="0" err="1" smtClean="0">
                <a:ln>
                  <a:noFill/>
                </a:ln>
                <a:effectLst/>
                <a:latin typeface="Arial" pitchFamily="34" charset="0"/>
                <a:cs typeface="Arial" pitchFamily="34" charset="0"/>
              </a:rPr>
              <a:t>Aima</a:t>
            </a:r>
            <a:r>
              <a:rPr lang="en-US" sz="2400" b="1" dirty="0" err="1" smtClean="0">
                <a:latin typeface="Arial" pitchFamily="34" charset="0"/>
                <a:cs typeface="Arial" pitchFamily="34" charset="0"/>
              </a:rPr>
              <a:t>nRaza</a:t>
            </a:r>
            <a:endParaRPr lang="en-US" sz="2400" b="1" dirty="0" smtClean="0">
              <a:latin typeface="Arial" pitchFamily="34" charset="0"/>
              <a:cs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lang="en-US" sz="2400" b="1" dirty="0" smtClean="0">
                <a:latin typeface="Arial" pitchFamily="34" charset="0"/>
                <a:cs typeface="Arial" pitchFamily="34" charset="0"/>
              </a:rPr>
              <a:t>Lecturer, Department of Anthropology</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err="1" smtClean="0">
                <a:ln>
                  <a:noFill/>
                </a:ln>
                <a:effectLst/>
                <a:latin typeface="Arial" pitchFamily="34" charset="0"/>
                <a:cs typeface="Arial" pitchFamily="34" charset="0"/>
              </a:rPr>
              <a:t>Shia</a:t>
            </a:r>
            <a:r>
              <a:rPr kumimoji="0" lang="en-US" sz="2400" b="1" i="0" u="none" strike="noStrike" cap="none" normalizeH="0" dirty="0" smtClean="0">
                <a:ln>
                  <a:noFill/>
                </a:ln>
                <a:effectLst/>
                <a:latin typeface="Arial" pitchFamily="34" charset="0"/>
                <a:cs typeface="Arial" pitchFamily="34" charset="0"/>
              </a:rPr>
              <a:t> PG College</a:t>
            </a:r>
          </a:p>
          <a:p>
            <a:pPr marL="0" marR="0" lvl="0" indent="0" algn="ctr" defTabSz="914400" rtl="0" eaLnBrk="1" fontAlgn="base" latinLnBrk="0" hangingPunct="1">
              <a:lnSpc>
                <a:spcPct val="100000"/>
              </a:lnSpc>
              <a:spcBef>
                <a:spcPct val="0"/>
              </a:spcBef>
              <a:spcAft>
                <a:spcPct val="0"/>
              </a:spcAft>
              <a:buClrTx/>
              <a:buSzTx/>
              <a:buFontTx/>
              <a:buNone/>
              <a:tabLst/>
            </a:pPr>
            <a:r>
              <a:rPr lang="en-US" sz="2400" b="1" baseline="0" dirty="0" smtClean="0">
                <a:latin typeface="Arial" pitchFamily="34" charset="0"/>
                <a:cs typeface="Arial" pitchFamily="34" charset="0"/>
              </a:rPr>
              <a:t>Lucknow</a:t>
            </a:r>
            <a:r>
              <a:rPr lang="en-US" sz="2400" b="1" dirty="0" smtClean="0">
                <a:latin typeface="Arial" pitchFamily="34" charset="0"/>
                <a:cs typeface="Arial" pitchFamily="34"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effectLst/>
                <a:latin typeface="Arial" pitchFamily="34" charset="0"/>
                <a:cs typeface="Arial" pitchFamily="34" charset="0"/>
              </a:rPr>
              <a:t>India</a:t>
            </a:r>
            <a:endParaRPr kumimoji="0" lang="en-US" sz="2400" b="0" i="0" u="none" strike="noStrike" cap="none" normalizeH="0" baseline="0" dirty="0" smtClean="0">
              <a:ln>
                <a:noFill/>
              </a:ln>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Status</a:t>
            </a:r>
            <a:endParaRPr lang="en-US" dirty="0"/>
          </a:p>
        </p:txBody>
      </p:sp>
      <p:graphicFrame>
        <p:nvGraphicFramePr>
          <p:cNvPr id="6" name="Content Placeholder 5"/>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ontent Placeholder 6"/>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Status</a:t>
            </a:r>
            <a:endParaRPr lang="en-US" dirty="0"/>
          </a:p>
        </p:txBody>
      </p:sp>
      <p:sp>
        <p:nvSpPr>
          <p:cNvPr id="4" name="Content Placeholder 3"/>
          <p:cNvSpPr>
            <a:spLocks noGrp="1"/>
          </p:cNvSpPr>
          <p:nvPr>
            <p:ph sz="half" idx="2"/>
          </p:nvPr>
        </p:nvSpPr>
        <p:spPr/>
        <p:txBody>
          <a:bodyPr/>
          <a:lstStyle/>
          <a:p>
            <a:endParaRPr lang="en-US"/>
          </a:p>
        </p:txBody>
      </p:sp>
      <p:graphicFrame>
        <p:nvGraphicFramePr>
          <p:cNvPr id="5" name="Content Placeholder 4"/>
          <p:cNvGraphicFramePr>
            <a:graphicFrameLocks noGrp="1"/>
          </p:cNvGraphicFramePr>
          <p:nvPr>
            <p:ph sz="half" idx="1"/>
          </p:nvPr>
        </p:nvGraphicFramePr>
        <p:xfrm>
          <a:off x="2285984" y="1643050"/>
          <a:ext cx="4038600" cy="452596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flipH="1" flipV="1">
            <a:off x="1142976" y="1000108"/>
            <a:ext cx="7572428" cy="55721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dirty="0">
              <a:solidFill>
                <a:schemeClr val="bg1"/>
              </a:solidFill>
            </a:endParaRPr>
          </a:p>
        </p:txBody>
      </p:sp>
      <p:pic>
        <p:nvPicPr>
          <p:cNvPr id="1026" name="Picture 2" descr="C:\Users\Aiman Raza\Pictures\Microsoft Clip Organizer\j0425004.wmf"/>
          <p:cNvPicPr>
            <a:picLocks noChangeAspect="1" noChangeArrowheads="1"/>
          </p:cNvPicPr>
          <p:nvPr/>
        </p:nvPicPr>
        <p:blipFill>
          <a:blip r:embed="rId2"/>
          <a:srcRect/>
          <a:stretch>
            <a:fillRect/>
          </a:stretch>
        </p:blipFill>
        <p:spPr bwMode="auto">
          <a:xfrm>
            <a:off x="6572264" y="5572140"/>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8" name="Picture 2" descr="C:\Users\Aiman Raza\Pictures\Microsoft Clip Organizer\j0425004.wmf"/>
          <p:cNvPicPr>
            <a:picLocks noChangeAspect="1" noChangeArrowheads="1"/>
          </p:cNvPicPr>
          <p:nvPr/>
        </p:nvPicPr>
        <p:blipFill>
          <a:blip r:embed="rId2"/>
          <a:srcRect/>
          <a:stretch>
            <a:fillRect/>
          </a:stretch>
        </p:blipFill>
        <p:spPr bwMode="auto">
          <a:xfrm>
            <a:off x="4500562" y="5854597"/>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9" name="Picture 2" descr="C:\Users\Aiman Raza\Pictures\Microsoft Clip Organizer\j0425004.wmf"/>
          <p:cNvPicPr>
            <a:picLocks noChangeAspect="1" noChangeArrowheads="1"/>
          </p:cNvPicPr>
          <p:nvPr/>
        </p:nvPicPr>
        <p:blipFill>
          <a:blip r:embed="rId2"/>
          <a:srcRect/>
          <a:stretch>
            <a:fillRect/>
          </a:stretch>
        </p:blipFill>
        <p:spPr bwMode="auto">
          <a:xfrm>
            <a:off x="8072462" y="3429000"/>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 name="Picture 2" descr="C:\Users\Aiman Raza\Pictures\Microsoft Clip Organizer\j0425004.wmf"/>
          <p:cNvPicPr>
            <a:picLocks noChangeAspect="1" noChangeArrowheads="1"/>
          </p:cNvPicPr>
          <p:nvPr/>
        </p:nvPicPr>
        <p:blipFill>
          <a:blip r:embed="rId2"/>
          <a:srcRect/>
          <a:stretch>
            <a:fillRect/>
          </a:stretch>
        </p:blipFill>
        <p:spPr bwMode="auto">
          <a:xfrm>
            <a:off x="2285984" y="5429264"/>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1" name="Picture 2" descr="C:\Users\Aiman Raza\Pictures\Microsoft Clip Organizer\j0425004.wmf"/>
          <p:cNvPicPr>
            <a:picLocks noChangeAspect="1" noChangeArrowheads="1"/>
          </p:cNvPicPr>
          <p:nvPr/>
        </p:nvPicPr>
        <p:blipFill>
          <a:blip r:embed="rId2"/>
          <a:srcRect/>
          <a:stretch>
            <a:fillRect/>
          </a:stretch>
        </p:blipFill>
        <p:spPr bwMode="auto">
          <a:xfrm>
            <a:off x="857224" y="4429132"/>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2" name="Picture 2" descr="C:\Users\Aiman Raza\Pictures\Microsoft Clip Organizer\j0425004.wmf"/>
          <p:cNvPicPr>
            <a:picLocks noChangeAspect="1" noChangeArrowheads="1"/>
          </p:cNvPicPr>
          <p:nvPr/>
        </p:nvPicPr>
        <p:blipFill>
          <a:blip r:embed="rId2"/>
          <a:srcRect/>
          <a:stretch>
            <a:fillRect/>
          </a:stretch>
        </p:blipFill>
        <p:spPr bwMode="auto">
          <a:xfrm>
            <a:off x="571472" y="2928934"/>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3" name="Picture 2" descr="C:\Users\Aiman Raza\Pictures\Microsoft Clip Organizer\j0425004.wmf"/>
          <p:cNvPicPr>
            <a:picLocks noChangeAspect="1" noChangeArrowheads="1"/>
          </p:cNvPicPr>
          <p:nvPr/>
        </p:nvPicPr>
        <p:blipFill>
          <a:blip r:embed="rId2"/>
          <a:srcRect/>
          <a:stretch>
            <a:fillRect/>
          </a:stretch>
        </p:blipFill>
        <p:spPr bwMode="auto">
          <a:xfrm>
            <a:off x="1500166" y="1428736"/>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4" name="Picture 2" descr="C:\Users\Aiman Raza\Pictures\Microsoft Clip Organizer\j0425004.wmf"/>
          <p:cNvPicPr>
            <a:picLocks noChangeAspect="1" noChangeArrowheads="1"/>
          </p:cNvPicPr>
          <p:nvPr/>
        </p:nvPicPr>
        <p:blipFill>
          <a:blip r:embed="rId2"/>
          <a:srcRect/>
          <a:stretch>
            <a:fillRect/>
          </a:stretch>
        </p:blipFill>
        <p:spPr bwMode="auto">
          <a:xfrm>
            <a:off x="2786050" y="785794"/>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5" name="Picture 2" descr="C:\Users\Aiman Raza\Pictures\Microsoft Clip Organizer\j0425004.wmf"/>
          <p:cNvPicPr>
            <a:picLocks noChangeAspect="1" noChangeArrowheads="1"/>
          </p:cNvPicPr>
          <p:nvPr/>
        </p:nvPicPr>
        <p:blipFill>
          <a:blip r:embed="rId2"/>
          <a:srcRect/>
          <a:stretch>
            <a:fillRect/>
          </a:stretch>
        </p:blipFill>
        <p:spPr bwMode="auto">
          <a:xfrm>
            <a:off x="4572000" y="642918"/>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6" name="Picture 2" descr="C:\Users\Aiman Raza\Pictures\Microsoft Clip Organizer\j0425004.wmf"/>
          <p:cNvPicPr>
            <a:picLocks noChangeAspect="1" noChangeArrowheads="1"/>
          </p:cNvPicPr>
          <p:nvPr/>
        </p:nvPicPr>
        <p:blipFill>
          <a:blip r:embed="rId2"/>
          <a:srcRect/>
          <a:stretch>
            <a:fillRect/>
          </a:stretch>
        </p:blipFill>
        <p:spPr bwMode="auto">
          <a:xfrm>
            <a:off x="6786578" y="857232"/>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7" name="Picture 2" descr="C:\Users\Aiman Raza\Pictures\Microsoft Clip Organizer\j0425004.wmf"/>
          <p:cNvPicPr>
            <a:picLocks noChangeAspect="1" noChangeArrowheads="1"/>
          </p:cNvPicPr>
          <p:nvPr/>
        </p:nvPicPr>
        <p:blipFill>
          <a:blip r:embed="rId2"/>
          <a:srcRect/>
          <a:stretch>
            <a:fillRect/>
          </a:stretch>
        </p:blipFill>
        <p:spPr bwMode="auto">
          <a:xfrm>
            <a:off x="7858148" y="2000240"/>
            <a:ext cx="884239" cy="100340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7" name="Picture 3" descr="C:\Users\Aiman Raza\AppData\Local\Microsoft\Windows\Temporary Internet Files\Content.IE5\MBHB6QSW\MPj04422200000[1].jpg"/>
          <p:cNvPicPr>
            <a:picLocks noChangeAspect="1" noChangeArrowheads="1"/>
          </p:cNvPicPr>
          <p:nvPr/>
        </p:nvPicPr>
        <p:blipFill>
          <a:blip r:embed="rId3" cstate="print"/>
          <a:srcRect/>
          <a:stretch>
            <a:fillRect/>
          </a:stretch>
        </p:blipFill>
        <p:spPr bwMode="auto">
          <a:xfrm flipH="1">
            <a:off x="4000496" y="3071810"/>
            <a:ext cx="1500230" cy="1000153"/>
          </a:xfrm>
          <a:prstGeom prst="rect">
            <a:avLst/>
          </a:prstGeom>
          <a:noFill/>
        </p:spPr>
      </p:pic>
      <p:pic>
        <p:nvPicPr>
          <p:cNvPr id="1031" name="Picture 7" descr="C:\Users\Aiman Raza\AppData\Local\Microsoft\Windows\Temporary Internet Files\Content.IE5\VMBK6912\MCj04338350000[1].png"/>
          <p:cNvPicPr>
            <a:picLocks noChangeAspect="1" noChangeArrowheads="1"/>
          </p:cNvPicPr>
          <p:nvPr/>
        </p:nvPicPr>
        <p:blipFill>
          <a:blip r:embed="rId4"/>
          <a:srcRect/>
          <a:stretch>
            <a:fillRect/>
          </a:stretch>
        </p:blipFill>
        <p:spPr bwMode="auto">
          <a:xfrm>
            <a:off x="5500694" y="3071810"/>
            <a:ext cx="1271476" cy="1271476"/>
          </a:xfrm>
          <a:prstGeom prst="rect">
            <a:avLst/>
          </a:prstGeom>
          <a:noFill/>
        </p:spPr>
      </p:pic>
      <p:sp>
        <p:nvSpPr>
          <p:cNvPr id="25" name="Right Arrow 24"/>
          <p:cNvSpPr/>
          <p:nvPr/>
        </p:nvSpPr>
        <p:spPr>
          <a:xfrm>
            <a:off x="1928794" y="3429000"/>
            <a:ext cx="857256"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Right Arrow 25"/>
          <p:cNvSpPr/>
          <p:nvPr/>
        </p:nvSpPr>
        <p:spPr>
          <a:xfrm rot="18971343">
            <a:off x="2673660" y="4575241"/>
            <a:ext cx="939159" cy="25933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7" name="Right Arrow 26"/>
          <p:cNvSpPr/>
          <p:nvPr/>
        </p:nvSpPr>
        <p:spPr>
          <a:xfrm rot="5400000">
            <a:off x="4404267" y="2310849"/>
            <a:ext cx="978408" cy="21431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Right Arrow 27"/>
          <p:cNvSpPr/>
          <p:nvPr/>
        </p:nvSpPr>
        <p:spPr>
          <a:xfrm rot="16200000">
            <a:off x="4439986" y="4989774"/>
            <a:ext cx="978408" cy="28575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9" name="Right Arrow 28"/>
          <p:cNvSpPr/>
          <p:nvPr/>
        </p:nvSpPr>
        <p:spPr>
          <a:xfrm rot="2665488">
            <a:off x="2830215" y="2439583"/>
            <a:ext cx="967610" cy="29515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0" name="Right Arrow 29"/>
          <p:cNvSpPr/>
          <p:nvPr/>
        </p:nvSpPr>
        <p:spPr>
          <a:xfrm rot="10800000">
            <a:off x="6715140" y="3571876"/>
            <a:ext cx="1071570" cy="35719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1" name="Right Arrow 30"/>
          <p:cNvSpPr/>
          <p:nvPr/>
        </p:nvSpPr>
        <p:spPr>
          <a:xfrm rot="8809484">
            <a:off x="6225545" y="2555352"/>
            <a:ext cx="934620" cy="21847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32" name="Right Arrow 31"/>
          <p:cNvSpPr/>
          <p:nvPr/>
        </p:nvSpPr>
        <p:spPr>
          <a:xfrm rot="13769938">
            <a:off x="5767076" y="4624511"/>
            <a:ext cx="1038870" cy="3236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4" name="Title 23"/>
          <p:cNvSpPr>
            <a:spLocks noGrp="1"/>
          </p:cNvSpPr>
          <p:nvPr>
            <p:ph type="title"/>
          </p:nvPr>
        </p:nvSpPr>
        <p:spPr>
          <a:xfrm>
            <a:off x="457200" y="274638"/>
            <a:ext cx="8229600" cy="796908"/>
          </a:xfrm>
        </p:spPr>
        <p:txBody>
          <a:bodyPr>
            <a:normAutofit fontScale="90000"/>
          </a:bodyPr>
          <a:lstStyle/>
          <a:p>
            <a:r>
              <a:rPr lang="en-US" dirty="0" smtClean="0"/>
              <a:t>The </a:t>
            </a:r>
            <a:r>
              <a:rPr lang="en-US" dirty="0" err="1" smtClean="0"/>
              <a:t>Beesi</a:t>
            </a:r>
            <a:r>
              <a:rPr lang="en-US" dirty="0" smtClean="0"/>
              <a:t> Process</a:t>
            </a:r>
            <a:br>
              <a:rPr lang="en-US" dirty="0" smtClean="0"/>
            </a:br>
            <a:endParaRPr lang="en-I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nodeType="clickEffect">
                                  <p:stCondLst>
                                    <p:cond delay="0"/>
                                  </p:stCondLst>
                                  <p:childTnLst>
                                    <p:anim calcmode="lin" valueType="num">
                                      <p:cBhvr additive="base">
                                        <p:cTn id="6" dur="2000"/>
                                        <p:tgtEl>
                                          <p:spTgt spid="15"/>
                                        </p:tgtEl>
                                        <p:attrNameLst>
                                          <p:attrName>ppt_x</p:attrName>
                                        </p:attrNameLst>
                                      </p:cBhvr>
                                      <p:tavLst>
                                        <p:tav tm="0">
                                          <p:val>
                                            <p:strVal val="ppt_x"/>
                                          </p:val>
                                        </p:tav>
                                        <p:tav tm="100000">
                                          <p:val>
                                            <p:strVal val="ppt_x"/>
                                          </p:val>
                                        </p:tav>
                                      </p:tavLst>
                                    </p:anim>
                                    <p:anim calcmode="lin" valueType="num">
                                      <p:cBhvr additive="base">
                                        <p:cTn id="7" dur="2000"/>
                                        <p:tgtEl>
                                          <p:spTgt spid="15"/>
                                        </p:tgtEl>
                                        <p:attrNameLst>
                                          <p:attrName>ppt_y</p:attrName>
                                        </p:attrNameLst>
                                      </p:cBhvr>
                                      <p:tavLst>
                                        <p:tav tm="0">
                                          <p:val>
                                            <p:strVal val="ppt_y"/>
                                          </p:val>
                                        </p:tav>
                                        <p:tav tm="100000">
                                          <p:val>
                                            <p:strVal val="1+ppt_h/2"/>
                                          </p:val>
                                        </p:tav>
                                      </p:tavLst>
                                    </p:anim>
                                    <p:set>
                                      <p:cBhvr>
                                        <p:cTn id="8" dur="1" fill="hold">
                                          <p:stCondLst>
                                            <p:cond delay="1999"/>
                                          </p:stCondLst>
                                        </p:cTn>
                                        <p:tgtEl>
                                          <p:spTgt spid="15"/>
                                        </p:tgtEl>
                                        <p:attrNameLst>
                                          <p:attrName>style.visibility</p:attrName>
                                        </p:attrNameLst>
                                      </p:cBhvr>
                                      <p:to>
                                        <p:strVal val="hidden"/>
                                      </p:to>
                                    </p:set>
                                  </p:childTnLst>
                                </p:cTn>
                              </p:par>
                            </p:childTnLst>
                          </p:cTn>
                        </p:par>
                        <p:par>
                          <p:cTn id="9" fill="hold">
                            <p:stCondLst>
                              <p:cond delay="2000"/>
                            </p:stCondLst>
                            <p:childTnLst>
                              <p:par>
                                <p:cTn id="10" presetID="2" presetClass="exit" presetSubtype="4" fill="hold" nodeType="afterEffect">
                                  <p:stCondLst>
                                    <p:cond delay="0"/>
                                  </p:stCondLst>
                                  <p:childTnLst>
                                    <p:anim calcmode="lin" valueType="num">
                                      <p:cBhvr additive="base">
                                        <p:cTn id="11" dur="2000"/>
                                        <p:tgtEl>
                                          <p:spTgt spid="9"/>
                                        </p:tgtEl>
                                        <p:attrNameLst>
                                          <p:attrName>ppt_x</p:attrName>
                                        </p:attrNameLst>
                                      </p:cBhvr>
                                      <p:tavLst>
                                        <p:tav tm="0">
                                          <p:val>
                                            <p:strVal val="ppt_x"/>
                                          </p:val>
                                        </p:tav>
                                        <p:tav tm="100000">
                                          <p:val>
                                            <p:strVal val="ppt_x"/>
                                          </p:val>
                                        </p:tav>
                                      </p:tavLst>
                                    </p:anim>
                                    <p:anim calcmode="lin" valueType="num">
                                      <p:cBhvr additive="base">
                                        <p:cTn id="12" dur="2000"/>
                                        <p:tgtEl>
                                          <p:spTgt spid="9"/>
                                        </p:tgtEl>
                                        <p:attrNameLst>
                                          <p:attrName>ppt_y</p:attrName>
                                        </p:attrNameLst>
                                      </p:cBhvr>
                                      <p:tavLst>
                                        <p:tav tm="0">
                                          <p:val>
                                            <p:strVal val="ppt_y"/>
                                          </p:val>
                                        </p:tav>
                                        <p:tav tm="100000">
                                          <p:val>
                                            <p:strVal val="1+ppt_h/2"/>
                                          </p:val>
                                        </p:tav>
                                      </p:tavLst>
                                    </p:anim>
                                    <p:set>
                                      <p:cBhvr>
                                        <p:cTn id="13" dur="1" fill="hold">
                                          <p:stCondLst>
                                            <p:cond delay="1999"/>
                                          </p:stCondLst>
                                        </p:cTn>
                                        <p:tgtEl>
                                          <p:spTgt spid="9"/>
                                        </p:tgtEl>
                                        <p:attrNameLst>
                                          <p:attrName>style.visibility</p:attrName>
                                        </p:attrNameLst>
                                      </p:cBhvr>
                                      <p:to>
                                        <p:strVal val="hidden"/>
                                      </p:to>
                                    </p:set>
                                  </p:childTnLst>
                                </p:cTn>
                              </p:par>
                            </p:childTnLst>
                          </p:cTn>
                        </p:par>
                        <p:par>
                          <p:cTn id="14" fill="hold">
                            <p:stCondLst>
                              <p:cond delay="4000"/>
                            </p:stCondLst>
                            <p:childTnLst>
                              <p:par>
                                <p:cTn id="15" presetID="2" presetClass="exit" presetSubtype="4" fill="hold" nodeType="afterEffect">
                                  <p:stCondLst>
                                    <p:cond delay="0"/>
                                  </p:stCondLst>
                                  <p:childTnLst>
                                    <p:anim calcmode="lin" valueType="num">
                                      <p:cBhvr additive="base">
                                        <p:cTn id="16" dur="2000"/>
                                        <p:tgtEl>
                                          <p:spTgt spid="17"/>
                                        </p:tgtEl>
                                        <p:attrNameLst>
                                          <p:attrName>ppt_x</p:attrName>
                                        </p:attrNameLst>
                                      </p:cBhvr>
                                      <p:tavLst>
                                        <p:tav tm="0">
                                          <p:val>
                                            <p:strVal val="ppt_x"/>
                                          </p:val>
                                        </p:tav>
                                        <p:tav tm="100000">
                                          <p:val>
                                            <p:strVal val="ppt_x"/>
                                          </p:val>
                                        </p:tav>
                                      </p:tavLst>
                                    </p:anim>
                                    <p:anim calcmode="lin" valueType="num">
                                      <p:cBhvr additive="base">
                                        <p:cTn id="17" dur="2000"/>
                                        <p:tgtEl>
                                          <p:spTgt spid="17"/>
                                        </p:tgtEl>
                                        <p:attrNameLst>
                                          <p:attrName>ppt_y</p:attrName>
                                        </p:attrNameLst>
                                      </p:cBhvr>
                                      <p:tavLst>
                                        <p:tav tm="0">
                                          <p:val>
                                            <p:strVal val="ppt_y"/>
                                          </p:val>
                                        </p:tav>
                                        <p:tav tm="100000">
                                          <p:val>
                                            <p:strVal val="1+ppt_h/2"/>
                                          </p:val>
                                        </p:tav>
                                      </p:tavLst>
                                    </p:anim>
                                    <p:set>
                                      <p:cBhvr>
                                        <p:cTn id="18" dur="1" fill="hold">
                                          <p:stCondLst>
                                            <p:cond delay="1999"/>
                                          </p:stCondLst>
                                        </p:cTn>
                                        <p:tgtEl>
                                          <p:spTgt spid="17"/>
                                        </p:tgtEl>
                                        <p:attrNameLst>
                                          <p:attrName>style.visibility</p:attrName>
                                        </p:attrNameLst>
                                      </p:cBhvr>
                                      <p:to>
                                        <p:strVal val="hidden"/>
                                      </p:to>
                                    </p:set>
                                  </p:childTnLst>
                                </p:cTn>
                              </p:par>
                            </p:childTnLst>
                          </p:cTn>
                        </p:par>
                        <p:par>
                          <p:cTn id="19" fill="hold">
                            <p:stCondLst>
                              <p:cond delay="6000"/>
                            </p:stCondLst>
                            <p:childTnLst>
                              <p:par>
                                <p:cTn id="20" presetID="2" presetClass="exit" presetSubtype="4" fill="hold" nodeType="afterEffect">
                                  <p:stCondLst>
                                    <p:cond delay="0"/>
                                  </p:stCondLst>
                                  <p:childTnLst>
                                    <p:anim calcmode="lin" valueType="num">
                                      <p:cBhvr additive="base">
                                        <p:cTn id="21" dur="2000"/>
                                        <p:tgtEl>
                                          <p:spTgt spid="13"/>
                                        </p:tgtEl>
                                        <p:attrNameLst>
                                          <p:attrName>ppt_x</p:attrName>
                                        </p:attrNameLst>
                                      </p:cBhvr>
                                      <p:tavLst>
                                        <p:tav tm="0">
                                          <p:val>
                                            <p:strVal val="ppt_x"/>
                                          </p:val>
                                        </p:tav>
                                        <p:tav tm="100000">
                                          <p:val>
                                            <p:strVal val="ppt_x"/>
                                          </p:val>
                                        </p:tav>
                                      </p:tavLst>
                                    </p:anim>
                                    <p:anim calcmode="lin" valueType="num">
                                      <p:cBhvr additive="base">
                                        <p:cTn id="22" dur="2000"/>
                                        <p:tgtEl>
                                          <p:spTgt spid="13"/>
                                        </p:tgtEl>
                                        <p:attrNameLst>
                                          <p:attrName>ppt_y</p:attrName>
                                        </p:attrNameLst>
                                      </p:cBhvr>
                                      <p:tavLst>
                                        <p:tav tm="0">
                                          <p:val>
                                            <p:strVal val="ppt_y"/>
                                          </p:val>
                                        </p:tav>
                                        <p:tav tm="100000">
                                          <p:val>
                                            <p:strVal val="1+ppt_h/2"/>
                                          </p:val>
                                        </p:tav>
                                      </p:tavLst>
                                    </p:anim>
                                    <p:set>
                                      <p:cBhvr>
                                        <p:cTn id="23" dur="1" fill="hold">
                                          <p:stCondLst>
                                            <p:cond delay="1999"/>
                                          </p:stCondLst>
                                        </p:cTn>
                                        <p:tgtEl>
                                          <p:spTgt spid="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857372"/>
            <a:ext cx="8229600" cy="1143000"/>
          </a:xfrm>
        </p:spPr>
        <p:txBody>
          <a:bodyPr/>
          <a:lstStyle/>
          <a:p>
            <a:r>
              <a:rPr lang="en-US" dirty="0" smtClean="0"/>
              <a:t>THANK YOU</a:t>
            </a:r>
            <a:endParaRPr lang="en-I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65155"/>
            <a:ext cx="9144000" cy="5478423"/>
          </a:xfrm>
          <a:prstGeom prst="rect">
            <a:avLst/>
          </a:prstGeom>
        </p:spPr>
        <p:txBody>
          <a:bodyPr wrap="square">
            <a:spAutoFit/>
          </a:bodyPr>
          <a:lstStyle/>
          <a:p>
            <a:endParaRPr lang="en-IN" dirty="0" smtClean="0"/>
          </a:p>
          <a:p>
            <a:pPr algn="ctr"/>
            <a:r>
              <a:rPr lang="en-US" sz="2000" dirty="0" smtClean="0"/>
              <a:t>The Problem </a:t>
            </a:r>
          </a:p>
          <a:p>
            <a:pPr algn="ctr"/>
            <a:endParaRPr lang="en-US" dirty="0" smtClean="0"/>
          </a:p>
          <a:p>
            <a:pPr algn="ctr"/>
            <a:endParaRPr lang="en-IN" dirty="0" smtClean="0"/>
          </a:p>
          <a:p>
            <a:pPr>
              <a:buFont typeface="Arial" pitchFamily="34" charset="0"/>
              <a:buChar char="•"/>
            </a:pPr>
            <a:r>
              <a:rPr lang="en-IN" sz="2000" dirty="0" smtClean="0"/>
              <a:t>The global recession might end soon, but there are no signs of settling down of the woes of the poor in third world countries. The impact of recession is huge- there are definite signs of job losses, loss of income, high expenditures and an unusual increase in food prices. </a:t>
            </a:r>
          </a:p>
          <a:p>
            <a:endParaRPr lang="en-IN" sz="2000" dirty="0" smtClean="0"/>
          </a:p>
          <a:p>
            <a:endParaRPr lang="en-IN" dirty="0" smtClean="0"/>
          </a:p>
          <a:p>
            <a:pPr>
              <a:buFont typeface="Arial" pitchFamily="34" charset="0"/>
              <a:buChar char="•"/>
            </a:pPr>
            <a:r>
              <a:rPr lang="en-IN" sz="2000" dirty="0" smtClean="0"/>
              <a:t>This dilemma of poverty becomes more pathetic when these earnings are just less than 2$, working for more than eight hours a day. How can one survive in such conditions of haplessness and misery? ???</a:t>
            </a:r>
          </a:p>
          <a:p>
            <a:endParaRPr lang="en-US" sz="2000" dirty="0" smtClean="0"/>
          </a:p>
          <a:p>
            <a:endParaRPr lang="en-IN" sz="2000" dirty="0" smtClean="0"/>
          </a:p>
          <a:p>
            <a:endParaRPr lang="en-IN" dirty="0" smtClean="0"/>
          </a:p>
          <a:p>
            <a:pPr>
              <a:buFont typeface="Arial" pitchFamily="34" charset="0"/>
              <a:buChar char="•"/>
            </a:pPr>
            <a:r>
              <a:rPr lang="en-IN" sz="2000" dirty="0" smtClean="0"/>
              <a:t>Do they compromise on the education of their children or do they make compromises on the health front and then what keeps them afloat????</a:t>
            </a:r>
            <a:endParaRPr lang="en-IN"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594"/>
          </a:xfrm>
        </p:spPr>
        <p:txBody>
          <a:bodyPr>
            <a:normAutofit/>
          </a:bodyPr>
          <a:lstStyle/>
          <a:p>
            <a:r>
              <a:rPr lang="en-US" sz="2000" dirty="0" smtClean="0"/>
              <a:t>The Answer lies here -</a:t>
            </a:r>
            <a:endParaRPr lang="en-IN" sz="2000" dirty="0"/>
          </a:p>
        </p:txBody>
      </p:sp>
      <p:sp>
        <p:nvSpPr>
          <p:cNvPr id="3" name="Content Placeholder 2"/>
          <p:cNvSpPr>
            <a:spLocks noGrp="1"/>
          </p:cNvSpPr>
          <p:nvPr>
            <p:ph idx="1"/>
          </p:nvPr>
        </p:nvSpPr>
        <p:spPr>
          <a:xfrm>
            <a:off x="457200" y="1142984"/>
            <a:ext cx="8229600" cy="4525963"/>
          </a:xfrm>
        </p:spPr>
        <p:txBody>
          <a:bodyPr>
            <a:normAutofit fontScale="77500" lnSpcReduction="20000"/>
          </a:bodyPr>
          <a:lstStyle/>
          <a:p>
            <a:r>
              <a:rPr lang="en-IN" dirty="0" smtClean="0"/>
              <a:t>The answer lies somewhere in their social structure, which helps in maintaining strong social networks and ties among the members of the neighbourhood and sometimes even employing financial tools, many linked to informal networks and family ties, which according to Coleman (1990) is social capital of the society - “ a glue that holds societies together” (</a:t>
            </a:r>
            <a:r>
              <a:rPr lang="en-IN" dirty="0" err="1" smtClean="0"/>
              <a:t>Serageldin</a:t>
            </a:r>
            <a:r>
              <a:rPr lang="en-IN" dirty="0" smtClean="0"/>
              <a:t>, 1996, p.196). </a:t>
            </a:r>
          </a:p>
          <a:p>
            <a:endParaRPr lang="en-IN" dirty="0" smtClean="0"/>
          </a:p>
          <a:p>
            <a:r>
              <a:rPr lang="en-IN" dirty="0" smtClean="0"/>
              <a:t>Social capital consists of norms, networks and horizontal associations (Putnam, 1993; Putnam, </a:t>
            </a:r>
            <a:r>
              <a:rPr lang="en-IN" dirty="0" err="1" smtClean="0"/>
              <a:t>Leonardi</a:t>
            </a:r>
            <a:r>
              <a:rPr lang="en-IN" dirty="0" smtClean="0"/>
              <a:t> </a:t>
            </a:r>
            <a:r>
              <a:rPr lang="en-IN" dirty="0" err="1" smtClean="0"/>
              <a:t>and</a:t>
            </a:r>
            <a:r>
              <a:rPr lang="en-IN" dirty="0" err="1" smtClean="0">
                <a:solidFill>
                  <a:schemeClr val="bg1"/>
                </a:solidFill>
              </a:rPr>
              <a:t>→</a:t>
            </a:r>
            <a:r>
              <a:rPr lang="en-IN" dirty="0" err="1" smtClean="0"/>
              <a:t>Nanetti</a:t>
            </a:r>
            <a:r>
              <a:rPr lang="en-IN" dirty="0" smtClean="0"/>
              <a:t>, 1993), having important economic consequences on development outcomes including growth, poverty and poverty alleviation (</a:t>
            </a:r>
            <a:r>
              <a:rPr lang="en-IN" dirty="0" err="1" smtClean="0"/>
              <a:t>Grootaert</a:t>
            </a:r>
            <a:r>
              <a:rPr lang="en-IN" dirty="0" smtClean="0"/>
              <a:t>, 1996). </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14338"/>
            <a:ext cx="8229600" cy="1143000"/>
          </a:xfrm>
        </p:spPr>
        <p:txBody>
          <a:bodyPr>
            <a:normAutofit/>
          </a:bodyPr>
          <a:lstStyle/>
          <a:p>
            <a:r>
              <a:rPr lang="en-US" sz="2000" dirty="0" smtClean="0"/>
              <a:t>Networks </a:t>
            </a:r>
            <a:endParaRPr lang="en-IN" sz="2000" dirty="0"/>
          </a:p>
        </p:txBody>
      </p:sp>
      <p:sp>
        <p:nvSpPr>
          <p:cNvPr id="5" name="Content Placeholder 4"/>
          <p:cNvSpPr>
            <a:spLocks noGrp="1"/>
          </p:cNvSpPr>
          <p:nvPr>
            <p:ph idx="1"/>
          </p:nvPr>
        </p:nvSpPr>
        <p:spPr>
          <a:xfrm>
            <a:off x="500034" y="1000108"/>
            <a:ext cx="8229600" cy="4525963"/>
          </a:xfrm>
        </p:spPr>
        <p:txBody>
          <a:bodyPr>
            <a:normAutofit lnSpcReduction="10000"/>
          </a:bodyPr>
          <a:lstStyle/>
          <a:p>
            <a:r>
              <a:rPr lang="en-IN" sz="2000" dirty="0" smtClean="0"/>
              <a:t>These networks are structures of relationships linking social actors—are ubiquitous in contemporary society, especially among the poor, in third world countries. </a:t>
            </a:r>
          </a:p>
          <a:p>
            <a:r>
              <a:rPr lang="en-IN" sz="2000" dirty="0" smtClean="0"/>
              <a:t>They act as instrumental aid for individuals whose social and economic disadvantages place them “beyond the frontier” of formal finance (Von </a:t>
            </a:r>
            <a:r>
              <a:rPr lang="en-IN" sz="2000" dirty="0" err="1" smtClean="0"/>
              <a:t>Pischke</a:t>
            </a:r>
            <a:r>
              <a:rPr lang="en-IN" sz="2000" dirty="0" smtClean="0"/>
              <a:t>, 1991), successful financial intermediation is often accompanied by social intermediation.</a:t>
            </a:r>
          </a:p>
          <a:p>
            <a:r>
              <a:rPr lang="en-IN" sz="2000" dirty="0" smtClean="0"/>
              <a:t>Social intermediation prepares marginalised groups or individuals to enter into informal networks often known as Rotating Services and Credit Associations (</a:t>
            </a:r>
            <a:r>
              <a:rPr lang="en-IN" sz="2000" dirty="0" err="1" smtClean="0"/>
              <a:t>ROSCA’s</a:t>
            </a:r>
            <a:r>
              <a:rPr lang="en-IN" sz="2000" dirty="0" smtClean="0"/>
              <a:t>) </a:t>
            </a:r>
          </a:p>
          <a:p>
            <a:r>
              <a:rPr lang="en-IN" sz="2000" dirty="0" smtClean="0"/>
              <a:t>In West Africa they are </a:t>
            </a:r>
            <a:r>
              <a:rPr lang="en-IN" sz="2000" i="1" dirty="0" smtClean="0"/>
              <a:t>tontines, </a:t>
            </a:r>
            <a:r>
              <a:rPr lang="en-IN" sz="2000" i="1" dirty="0" err="1" smtClean="0"/>
              <a:t>paris</a:t>
            </a:r>
            <a:r>
              <a:rPr lang="en-IN" sz="2000" i="1" dirty="0" smtClean="0"/>
              <a:t>, or </a:t>
            </a:r>
            <a:r>
              <a:rPr lang="en-IN" sz="2000" i="1" dirty="0" err="1" smtClean="0"/>
              <a:t>susus</a:t>
            </a:r>
            <a:r>
              <a:rPr lang="en-IN" sz="2000" i="1" dirty="0" smtClean="0"/>
              <a:t> </a:t>
            </a:r>
            <a:r>
              <a:rPr lang="en-IN" sz="2000" dirty="0" smtClean="0"/>
              <a:t>(</a:t>
            </a:r>
            <a:r>
              <a:rPr lang="en-IN" sz="2000" dirty="0" err="1" smtClean="0"/>
              <a:t>Krahen</a:t>
            </a:r>
            <a:r>
              <a:rPr lang="en-IN" sz="2000" dirty="0" smtClean="0"/>
              <a:t> and Schmidt, 1994)</a:t>
            </a:r>
          </a:p>
          <a:p>
            <a:r>
              <a:rPr lang="en-IN" sz="2000" i="1" dirty="0" smtClean="0"/>
              <a:t>Hui</a:t>
            </a:r>
            <a:r>
              <a:rPr lang="en-IN" sz="2000" dirty="0" smtClean="0"/>
              <a:t> in Taipei (Beatriz and Murdoch, 2005)</a:t>
            </a:r>
          </a:p>
          <a:p>
            <a:r>
              <a:rPr lang="en-US" sz="2000" i="1" dirty="0" err="1" smtClean="0"/>
              <a:t>Beesi</a:t>
            </a:r>
            <a:r>
              <a:rPr lang="en-US" sz="2000" dirty="0" smtClean="0"/>
              <a:t> in India.</a:t>
            </a:r>
            <a:endParaRPr lang="en-IN"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000" dirty="0" smtClean="0"/>
              <a:t>Aim of the Study</a:t>
            </a:r>
            <a:endParaRPr lang="en-IN" sz="2000" dirty="0"/>
          </a:p>
        </p:txBody>
      </p:sp>
      <p:sp>
        <p:nvSpPr>
          <p:cNvPr id="3" name="Content Placeholder 2"/>
          <p:cNvSpPr>
            <a:spLocks noGrp="1"/>
          </p:cNvSpPr>
          <p:nvPr>
            <p:ph idx="1"/>
          </p:nvPr>
        </p:nvSpPr>
        <p:spPr/>
        <p:txBody>
          <a:bodyPr>
            <a:normAutofit fontScale="92500" lnSpcReduction="20000"/>
          </a:bodyPr>
          <a:lstStyle/>
          <a:p>
            <a:r>
              <a:rPr lang="en-IN" dirty="0" smtClean="0"/>
              <a:t>The study contributes to the linking of micro levels of analysis of money management through informal financial network</a:t>
            </a:r>
            <a:r>
              <a:rPr lang="en-IN" b="1" dirty="0" smtClean="0"/>
              <a:t> (</a:t>
            </a:r>
            <a:r>
              <a:rPr lang="en-IN" dirty="0" smtClean="0"/>
              <a:t>ROSCA), popularly known as </a:t>
            </a:r>
            <a:r>
              <a:rPr lang="en-IN" dirty="0" err="1" smtClean="0"/>
              <a:t>Beesi</a:t>
            </a:r>
            <a:r>
              <a:rPr lang="en-IN" dirty="0" smtClean="0"/>
              <a:t>, among the poor skilled </a:t>
            </a:r>
            <a:r>
              <a:rPr lang="en-IN" dirty="0" err="1" smtClean="0"/>
              <a:t>Zardozi</a:t>
            </a:r>
            <a:r>
              <a:rPr lang="en-IN" dirty="0" smtClean="0"/>
              <a:t> (embroidery) workers in Lucknow, along with highlighting other different financial tools used for money management.</a:t>
            </a:r>
          </a:p>
          <a:p>
            <a:r>
              <a:rPr lang="en-IN" dirty="0" err="1" smtClean="0"/>
              <a:t>heds</a:t>
            </a:r>
            <a:r>
              <a:rPr lang="en-IN" dirty="0" smtClean="0"/>
              <a:t> light on various dimensions of social capital, poverty, household economic portfolio and how families live on so little- less than two dollars a day. </a:t>
            </a:r>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5470"/>
          </a:xfrm>
        </p:spPr>
        <p:txBody>
          <a:bodyPr>
            <a:normAutofit/>
          </a:bodyPr>
          <a:lstStyle/>
          <a:p>
            <a:r>
              <a:rPr lang="en-US" sz="2400" dirty="0" smtClean="0"/>
              <a:t>Methodology</a:t>
            </a:r>
            <a:endParaRPr lang="en-IN" sz="2400" dirty="0"/>
          </a:p>
        </p:txBody>
      </p:sp>
      <p:sp>
        <p:nvSpPr>
          <p:cNvPr id="3" name="Content Placeholder 2"/>
          <p:cNvSpPr>
            <a:spLocks noGrp="1"/>
          </p:cNvSpPr>
          <p:nvPr>
            <p:ph idx="1"/>
          </p:nvPr>
        </p:nvSpPr>
        <p:spPr>
          <a:xfrm>
            <a:off x="457200" y="857232"/>
            <a:ext cx="8229600" cy="5143536"/>
          </a:xfrm>
        </p:spPr>
        <p:txBody>
          <a:bodyPr>
            <a:normAutofit lnSpcReduction="10000"/>
          </a:bodyPr>
          <a:lstStyle/>
          <a:p>
            <a:r>
              <a:rPr lang="en-IN" sz="2000" dirty="0" smtClean="0"/>
              <a:t>The data was collected from 60 households belonging to the </a:t>
            </a:r>
            <a:r>
              <a:rPr lang="en-IN" sz="2000" dirty="0" err="1" smtClean="0"/>
              <a:t>Asna</a:t>
            </a:r>
            <a:r>
              <a:rPr lang="en-IN" sz="2000" dirty="0" smtClean="0"/>
              <a:t> </a:t>
            </a:r>
            <a:r>
              <a:rPr lang="en-IN" sz="2000" dirty="0" err="1" smtClean="0"/>
              <a:t>Ashari</a:t>
            </a:r>
            <a:r>
              <a:rPr lang="en-IN" sz="2000" dirty="0" smtClean="0"/>
              <a:t> </a:t>
            </a:r>
            <a:r>
              <a:rPr lang="en-IN" sz="2000" b="1" dirty="0" err="1" smtClean="0"/>
              <a:t>Shia</a:t>
            </a:r>
            <a:r>
              <a:rPr lang="en-IN" sz="2000" b="1" dirty="0" smtClean="0"/>
              <a:t> sect,</a:t>
            </a:r>
            <a:r>
              <a:rPr lang="en-IN" sz="2000" dirty="0" smtClean="0"/>
              <a:t> who are involved in </a:t>
            </a:r>
            <a:r>
              <a:rPr lang="en-IN" sz="2000" b="1" dirty="0" err="1" smtClean="0"/>
              <a:t>Zardozi</a:t>
            </a:r>
            <a:r>
              <a:rPr lang="en-IN" sz="2000" dirty="0" smtClean="0"/>
              <a:t> (embroidery) work, from two distinct </a:t>
            </a:r>
            <a:r>
              <a:rPr lang="en-IN" sz="2000" dirty="0" err="1" smtClean="0"/>
              <a:t>Shia</a:t>
            </a:r>
            <a:r>
              <a:rPr lang="en-IN" sz="2000" dirty="0" smtClean="0"/>
              <a:t> dominated areas of the old city in Lucknow - Ghazi </a:t>
            </a:r>
            <a:r>
              <a:rPr lang="en-IN" sz="2000" dirty="0" err="1" smtClean="0"/>
              <a:t>Mandi</a:t>
            </a:r>
            <a:r>
              <a:rPr lang="en-IN" sz="2000" dirty="0" smtClean="0"/>
              <a:t> in </a:t>
            </a:r>
            <a:r>
              <a:rPr lang="en-IN" sz="2000" dirty="0" err="1" smtClean="0"/>
              <a:t>Bajaza</a:t>
            </a:r>
            <a:r>
              <a:rPr lang="en-IN" sz="2000" dirty="0" smtClean="0"/>
              <a:t> and </a:t>
            </a:r>
            <a:r>
              <a:rPr lang="en-IN" sz="2000" dirty="0" err="1" smtClean="0"/>
              <a:t>Raees</a:t>
            </a:r>
            <a:r>
              <a:rPr lang="en-IN" sz="2000" dirty="0" smtClean="0"/>
              <a:t> </a:t>
            </a:r>
            <a:r>
              <a:rPr lang="en-IN" sz="2000" dirty="0" err="1" smtClean="0"/>
              <a:t>Manzil</a:t>
            </a:r>
            <a:r>
              <a:rPr lang="en-IN" sz="2000" dirty="0" smtClean="0"/>
              <a:t> in </a:t>
            </a:r>
            <a:r>
              <a:rPr lang="en-IN" sz="2000" dirty="0" err="1" smtClean="0"/>
              <a:t>Husainabad</a:t>
            </a:r>
            <a:r>
              <a:rPr lang="en-IN" sz="2000" dirty="0" smtClean="0"/>
              <a:t>.</a:t>
            </a:r>
          </a:p>
          <a:p>
            <a:r>
              <a:rPr lang="en-IN" sz="2000" b="1" dirty="0" smtClean="0"/>
              <a:t>Purposive sampling</a:t>
            </a:r>
            <a:r>
              <a:rPr lang="en-IN" sz="2000" dirty="0" smtClean="0"/>
              <a:t> was done and only those households were covered which were managing their finances through informal </a:t>
            </a:r>
            <a:r>
              <a:rPr lang="en-IN" sz="2000" dirty="0" err="1" smtClean="0"/>
              <a:t>Beesi</a:t>
            </a:r>
            <a:r>
              <a:rPr lang="en-IN" sz="2000" dirty="0" smtClean="0"/>
              <a:t> networks.</a:t>
            </a:r>
          </a:p>
          <a:p>
            <a:r>
              <a:rPr lang="en-IN" sz="2000" b="1" dirty="0" smtClean="0"/>
              <a:t>Criterion Sampling</a:t>
            </a:r>
            <a:r>
              <a:rPr lang="en-IN" sz="2000" dirty="0" smtClean="0"/>
              <a:t> was also done to select the </a:t>
            </a:r>
            <a:r>
              <a:rPr lang="en-IN" sz="2000" dirty="0" err="1" smtClean="0"/>
              <a:t>Beesi</a:t>
            </a:r>
            <a:r>
              <a:rPr lang="en-IN" sz="2000" dirty="0" smtClean="0"/>
              <a:t> networks which had a majority </a:t>
            </a:r>
            <a:r>
              <a:rPr lang="en-IN" sz="2000" dirty="0" err="1" smtClean="0"/>
              <a:t>Zardozi</a:t>
            </a:r>
            <a:r>
              <a:rPr lang="en-IN" sz="2000" dirty="0" smtClean="0"/>
              <a:t> workers attached to it</a:t>
            </a:r>
          </a:p>
          <a:p>
            <a:r>
              <a:rPr lang="en-IN" sz="2000" b="1" dirty="0" smtClean="0"/>
              <a:t>Household census</a:t>
            </a:r>
            <a:r>
              <a:rPr lang="en-IN" sz="2000" dirty="0" smtClean="0"/>
              <a:t>, which included all the social indicators – education, migration, health and household assets, consumption of essential commodities was conducted.</a:t>
            </a:r>
          </a:p>
          <a:p>
            <a:r>
              <a:rPr lang="en-IN" sz="2000" b="1" dirty="0" smtClean="0"/>
              <a:t>Participant observation </a:t>
            </a:r>
            <a:r>
              <a:rPr lang="en-IN" sz="2000" dirty="0" smtClean="0"/>
              <a:t>along with </a:t>
            </a:r>
            <a:r>
              <a:rPr lang="en-IN" sz="2000" b="1" dirty="0" smtClean="0"/>
              <a:t>narrative and in-depth interviewing</a:t>
            </a:r>
            <a:r>
              <a:rPr lang="en-IN" sz="2000" dirty="0" smtClean="0"/>
              <a:t>, having open ended and fixed response questions was done.</a:t>
            </a:r>
          </a:p>
          <a:p>
            <a:r>
              <a:rPr lang="en-IN" sz="2000" b="1" dirty="0" smtClean="0"/>
              <a:t>Focus group interviews </a:t>
            </a:r>
            <a:r>
              <a:rPr lang="en-IN" sz="2000" dirty="0" smtClean="0"/>
              <a:t>provided relevant information about problems and prospects in </a:t>
            </a:r>
            <a:r>
              <a:rPr lang="en-IN" sz="2000" dirty="0" err="1" smtClean="0"/>
              <a:t>Zardozi</a:t>
            </a:r>
            <a:r>
              <a:rPr lang="en-IN" sz="2000" dirty="0" smtClean="0"/>
              <a:t> (embroidery) as an occupation, including income and expenditures variations caused due to seasonality.</a:t>
            </a:r>
            <a:endParaRPr lang="en-IN" sz="20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296842"/>
          </a:xfrm>
        </p:spPr>
        <p:txBody>
          <a:bodyPr>
            <a:normAutofit fontScale="90000"/>
          </a:bodyPr>
          <a:lstStyle/>
          <a:p>
            <a:r>
              <a:rPr lang="en-US" dirty="0" err="1" smtClean="0"/>
              <a:t>Zardoz</a:t>
            </a:r>
            <a:r>
              <a:rPr lang="en-US" dirty="0" smtClean="0"/>
              <a:t> At Work</a:t>
            </a:r>
            <a:endParaRPr lang="en-IN" dirty="0"/>
          </a:p>
        </p:txBody>
      </p:sp>
      <p:pic>
        <p:nvPicPr>
          <p:cNvPr id="1026" name="Picture 2" descr="C:\Users\Aiman Raza\Pictures\Zardozi\saree2.jpg"/>
          <p:cNvPicPr>
            <a:picLocks noGrp="1" noChangeAspect="1" noChangeArrowheads="1"/>
          </p:cNvPicPr>
          <p:nvPr>
            <p:ph sz="half" idx="1"/>
          </p:nvPr>
        </p:nvPicPr>
        <p:blipFill>
          <a:blip r:embed="rId2"/>
          <a:srcRect/>
          <a:stretch>
            <a:fillRect/>
          </a:stretch>
        </p:blipFill>
        <p:spPr bwMode="auto">
          <a:xfrm>
            <a:off x="44617" y="928670"/>
            <a:ext cx="4098755" cy="3643338"/>
          </a:xfrm>
          <a:prstGeom prst="rect">
            <a:avLst/>
          </a:prstGeom>
          <a:noFill/>
        </p:spPr>
      </p:pic>
      <p:pic>
        <p:nvPicPr>
          <p:cNvPr id="1027" name="Picture 3" descr="C:\Users\Aiman Raza\Pictures\Zardozi\DSCF1856.JPG"/>
          <p:cNvPicPr>
            <a:picLocks noGrp="1" noChangeAspect="1" noChangeArrowheads="1"/>
          </p:cNvPicPr>
          <p:nvPr>
            <p:ph sz="half" idx="2"/>
          </p:nvPr>
        </p:nvPicPr>
        <p:blipFill>
          <a:blip r:embed="rId3" cstate="print"/>
          <a:srcRect/>
          <a:stretch>
            <a:fillRect/>
          </a:stretch>
        </p:blipFill>
        <p:spPr bwMode="auto">
          <a:xfrm>
            <a:off x="4429124" y="928670"/>
            <a:ext cx="4286280" cy="364333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82660"/>
          </a:xfrm>
        </p:spPr>
        <p:txBody>
          <a:bodyPr>
            <a:normAutofit fontScale="90000"/>
          </a:bodyPr>
          <a:lstStyle/>
          <a:p>
            <a:r>
              <a:rPr lang="en-US" sz="2200" dirty="0" smtClean="0"/>
              <a:t>Average Income and Expenditure </a:t>
            </a:r>
            <a:r>
              <a:rPr lang="en-US" sz="2200" dirty="0" err="1" smtClean="0"/>
              <a:t>Raees</a:t>
            </a:r>
            <a:r>
              <a:rPr lang="en-US" sz="2200" dirty="0" smtClean="0"/>
              <a:t> </a:t>
            </a:r>
            <a:r>
              <a:rPr lang="en-US" sz="2200" dirty="0" err="1" smtClean="0"/>
              <a:t>Manzil</a:t>
            </a:r>
            <a:r>
              <a:rPr lang="en-US" dirty="0" smtClean="0"/>
              <a:t/>
            </a:r>
            <a:br>
              <a:rPr lang="en-US" dirty="0" smtClean="0"/>
            </a:br>
            <a:endParaRPr lang="en-IN" dirty="0"/>
          </a:p>
        </p:txBody>
      </p:sp>
      <p:graphicFrame>
        <p:nvGraphicFramePr>
          <p:cNvPr id="5" name="Content Placeholder 4"/>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Income and Expenditure Ghazi </a:t>
            </a:r>
            <a:r>
              <a:rPr lang="en-US" dirty="0" err="1" smtClean="0"/>
              <a:t>Mandi</a:t>
            </a:r>
            <a:endParaRPr lang="en-IN" dirty="0"/>
          </a:p>
        </p:txBody>
      </p:sp>
      <p:graphicFrame>
        <p:nvGraphicFramePr>
          <p:cNvPr id="5" name="Content Placeholder 4"/>
          <p:cNvGraphicFramePr>
            <a:graphicFrameLocks noGrp="1"/>
          </p:cNvGraphicFramePr>
          <p:nvPr>
            <p:ph sz="half" idx="1"/>
          </p:nvPr>
        </p:nvGraphicFramePr>
        <p:xfrm>
          <a:off x="457200" y="1600200"/>
          <a:ext cx="4038600" cy="4525963"/>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ontent Placeholder 5"/>
          <p:cNvGraphicFramePr>
            <a:graphicFrameLocks noGrp="1"/>
          </p:cNvGraphicFramePr>
          <p:nvPr>
            <p:ph sz="half" idx="2"/>
          </p:nvPr>
        </p:nvGraphicFramePr>
        <p:xfrm>
          <a:off x="4648200" y="1600200"/>
          <a:ext cx="4038600" cy="452596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220</TotalTime>
  <Words>719</Words>
  <Application>Microsoft Office PowerPoint</Application>
  <PresentationFormat>On-screen Show (4:3)</PresentationFormat>
  <Paragraphs>74</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Slide 1</vt:lpstr>
      <vt:lpstr>Slide 2</vt:lpstr>
      <vt:lpstr>The Answer lies here -</vt:lpstr>
      <vt:lpstr>Networks </vt:lpstr>
      <vt:lpstr>Aim of the Study</vt:lpstr>
      <vt:lpstr>Methodology</vt:lpstr>
      <vt:lpstr>Zardoz At Work</vt:lpstr>
      <vt:lpstr>Average Income and Expenditure Raees Manzil </vt:lpstr>
      <vt:lpstr>Income and Expenditure Ghazi Mandi</vt:lpstr>
      <vt:lpstr>Educational Status</vt:lpstr>
      <vt:lpstr>Educational Status</vt:lpstr>
      <vt:lpstr>The Beesi Process </vt:lpstr>
      <vt:lpstr>THANK YOU</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Aiman</dc:creator>
  <cp:lastModifiedBy>Thanuja Mummidi</cp:lastModifiedBy>
  <cp:revision>30</cp:revision>
  <dcterms:created xsi:type="dcterms:W3CDTF">2009-10-21T20:09:02Z</dcterms:created>
  <dcterms:modified xsi:type="dcterms:W3CDTF">2009-11-04T17:33:31Z</dcterms:modified>
</cp:coreProperties>
</file>