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86" r:id="rId3"/>
    <p:sldId id="281" r:id="rId4"/>
    <p:sldId id="278" r:id="rId5"/>
    <p:sldId id="288" r:id="rId6"/>
    <p:sldId id="269" r:id="rId7"/>
    <p:sldId id="261" r:id="rId8"/>
    <p:sldId id="270" r:id="rId9"/>
    <p:sldId id="258" r:id="rId10"/>
    <p:sldId id="257" r:id="rId11"/>
    <p:sldId id="260" r:id="rId12"/>
    <p:sldId id="280" r:id="rId13"/>
    <p:sldId id="289" r:id="rId14"/>
    <p:sldId id="263" r:id="rId15"/>
    <p:sldId id="271" r:id="rId16"/>
    <p:sldId id="282" r:id="rId17"/>
    <p:sldId id="264" r:id="rId18"/>
    <p:sldId id="273" r:id="rId19"/>
    <p:sldId id="266" r:id="rId20"/>
    <p:sldId id="274" r:id="rId21"/>
    <p:sldId id="275" r:id="rId22"/>
    <p:sldId id="29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A11BFB-AD88-4F6F-8AB4-427B38D7A74E}" type="datetimeFigureOut">
              <a:rPr lang="en-US"/>
              <a:pPr>
                <a:defRPr/>
              </a:pPr>
              <a:t>11/4/2009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884D7D-21E0-47EE-A6EB-8396E4BB8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93C6-9BBA-4F1C-B504-FDF418476D46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20B2-9A99-4944-BEAF-A06EF569B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FF59-96A6-408F-8B2D-399139D452BB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1BF9-E69F-473D-AE62-A1F12AF95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DD88-EFA4-41EF-841D-6D31AECF94A8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EB11-B4E5-4F7D-9E8D-1D73AEC69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124A-53B2-459D-80CC-DD4432687940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A5F6-21D8-482E-B7AD-EBD2316F0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7293-582B-4AFC-842A-5DE0B35248E8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E001-94C8-4FD4-9E66-E80763BFF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61619-E867-47F9-AF6E-A8A4D2BA9FFF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3A15-07CF-4CDF-BFFD-B91DBC79B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27E9-3E34-4B0E-A309-AFDD102749A9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D247-25A4-48AC-9B83-13C25E4AA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4BDC-31A3-45A7-A37D-D11F666F4B55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618B-25C2-4D47-ABAF-C59177C54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E009-B2B1-49A2-99B7-6179C9BA5897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263E-7653-43CC-93F0-151D8EFAC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4276-E4A6-4F6C-8373-F77CEF9D3061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1FAB-8444-45DE-B165-DDB46A08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AFD1F-A79F-4FF7-A251-2AD53218A9E2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184A1-47A6-4A43-971B-354670BE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43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5844C6-BACB-4704-88C7-F7BF81292F87}" type="datetimeFigureOut">
              <a:rPr lang="en-US"/>
              <a:pPr>
                <a:defRPr/>
              </a:pPr>
              <a:t>11/4/2009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21C269-3B22-4556-8B4E-9BDDB6E20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844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20" r:id="rId9"/>
    <p:sldLayoutId id="2147483711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429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A Study of Money and Financial Services and the Impact of ICTs Among Poor Communities in Developing Countries: The Case of Botswana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8991600" cy="2971800"/>
          </a:xfrm>
        </p:spPr>
        <p:txBody>
          <a:bodyPr/>
          <a:lstStyle/>
          <a:p>
            <a:pPr marR="0" eaLnBrk="1" hangingPunct="1"/>
            <a:endParaRPr lang="en-US" smtClean="0"/>
          </a:p>
          <a:p>
            <a:pPr marR="0" algn="ctr" eaLnBrk="1" hangingPunct="1"/>
            <a:r>
              <a:rPr lang="en-US" smtClean="0"/>
              <a:t>By </a:t>
            </a:r>
            <a:r>
              <a:rPr lang="en-US" i="1" smtClean="0"/>
              <a:t>Alice Shemi &amp; Beatrice Magembe</a:t>
            </a:r>
          </a:p>
          <a:p>
            <a:pPr marR="0" algn="ctr" eaLnBrk="1" hangingPunct="1"/>
            <a:r>
              <a:rPr lang="en-US" i="1" smtClean="0"/>
              <a:t>University of Botswana</a:t>
            </a:r>
          </a:p>
          <a:p>
            <a:pPr marR="0" algn="ctr" eaLnBrk="1" hangingPunct="1"/>
            <a:r>
              <a:rPr lang="en-US" i="1" smtClean="0"/>
              <a:t>Botswana </a:t>
            </a:r>
          </a:p>
          <a:p>
            <a:pPr marR="0" algn="ctr" eaLnBrk="1" hangingPunct="1"/>
            <a:r>
              <a:rPr lang="en-US" b="1" smtClean="0"/>
              <a:t>Paper presented at the IMTFI CONFERENCE for first funded researchers, 3 – 6 Nov, 2009.</a:t>
            </a:r>
          </a:p>
          <a:p>
            <a:pPr marR="0" algn="ctr" eaLnBrk="1" hangingPunct="1"/>
            <a:endParaRPr lang="en-US" i="1" smtClean="0"/>
          </a:p>
          <a:p>
            <a:pPr marR="0" algn="ctr" eaLnBrk="1" hangingPunct="1"/>
            <a:endParaRPr lang="en-US" i="1" smtClean="0"/>
          </a:p>
          <a:p>
            <a:pPr marR="0" eaLnBrk="1" hangingPunct="1"/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Specific Objectives of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To find out how money is perceived and used by the rural and urban poor communities in Botswana.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To investigate the attitudes of poor communities towards saving and investment and other financial services.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To </a:t>
            </a:r>
            <a:r>
              <a:rPr lang="en-US" dirty="0"/>
              <a:t>investigate from the </a:t>
            </a:r>
            <a:r>
              <a:rPr lang="en-US" dirty="0" smtClean="0"/>
              <a:t>demand and supply-sides, </a:t>
            </a:r>
            <a:r>
              <a:rPr lang="en-US" dirty="0"/>
              <a:t>what financial services are available for the poor and marginalized communities </a:t>
            </a:r>
            <a:r>
              <a:rPr lang="en-US" dirty="0" smtClean="0"/>
              <a:t>.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To explore the use of ICTs, and other innovative intervention methods that can be used to provide financial services to poor communities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/>
              <a:t>Methodology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ZA" smtClean="0"/>
              <a:t>This is a qualitative research. The study has been conducted in two parts. </a:t>
            </a:r>
          </a:p>
          <a:p>
            <a:pPr eaLnBrk="1" hangingPunct="1"/>
            <a:r>
              <a:rPr lang="en-ZA" smtClean="0"/>
              <a:t>Part one of the study entailed: face to face interviews;  data entry and preliminary analysis of data.</a:t>
            </a:r>
          </a:p>
          <a:p>
            <a:pPr eaLnBrk="1" hangingPunct="1"/>
            <a:r>
              <a:rPr lang="en-ZA" smtClean="0"/>
              <a:t>Sampling Technique</a:t>
            </a:r>
          </a:p>
          <a:p>
            <a:pPr lvl="2" eaLnBrk="1" hangingPunct="1"/>
            <a:r>
              <a:rPr lang="en-ZA" smtClean="0"/>
              <a:t>Urban and Rural poor</a:t>
            </a:r>
          </a:p>
          <a:p>
            <a:pPr lvl="2" eaLnBrk="1" hangingPunct="1"/>
            <a:r>
              <a:rPr lang="en-ZA" smtClean="0"/>
              <a:t>Participants were chosen from 3 urban localities (Gaborone, Francistown  &amp; Lobatse), and 3 rural  localities - (Jwaneng, Kanye, &amp; Molepolole)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ZA" smtClean="0"/>
              <a:t>Respondents were categorised into two: </a:t>
            </a:r>
          </a:p>
          <a:p>
            <a:pPr lvl="2" eaLnBrk="1" hangingPunct="1"/>
            <a:r>
              <a:rPr lang="en-ZA" smtClean="0"/>
              <a:t>Less than US$1  ( less than BWP 210 pm)</a:t>
            </a:r>
          </a:p>
          <a:p>
            <a:pPr lvl="2" eaLnBrk="1" hangingPunct="1"/>
            <a:r>
              <a:rPr lang="en-ZA" smtClean="0"/>
              <a:t>Those who earn exactly $1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/>
              <a:t>Methodology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163"/>
            <a:ext cx="8534400" cy="4694237"/>
          </a:xfrm>
        </p:spPr>
        <p:txBody>
          <a:bodyPr>
            <a:normAutofit/>
          </a:bodyPr>
          <a:lstStyle/>
          <a:p>
            <a:pPr marL="712788" lvl="2" indent="-3492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ZA" sz="3200" dirty="0" smtClean="0"/>
              <a:t>Data Collection Method-</a:t>
            </a:r>
          </a:p>
          <a:p>
            <a:pPr marL="901700" lvl="4" indent="-26511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ZA" dirty="0" smtClean="0"/>
              <a:t>Face to face interviews were conducted by visiting participants in their village/home localities- Contrary to earlier plan by researchers to seek contact through ward/village heads at the </a:t>
            </a:r>
            <a:r>
              <a:rPr lang="en-ZA" dirty="0" err="1" smtClean="0"/>
              <a:t>kgola</a:t>
            </a:r>
            <a:r>
              <a:rPr lang="en-ZA" dirty="0" smtClean="0"/>
              <a:t> ( traditional centre)- </a:t>
            </a:r>
            <a:r>
              <a:rPr lang="en-ZA" i="1" dirty="0" smtClean="0"/>
              <a:t>Ethical issues emerged</a:t>
            </a:r>
          </a:p>
          <a:p>
            <a:pPr marL="901700" lvl="4" indent="-26511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ZA" dirty="0" smtClean="0"/>
              <a:t>Voice recording of the interviews was done  with interested participants where possible – </a:t>
            </a:r>
            <a:r>
              <a:rPr lang="en-ZA" i="1" dirty="0" smtClean="0"/>
              <a:t>use of equipment posed security threats to researchers/assistants especially in poor urban localities	</a:t>
            </a:r>
          </a:p>
          <a:p>
            <a:pPr marL="712788" lvl="2" indent="-3492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ZA" sz="3200" dirty="0" smtClean="0"/>
              <a:t>Data Analysis</a:t>
            </a:r>
          </a:p>
          <a:p>
            <a:pPr marL="901700" lvl="4" indent="-269875" eaLnBrk="1" fontAlgn="auto" hangingPunct="1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ZA" sz="2800" dirty="0" smtClean="0"/>
              <a:t>Qualitative data analysis using Nvivo8 software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Z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7650" name="Picture 5" descr="scan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95400"/>
            <a:ext cx="8578850" cy="5257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22812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7652" name="Picture 7" descr="scan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1981200"/>
            <a:ext cx="46038" cy="33035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b="1" dirty="0" smtClean="0"/>
              <a:t>Botswana</a:t>
            </a:r>
            <a:r>
              <a:rPr lang="en-ZA" dirty="0" smtClean="0"/>
              <a:t> </a:t>
            </a:r>
            <a:endParaRPr lang="en-Z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/>
              <a:t>Findings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534400" cy="4770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ZA" smtClean="0"/>
              <a:t>Field work was completed around October 15, 2009.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ZA" smtClean="0"/>
              <a:t>A total of 333 respondents participated in the study.   </a:t>
            </a:r>
          </a:p>
          <a:p>
            <a:pPr lvl="1" eaLnBrk="1" hangingPunct="1"/>
            <a:r>
              <a:rPr lang="en-ZA" smtClean="0"/>
              <a:t>Gaborone - 32</a:t>
            </a:r>
          </a:p>
          <a:p>
            <a:pPr lvl="1" eaLnBrk="1" hangingPunct="1"/>
            <a:r>
              <a:rPr lang="en-ZA" smtClean="0"/>
              <a:t>Francistown - 76</a:t>
            </a:r>
          </a:p>
          <a:p>
            <a:pPr lvl="1" eaLnBrk="1" hangingPunct="1"/>
            <a:r>
              <a:rPr lang="en-ZA" smtClean="0"/>
              <a:t>Lobatse - 47</a:t>
            </a:r>
          </a:p>
          <a:p>
            <a:pPr lvl="1" eaLnBrk="1" hangingPunct="1"/>
            <a:r>
              <a:rPr lang="en-ZA" smtClean="0"/>
              <a:t>Kanye - 64</a:t>
            </a:r>
          </a:p>
          <a:p>
            <a:pPr lvl="1" eaLnBrk="1" hangingPunct="1"/>
            <a:r>
              <a:rPr lang="en-ZA" smtClean="0"/>
              <a:t>Jwaneng - 56</a:t>
            </a:r>
          </a:p>
          <a:p>
            <a:pPr lvl="1" eaLnBrk="1" hangingPunct="1"/>
            <a:r>
              <a:rPr lang="en-ZA" smtClean="0"/>
              <a:t>Molepolole - 58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sz="4000" b="1" dirty="0" smtClean="0"/>
              <a:t>Findings</a:t>
            </a:r>
            <a:r>
              <a:rPr lang="en-ZA" sz="4400" dirty="0" smtClean="0"/>
              <a:t>-</a:t>
            </a:r>
            <a:r>
              <a:rPr lang="en-ZA" sz="4400" b="1" dirty="0" smtClean="0"/>
              <a:t>Perception and Use  of Money </a:t>
            </a:r>
            <a:r>
              <a:rPr lang="en-ZA" b="1" dirty="0" smtClean="0"/>
              <a:t/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257800"/>
          </a:xfrm>
        </p:spPr>
        <p:txBody>
          <a:bodyPr/>
          <a:lstStyle/>
          <a:p>
            <a:pPr lvl="1" eaLnBrk="1" hangingPunct="1"/>
            <a:r>
              <a:rPr lang="en-ZA" smtClean="0"/>
              <a:t>Over 70% of those who earn less than US $1 use the money for immediate purposes. </a:t>
            </a:r>
            <a:r>
              <a:rPr lang="en-ZA" b="1" i="1" smtClean="0">
                <a:solidFill>
                  <a:srgbClr val="0070C0"/>
                </a:solidFill>
              </a:rPr>
              <a:t>They  do not save nor invest</a:t>
            </a:r>
            <a:r>
              <a:rPr lang="en-ZA" smtClean="0"/>
              <a:t>. They narrate that ‘</a:t>
            </a:r>
            <a:r>
              <a:rPr lang="en-ZA" b="1" i="1" smtClean="0">
                <a:solidFill>
                  <a:srgbClr val="0070C0"/>
                </a:solidFill>
              </a:rPr>
              <a:t>it is not enough</a:t>
            </a:r>
            <a:r>
              <a:rPr lang="en-ZA" smtClean="0"/>
              <a:t>’.</a:t>
            </a:r>
          </a:p>
          <a:p>
            <a:pPr lvl="1" eaLnBrk="1" hangingPunct="1"/>
            <a:r>
              <a:rPr lang="en-ZA" smtClean="0"/>
              <a:t>A 30% of the respondents engage in some form of savings: </a:t>
            </a:r>
            <a:r>
              <a:rPr lang="en-ZA" b="1" i="1" smtClean="0">
                <a:solidFill>
                  <a:srgbClr val="0070C0"/>
                </a:solidFill>
              </a:rPr>
              <a:t>Traditional Motshelo method</a:t>
            </a:r>
            <a:r>
              <a:rPr lang="en-ZA" smtClean="0"/>
              <a:t>, </a:t>
            </a:r>
            <a:r>
              <a:rPr lang="en-ZA" b="1" i="1" smtClean="0">
                <a:solidFill>
                  <a:srgbClr val="0070C0"/>
                </a:solidFill>
              </a:rPr>
              <a:t>Post Office </a:t>
            </a:r>
            <a:r>
              <a:rPr lang="en-ZA" smtClean="0"/>
              <a:t>, </a:t>
            </a:r>
            <a:r>
              <a:rPr lang="en-ZA" b="1" i="1" smtClean="0">
                <a:solidFill>
                  <a:srgbClr val="0070C0"/>
                </a:solidFill>
              </a:rPr>
              <a:t>Hide under mattress or somewhere in the house</a:t>
            </a:r>
            <a:r>
              <a:rPr lang="en-ZA" smtClean="0"/>
              <a:t>.</a:t>
            </a:r>
          </a:p>
          <a:p>
            <a:pPr lvl="1" eaLnBrk="1" hangingPunct="1"/>
            <a:r>
              <a:rPr lang="en-ZA" smtClean="0"/>
              <a:t>Hardly any respondents </a:t>
            </a:r>
            <a:r>
              <a:rPr lang="en-ZA" b="1" i="1" smtClean="0">
                <a:solidFill>
                  <a:srgbClr val="0070C0"/>
                </a:solidFill>
              </a:rPr>
              <a:t>saved with the Financial institutions</a:t>
            </a:r>
            <a:r>
              <a:rPr lang="en-ZA" b="1" smtClean="0"/>
              <a:t>  </a:t>
            </a:r>
            <a:r>
              <a:rPr lang="en-ZA" smtClean="0"/>
              <a:t>nor converted their returns into </a:t>
            </a:r>
            <a:r>
              <a:rPr lang="en-ZA" b="1" i="1" smtClean="0">
                <a:solidFill>
                  <a:srgbClr val="0070C0"/>
                </a:solidFill>
              </a:rPr>
              <a:t>buying livestock (cattle , goats) for future use</a:t>
            </a:r>
            <a:r>
              <a:rPr lang="en-ZA" i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r>
              <a:rPr lang="en-ZA" smtClean="0"/>
              <a:t>Money as a status symbol: –</a:t>
            </a:r>
            <a:r>
              <a:rPr lang="en-ZA" i="1" smtClean="0"/>
              <a:t>”</a:t>
            </a:r>
            <a:r>
              <a:rPr lang="en-ZA" b="1" i="1" smtClean="0">
                <a:solidFill>
                  <a:srgbClr val="0070C0"/>
                </a:solidFill>
              </a:rPr>
              <a:t>my neighbours think I am a thief because I don’t have m</a:t>
            </a:r>
            <a:r>
              <a:rPr lang="en-ZA" b="1" smtClean="0">
                <a:solidFill>
                  <a:srgbClr val="0070C0"/>
                </a:solidFill>
              </a:rPr>
              <a:t>oney</a:t>
            </a:r>
            <a:r>
              <a:rPr lang="en-ZA" smtClean="0"/>
              <a:t>”</a:t>
            </a:r>
          </a:p>
          <a:p>
            <a:pPr lvl="1" eaLnBrk="1" hangingPunct="1"/>
            <a:r>
              <a:rPr lang="en-ZA" smtClean="0"/>
              <a:t>No plan of taking care of emergencies – run around, seek help, borrow – a 30 % seek social worker assistance. </a:t>
            </a:r>
          </a:p>
          <a:p>
            <a:pPr lvl="1" eaLnBrk="1" hangingPunct="1">
              <a:buFont typeface="Wingdings 2" pitchFamily="18" charset="2"/>
              <a:buNone/>
            </a:pPr>
            <a:endParaRPr lang="en-Z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3820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4800" b="1" dirty="0" smtClean="0"/>
              <a:t>Findings</a:t>
            </a:r>
            <a:r>
              <a:rPr lang="en-ZA" sz="5400" dirty="0" smtClean="0"/>
              <a:t>-</a:t>
            </a:r>
            <a:r>
              <a:rPr lang="en-ZA" sz="5400" b="1" dirty="0" smtClean="0"/>
              <a:t>Occupation and Income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257800"/>
          </a:xfrm>
        </p:spPr>
        <p:txBody>
          <a:bodyPr>
            <a:normAutofit/>
          </a:bodyPr>
          <a:lstStyle/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Most respondents did not have regular jobs.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Casual labour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Piece jobs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ZA" dirty="0" smtClean="0"/>
              <a:t>Litter picking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ZA" dirty="0" smtClean="0"/>
              <a:t>Building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ZA" dirty="0" smtClean="0"/>
              <a:t>Bricklaying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ZA" dirty="0" smtClean="0"/>
              <a:t>House keeping and  laundry/washing jobs</a:t>
            </a:r>
          </a:p>
          <a:p>
            <a:pPr lvl="2" indent="-550863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ZA" sz="2400" dirty="0" smtClean="0"/>
              <a:t>The over 50 years of age were on pension(earned $1) and are on government food ration</a:t>
            </a:r>
          </a:p>
          <a:p>
            <a:pPr lvl="2" indent="-550863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ZA" sz="2400" dirty="0" smtClean="0"/>
              <a:t>Income: Over  90% of the respondents  (</a:t>
            </a:r>
            <a:r>
              <a:rPr lang="en-ZA" sz="2400" dirty="0" err="1" smtClean="0"/>
              <a:t>Jwaneng</a:t>
            </a:r>
            <a:r>
              <a:rPr lang="en-ZA" sz="2400" dirty="0" smtClean="0"/>
              <a:t> and Francistown) were earning less or up to a US $1 a day.</a:t>
            </a:r>
          </a:p>
          <a:p>
            <a:pPr lvl="2" indent="-550863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ZA" sz="2400" dirty="0" smtClean="0"/>
              <a:t>Income was erratic</a:t>
            </a:r>
          </a:p>
          <a:p>
            <a:pPr lvl="2" indent="-550863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ZA" sz="2400" dirty="0" smtClean="0"/>
              <a:t>A third of respondents could receive more than US $1 a day. 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ZA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ZA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695450"/>
          </a:xfrm>
        </p:spPr>
        <p:txBody>
          <a:bodyPr/>
          <a:lstStyle/>
          <a:p>
            <a:pPr algn="ctr" eaLnBrk="1" hangingPunct="1"/>
            <a:r>
              <a:rPr lang="en-ZA" sz="3600" b="1" smtClean="0"/>
              <a:t>Findings</a:t>
            </a:r>
            <a:r>
              <a:rPr lang="en-ZA" sz="4000" b="1" smtClean="0"/>
              <a:t>-</a:t>
            </a:r>
            <a:r>
              <a:rPr lang="en-ZA" sz="4400" b="1" smtClean="0"/>
              <a:t>Financial Inclusion or Exclusion</a:t>
            </a:r>
            <a:endParaRPr lang="en-ZA" sz="40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92283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ZA" sz="3200" dirty="0" smtClean="0"/>
              <a:t>Perception of  ‘</a:t>
            </a:r>
            <a:r>
              <a:rPr lang="en-ZA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banks do not care about low income people’</a:t>
            </a:r>
            <a:r>
              <a:rPr lang="en-ZA" sz="3200" dirty="0" smtClean="0"/>
              <a:t>; ‘</a:t>
            </a:r>
            <a:r>
              <a:rPr lang="en-ZA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Banks are too greedy’; they are too profit conscious</a:t>
            </a:r>
            <a:r>
              <a:rPr lang="en-ZA" sz="3200" dirty="0" smtClean="0"/>
              <a:t>’; </a:t>
            </a:r>
            <a:r>
              <a:rPr lang="en-ZA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banks help people with steady jobs</a:t>
            </a:r>
            <a:r>
              <a:rPr lang="en-ZA" sz="3200" dirty="0" smtClean="0"/>
              <a:t>’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ZA" sz="3200" dirty="0" smtClean="0"/>
              <a:t>Respondents are not aware of any financial products targeted at marginalised people.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ZA" sz="3200" dirty="0" smtClean="0"/>
              <a:t>They suggest- Post Office can assist them by locating nearer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ZA" sz="3200" dirty="0" smtClean="0"/>
              <a:t>A sense of helplessness- Have no ideas as to how they can be assisted.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ZA" sz="3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ZA" sz="3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ZA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ZA" sz="4400" b="1" smtClean="0"/>
              <a:t>Findings</a:t>
            </a:r>
            <a:r>
              <a:rPr lang="en-ZA" smtClean="0"/>
              <a:t>-</a:t>
            </a:r>
            <a:r>
              <a:rPr lang="en-ZA" sz="4800" b="1" smtClean="0"/>
              <a:t>Use of ICTs</a:t>
            </a:r>
            <a:endParaRPr lang="en-ZA" b="1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52400" y="1935163"/>
            <a:ext cx="8839200" cy="4770437"/>
          </a:xfrm>
        </p:spPr>
        <p:txBody>
          <a:bodyPr/>
          <a:lstStyle/>
          <a:p>
            <a:pPr eaLnBrk="1" hangingPunct="1"/>
            <a:r>
              <a:rPr lang="en-ZA" smtClean="0"/>
              <a:t>Over 70% of respondents (Jwaneng and Francistown) have mobile phones.  All of them have no computers (i.e., PC). </a:t>
            </a:r>
          </a:p>
          <a:p>
            <a:pPr eaLnBrk="1" hangingPunct="1"/>
            <a:r>
              <a:rPr lang="en-ZA" smtClean="0"/>
              <a:t>A 50% bought the equipment for themselves, and the rest  stated that they were given by friends, relatives, or boyfriend.</a:t>
            </a:r>
          </a:p>
          <a:p>
            <a:pPr eaLnBrk="1" hangingPunct="1"/>
            <a:r>
              <a:rPr lang="en-ZA" smtClean="0"/>
              <a:t>Respondents  use mobile phone for communication, especially in emergencies</a:t>
            </a:r>
          </a:p>
          <a:p>
            <a:pPr eaLnBrk="1" hangingPunct="1"/>
            <a:r>
              <a:rPr lang="en-ZA" smtClean="0"/>
              <a:t>Over 90% have never used a computer.  </a:t>
            </a:r>
          </a:p>
          <a:p>
            <a:pPr eaLnBrk="1" hangingPunct="1"/>
            <a:r>
              <a:rPr lang="en-ZA" smtClean="0"/>
              <a:t>Some people think they are marginalised due to their lack  of knowledge of the computer and its usefulness</a:t>
            </a:r>
          </a:p>
          <a:p>
            <a:pPr eaLnBrk="1" hangingPunct="1"/>
            <a:endParaRPr lang="en-ZA" smtClean="0"/>
          </a:p>
          <a:p>
            <a:pPr eaLnBrk="1" hangingPunct="1"/>
            <a:endParaRPr lang="en-ZA" smtClean="0"/>
          </a:p>
          <a:p>
            <a:pPr eaLnBrk="1" hangingPunct="1"/>
            <a:endParaRPr lang="en-Z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z="4800" b="1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163"/>
            <a:ext cx="8839200" cy="46942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ZA" sz="3600" dirty="0" smtClean="0"/>
              <a:t>Preliminary findings show  that money is not used as a means of preserving wealth.  A majority do not save nor invest for the future.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ZA" sz="3600" dirty="0" smtClean="0"/>
              <a:t>Evidence of financial exclusion of  the poor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ZA" sz="3600" dirty="0" smtClean="0"/>
              <a:t>Use of mobile phones for communication is prevalent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 descr="PA25028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81138"/>
            <a:ext cx="8382000" cy="5376862"/>
          </a:xfrm>
        </p:spPr>
      </p:pic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sz="4400" smtClean="0"/>
              <a:t>Traditional Huts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2 of 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Entails: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Data entry of all responses into the NVIVO software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Qualitative analysis of all responses to extract: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Respondents’ perception of money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Respondents’ attitudes towards savings and investments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Information on how ICTs can be used to enhance accessibility of the poor to financial services</a:t>
            </a:r>
          </a:p>
          <a:p>
            <a:pPr marL="403225" lvl="2" indent="-403225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sz="2400" dirty="0" smtClean="0"/>
              <a:t>Conducting Focus Group interviews to elicit information on how ICTs particularly, the mobile phone can be used to help the people living with less than US$1 a day gain access to financial services.</a:t>
            </a:r>
          </a:p>
          <a:p>
            <a:pPr marL="0" lvl="2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2 of 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922837"/>
          </a:xfrm>
        </p:spPr>
        <p:txBody>
          <a:bodyPr>
            <a:normAutofit/>
          </a:bodyPr>
          <a:lstStyle/>
          <a:p>
            <a:pPr marL="274320" lvl="2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/>
              <a:t>Interviews with Financial services providers (commercial banks, microfinance institutions) to find out if they have any products/services targeted for the poor, and how those people living with less than US$1 gain access to financial services.</a:t>
            </a:r>
          </a:p>
          <a:p>
            <a:pPr marL="274320" lvl="2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/>
              <a:t>Interviews with mobile phone service</a:t>
            </a:r>
          </a:p>
          <a:p>
            <a:pPr marL="274320" lvl="2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/>
              <a:t>Focus group meetings with all stakeholders</a:t>
            </a:r>
          </a:p>
          <a:p>
            <a:pPr marL="274320" lvl="2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/>
              <a:t>Collect secondary data from newspapers, and other sources. There was  a lot expectations  in the run-up to the elections that the government is going to take steps to change the livelihood of the people in Botswana.</a:t>
            </a:r>
          </a:p>
          <a:p>
            <a:pPr marL="274320" lvl="2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/>
              <a:t>Detailed analysis using NVIVO8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3" descr="PA25028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19200"/>
            <a:ext cx="8382000" cy="4114800"/>
          </a:xfr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3048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END OF PRESENTATION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371600" y="57912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GB" sz="2600">
                <a:latin typeface="+mn-lt"/>
                <a:cs typeface="+mn-cs"/>
              </a:rPr>
              <a:t>                    </a:t>
            </a:r>
            <a:r>
              <a:rPr lang="en-GB" sz="2600" b="1">
                <a:latin typeface="+mn-lt"/>
                <a:cs typeface="+mn-cs"/>
              </a:rPr>
              <a:t>Thank You For Listening</a:t>
            </a:r>
            <a:endParaRPr lang="en-GB" sz="26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z="5400" b="1" smtClean="0"/>
              <a:t>Outline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770437"/>
          </a:xfrm>
        </p:spPr>
        <p:txBody>
          <a:bodyPr/>
          <a:lstStyle/>
          <a:p>
            <a:pPr eaLnBrk="1" hangingPunct="1"/>
            <a:r>
              <a:rPr lang="en-ZA" b="1" smtClean="0"/>
              <a:t>General  statistics about Botswana</a:t>
            </a:r>
          </a:p>
          <a:p>
            <a:pPr eaLnBrk="1" hangingPunct="1"/>
            <a:r>
              <a:rPr lang="en-ZA" b="1" smtClean="0"/>
              <a:t>The Problem Statement and Objectives</a:t>
            </a:r>
          </a:p>
          <a:p>
            <a:pPr eaLnBrk="1" hangingPunct="1"/>
            <a:r>
              <a:rPr lang="en-ZA" b="1" smtClean="0"/>
              <a:t>The Research Methodology and Design</a:t>
            </a:r>
          </a:p>
          <a:p>
            <a:pPr eaLnBrk="1" hangingPunct="1"/>
            <a:r>
              <a:rPr lang="en-ZA" b="1" smtClean="0"/>
              <a:t>Perception  and use of money</a:t>
            </a:r>
          </a:p>
          <a:p>
            <a:pPr eaLnBrk="1" hangingPunct="1"/>
            <a:r>
              <a:rPr lang="en-ZA" b="1" smtClean="0"/>
              <a:t>Occupation and income</a:t>
            </a:r>
          </a:p>
          <a:p>
            <a:pPr eaLnBrk="1" hangingPunct="1"/>
            <a:r>
              <a:rPr lang="en-ZA" b="1" smtClean="0"/>
              <a:t>Financial inclusion or exclusion</a:t>
            </a:r>
          </a:p>
          <a:p>
            <a:pPr eaLnBrk="1" hangingPunct="1"/>
            <a:r>
              <a:rPr lang="en-ZA" b="1" smtClean="0"/>
              <a:t>Use of ICTs</a:t>
            </a:r>
          </a:p>
          <a:p>
            <a:pPr eaLnBrk="1" hangingPunct="1"/>
            <a:r>
              <a:rPr lang="en-ZA" b="1" smtClean="0"/>
              <a:t>Conclusions</a:t>
            </a:r>
          </a:p>
          <a:p>
            <a:pPr eaLnBrk="1" hangingPunct="1"/>
            <a:r>
              <a:rPr lang="en-ZA" b="1" smtClean="0"/>
              <a:t>Part 2 of the Research</a:t>
            </a:r>
          </a:p>
          <a:p>
            <a:pPr eaLnBrk="1" hangingPunct="1">
              <a:buFont typeface="Wingdings 2" pitchFamily="18" charset="2"/>
              <a:buNone/>
            </a:pPr>
            <a:endParaRPr lang="en-ZA" smtClean="0"/>
          </a:p>
          <a:p>
            <a:pPr eaLnBrk="1" hangingPunct="1"/>
            <a:endParaRPr lang="en-ZA" smtClean="0"/>
          </a:p>
          <a:p>
            <a:pPr eaLnBrk="1" hangingPunct="1"/>
            <a:endParaRPr lang="en-ZA" smtClean="0"/>
          </a:p>
          <a:p>
            <a:pPr eaLnBrk="1" hangingPunct="1"/>
            <a:endParaRPr lang="en-ZA" smtClean="0"/>
          </a:p>
          <a:p>
            <a:pPr eaLnBrk="1" hangingPunct="1"/>
            <a:endParaRPr lang="en-ZA" smtClean="0"/>
          </a:p>
          <a:p>
            <a:pPr eaLnBrk="1" hangingPunct="1"/>
            <a:endParaRPr lang="en-ZA" smtClean="0"/>
          </a:p>
          <a:p>
            <a:pPr eaLnBrk="1" hangingPunct="1"/>
            <a:endParaRPr lang="en-ZA" smtClean="0"/>
          </a:p>
          <a:p>
            <a:pPr eaLnBrk="1" hangingPunct="1"/>
            <a:endParaRPr lang="en-ZA" smtClean="0"/>
          </a:p>
          <a:p>
            <a:pPr eaLnBrk="1" hangingPunct="1"/>
            <a:endParaRPr lang="en-Z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42350" cy="431800"/>
          </a:xfrm>
        </p:spPr>
        <p:txBody>
          <a:bodyPr/>
          <a:lstStyle/>
          <a:p>
            <a:pPr algn="ctr" eaLnBrk="1" hangingPunct="1"/>
            <a:r>
              <a:rPr lang="en-GB" sz="2000" smtClean="0">
                <a:ea typeface="KodchiangUPC"/>
                <a:cs typeface="KodchiangUPC"/>
              </a:rPr>
              <a:t>BOTSWANA  STATISTICS</a:t>
            </a:r>
            <a:endParaRPr lang="en-US" sz="2000" smtClean="0">
              <a:ea typeface="KodchiangUPC"/>
              <a:cs typeface="KodchiangUPC"/>
            </a:endParaRPr>
          </a:p>
        </p:txBody>
      </p:sp>
      <p:graphicFrame>
        <p:nvGraphicFramePr>
          <p:cNvPr id="488451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12713" y="981075"/>
          <a:ext cx="4486275" cy="5265738"/>
        </p:xfrm>
        <a:graphic>
          <a:graphicData uri="http://schemas.openxmlformats.org/presentationml/2006/ole">
            <p:oleObj spid="_x0000_s1026" name="Unknown" r:id="rId3" imgW="3213360" imgH="3772440" progId="">
              <p:embed/>
            </p:oleObj>
          </a:graphicData>
        </a:graphic>
      </p:graphicFrame>
      <p:graphicFrame>
        <p:nvGraphicFramePr>
          <p:cNvPr id="488452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2344738" y="4797425"/>
          <a:ext cx="884237" cy="936625"/>
        </p:xfrm>
        <a:graphic>
          <a:graphicData uri="http://schemas.openxmlformats.org/presentationml/2006/ole">
            <p:oleObj spid="_x0000_s1027" name="Actrix Document" r:id="rId4" imgW="568440" imgH="601200" progId="">
              <p:embed/>
            </p:oleObj>
          </a:graphicData>
        </a:graphic>
      </p:graphicFrame>
      <p:pic>
        <p:nvPicPr>
          <p:cNvPr id="488453" name="Picture 5" descr="botswana_fl_md_clr_183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8900" y="5084763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8454" name="Line 6"/>
          <p:cNvSpPr>
            <a:spLocks noChangeShapeType="1"/>
          </p:cNvSpPr>
          <p:nvPr/>
        </p:nvSpPr>
        <p:spPr bwMode="auto">
          <a:xfrm>
            <a:off x="3060700" y="4941888"/>
            <a:ext cx="0" cy="1654175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455" name="Line 7"/>
          <p:cNvSpPr>
            <a:spLocks noChangeShapeType="1"/>
          </p:cNvSpPr>
          <p:nvPr/>
        </p:nvSpPr>
        <p:spPr bwMode="auto">
          <a:xfrm>
            <a:off x="2484438" y="4941888"/>
            <a:ext cx="0" cy="1654175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456" name="Line 8"/>
          <p:cNvSpPr>
            <a:spLocks noChangeShapeType="1"/>
          </p:cNvSpPr>
          <p:nvPr/>
        </p:nvSpPr>
        <p:spPr bwMode="auto">
          <a:xfrm>
            <a:off x="2482850" y="4941888"/>
            <a:ext cx="1368425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457" name="Line 9"/>
          <p:cNvSpPr>
            <a:spLocks noChangeShapeType="1"/>
          </p:cNvSpPr>
          <p:nvPr/>
        </p:nvSpPr>
        <p:spPr bwMode="auto">
          <a:xfrm>
            <a:off x="2482850" y="5589588"/>
            <a:ext cx="1368425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458" name="Text Box 10"/>
          <p:cNvSpPr txBox="1">
            <a:spLocks noChangeArrowheads="1"/>
          </p:cNvSpPr>
          <p:nvPr/>
        </p:nvSpPr>
        <p:spPr bwMode="auto">
          <a:xfrm>
            <a:off x="3635375" y="4724400"/>
            <a:ext cx="92075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b="1">
                <a:latin typeface="Constantia" pitchFamily="18" charset="0"/>
              </a:rPr>
              <a:t>18</a:t>
            </a:r>
            <a:r>
              <a:rPr lang="en-US" sz="1200" baseline="42000">
                <a:latin typeface="Constantia" pitchFamily="18" charset="0"/>
              </a:rPr>
              <a:t>O</a:t>
            </a:r>
            <a:r>
              <a:rPr lang="en-US" sz="1600">
                <a:latin typeface="Constantia" pitchFamily="18" charset="0"/>
              </a:rPr>
              <a:t>S</a:t>
            </a:r>
          </a:p>
        </p:txBody>
      </p:sp>
      <p:sp>
        <p:nvSpPr>
          <p:cNvPr id="488459" name="Text Box 11"/>
          <p:cNvSpPr txBox="1">
            <a:spLocks noChangeArrowheads="1"/>
          </p:cNvSpPr>
          <p:nvPr/>
        </p:nvSpPr>
        <p:spPr bwMode="auto">
          <a:xfrm>
            <a:off x="3635375" y="5445125"/>
            <a:ext cx="92075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latin typeface="Constantia" pitchFamily="18" charset="0"/>
              </a:rPr>
              <a:t>26</a:t>
            </a:r>
            <a:r>
              <a:rPr lang="en-US" sz="1000" baseline="42000">
                <a:latin typeface="Constantia" pitchFamily="18" charset="0"/>
              </a:rPr>
              <a:t>O</a:t>
            </a:r>
            <a:r>
              <a:rPr lang="en-US" sz="1400">
                <a:latin typeface="Constantia" pitchFamily="18" charset="0"/>
              </a:rPr>
              <a:t>S</a:t>
            </a:r>
          </a:p>
        </p:txBody>
      </p:sp>
      <p:sp>
        <p:nvSpPr>
          <p:cNvPr id="488460" name="Text Box 12"/>
          <p:cNvSpPr txBox="1">
            <a:spLocks noChangeArrowheads="1"/>
          </p:cNvSpPr>
          <p:nvPr/>
        </p:nvSpPr>
        <p:spPr bwMode="auto">
          <a:xfrm>
            <a:off x="1763713" y="6237288"/>
            <a:ext cx="920750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latin typeface="Constantia" pitchFamily="18" charset="0"/>
              </a:rPr>
              <a:t>20</a:t>
            </a:r>
            <a:r>
              <a:rPr lang="en-US" sz="1000" baseline="42000">
                <a:latin typeface="Constantia" pitchFamily="18" charset="0"/>
              </a:rPr>
              <a:t>O</a:t>
            </a:r>
            <a:r>
              <a:rPr lang="en-US" sz="1400">
                <a:latin typeface="Constantia" pitchFamily="18" charset="0"/>
              </a:rPr>
              <a:t>E</a:t>
            </a:r>
          </a:p>
        </p:txBody>
      </p:sp>
      <p:sp>
        <p:nvSpPr>
          <p:cNvPr id="488461" name="Text Box 13"/>
          <p:cNvSpPr txBox="1">
            <a:spLocks noChangeArrowheads="1"/>
          </p:cNvSpPr>
          <p:nvPr/>
        </p:nvSpPr>
        <p:spPr bwMode="auto">
          <a:xfrm>
            <a:off x="2843213" y="6237288"/>
            <a:ext cx="920750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latin typeface="Constantia" pitchFamily="18" charset="0"/>
              </a:rPr>
              <a:t>28</a:t>
            </a:r>
            <a:r>
              <a:rPr lang="en-US" sz="1000" baseline="42000">
                <a:latin typeface="Constantia" pitchFamily="18" charset="0"/>
              </a:rPr>
              <a:t>O</a:t>
            </a:r>
            <a:r>
              <a:rPr lang="en-US" sz="1400">
                <a:latin typeface="Constantia" pitchFamily="18" charset="0"/>
              </a:rPr>
              <a:t>E</a:t>
            </a:r>
          </a:p>
        </p:txBody>
      </p:sp>
      <p:sp>
        <p:nvSpPr>
          <p:cNvPr id="488462" name="Rectangle 14"/>
          <p:cNvSpPr>
            <a:spLocks noChangeArrowheads="1"/>
          </p:cNvSpPr>
          <p:nvPr/>
        </p:nvSpPr>
        <p:spPr bwMode="auto">
          <a:xfrm>
            <a:off x="4643438" y="908050"/>
            <a:ext cx="4392612" cy="5689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ZA" sz="2400" b="1" dirty="0">
                <a:solidFill>
                  <a:schemeClr val="accent2"/>
                </a:solidFill>
                <a:latin typeface="+mn-lt"/>
                <a:cs typeface="+mn-cs"/>
              </a:rPr>
              <a:t>Area: </a:t>
            </a:r>
            <a:r>
              <a:rPr lang="en-ZA" sz="2400" dirty="0">
                <a:latin typeface="+mn-lt"/>
                <a:cs typeface="+mn-cs"/>
              </a:rPr>
              <a:t>581 730 sq km</a:t>
            </a:r>
          </a:p>
          <a:p>
            <a:pPr marL="381000" indent="-3810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  <a:cs typeface="+mn-cs"/>
              </a:rPr>
              <a:t>Population: </a:t>
            </a:r>
            <a:r>
              <a:rPr lang="en-US" sz="2400" dirty="0">
                <a:latin typeface="+mn-lt"/>
                <a:cs typeface="+mn-cs"/>
              </a:rPr>
              <a:t>1,84  Mi (2008) 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ZA" sz="2400" b="1" dirty="0">
                <a:solidFill>
                  <a:schemeClr val="accent2"/>
                </a:solidFill>
                <a:latin typeface="+mn-lt"/>
                <a:cs typeface="+mn-cs"/>
              </a:rPr>
              <a:t>Per capita GDP:</a:t>
            </a:r>
          </a:p>
          <a:p>
            <a:pPr lvl="1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schemeClr val="accent2"/>
                </a:solidFill>
                <a:latin typeface="+mn-lt"/>
                <a:cs typeface="+mn-cs"/>
              </a:rPr>
              <a:t>               </a:t>
            </a:r>
            <a:r>
              <a:rPr lang="en-ZA" sz="2400" dirty="0">
                <a:latin typeface="+mn-lt"/>
                <a:cs typeface="+mn-cs"/>
              </a:rPr>
              <a:t>US$13,  000 </a:t>
            </a:r>
          </a:p>
          <a:p>
            <a:pPr marL="381000" indent="-3810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  <a:cs typeface="+mn-cs"/>
              </a:rPr>
              <a:t>Poverty ranking: </a:t>
            </a:r>
          </a:p>
          <a:p>
            <a:pPr marL="381000" indent="-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    81 out of 135 developing countries</a:t>
            </a:r>
          </a:p>
          <a:p>
            <a:pPr marL="381000" indent="-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	</a:t>
            </a:r>
            <a:r>
              <a:rPr lang="en-ZA" sz="2400" dirty="0">
                <a:latin typeface="+mn-lt"/>
                <a:cs typeface="+mn-cs"/>
              </a:rPr>
              <a:t>49% of total population live on less than US$2 per day (</a:t>
            </a:r>
            <a:r>
              <a:rPr lang="en-ZA" sz="2000" i="1" dirty="0">
                <a:latin typeface="+mn-lt"/>
                <a:cs typeface="+mn-cs"/>
              </a:rPr>
              <a:t>UNDP 2009 Human Development Index</a:t>
            </a:r>
            <a:r>
              <a:rPr lang="en-ZA" sz="2000" dirty="0">
                <a:latin typeface="+mn-lt"/>
                <a:cs typeface="+mn-cs"/>
              </a:rPr>
              <a:t>).</a:t>
            </a:r>
          </a:p>
          <a:p>
            <a:pPr marL="381000" indent="-3810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  <a:p>
            <a:pPr marL="381000" indent="-3810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  <a:cs typeface="+mn-cs"/>
              </a:rPr>
              <a:t>Human Development Index </a:t>
            </a:r>
            <a:r>
              <a:rPr lang="en-US" sz="2400" dirty="0">
                <a:latin typeface="+mn-lt"/>
                <a:cs typeface="+mn-c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HDI</a:t>
            </a:r>
            <a:r>
              <a:rPr lang="en-US" sz="2400" dirty="0">
                <a:latin typeface="+mn-lt"/>
                <a:cs typeface="+mn-cs"/>
              </a:rPr>
              <a:t>) </a:t>
            </a:r>
            <a:r>
              <a:rPr lang="en-US" sz="2400" b="1" dirty="0">
                <a:solidFill>
                  <a:schemeClr val="accent2"/>
                </a:solidFill>
                <a:latin typeface="+mn-lt"/>
                <a:cs typeface="+mn-cs"/>
              </a:rPr>
              <a:t>ranking:</a:t>
            </a:r>
          </a:p>
          <a:p>
            <a:pPr marL="381000" indent="-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     125 out of 185 countries studied</a:t>
            </a:r>
            <a:endParaRPr lang="en-GB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4" grpId="0" animBg="1"/>
      <p:bldP spid="488455" grpId="0" animBg="1"/>
      <p:bldP spid="488456" grpId="0" animBg="1"/>
      <p:bldP spid="488457" grpId="0" animBg="1"/>
      <p:bldP spid="488458" grpId="0"/>
      <p:bldP spid="488459" grpId="0"/>
      <p:bldP spid="488460" grpId="0"/>
      <p:bldP spid="488461" grpId="0"/>
      <p:bldP spid="4884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42350" cy="609600"/>
          </a:xfrm>
        </p:spPr>
        <p:txBody>
          <a:bodyPr/>
          <a:lstStyle/>
          <a:p>
            <a:pPr algn="ctr" eaLnBrk="1" hangingPunct="1"/>
            <a:r>
              <a:rPr lang="en-GB" sz="3200" b="1" smtClean="0">
                <a:ea typeface="KodchiangUPC"/>
                <a:cs typeface="KodchiangUPC"/>
              </a:rPr>
              <a:t>BOTSWANA  STATISTICS</a:t>
            </a:r>
            <a:endParaRPr lang="en-US" sz="3200" b="1" smtClean="0">
              <a:ea typeface="KodchiangUPC"/>
              <a:cs typeface="KodchiangUPC"/>
            </a:endParaRPr>
          </a:p>
        </p:txBody>
      </p:sp>
      <p:pic>
        <p:nvPicPr>
          <p:cNvPr id="488453" name="Picture 5" descr="botswana_fl_md_clr_183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800600" y="3505200"/>
            <a:ext cx="43434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2825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ZA" sz="2400" b="1" dirty="0">
                <a:solidFill>
                  <a:schemeClr val="accent2"/>
                </a:solidFill>
                <a:latin typeface="+mn-lt"/>
                <a:cs typeface="+mn-cs"/>
              </a:rPr>
              <a:t>Commercial Banks: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latin typeface="+mn-lt"/>
                <a:cs typeface="+mn-cs"/>
              </a:rPr>
              <a:t>FNB, Barclays, Standard Chartered, </a:t>
            </a:r>
            <a:r>
              <a:rPr lang="en-ZA" sz="2000" b="1" dirty="0" err="1">
                <a:latin typeface="+mn-lt"/>
                <a:cs typeface="+mn-cs"/>
              </a:rPr>
              <a:t>Stanbic</a:t>
            </a:r>
            <a:r>
              <a:rPr lang="en-ZA" sz="2000" b="1" dirty="0">
                <a:latin typeface="+mn-lt"/>
                <a:cs typeface="+mn-cs"/>
              </a:rPr>
              <a:t>, Bank of Baroda, bank Gaborone &amp; Capital Bank.</a:t>
            </a:r>
            <a:r>
              <a:rPr lang="en-ZA" sz="2400" b="1" dirty="0">
                <a:latin typeface="+mn-lt"/>
                <a:cs typeface="+mn-cs"/>
              </a:rPr>
              <a:t> </a:t>
            </a:r>
          </a:p>
          <a:p>
            <a:pPr marL="457200" indent="-2746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ZA" sz="2400" b="1" dirty="0">
                <a:solidFill>
                  <a:schemeClr val="accent2"/>
                </a:solidFill>
                <a:latin typeface="+mn-lt"/>
                <a:cs typeface="+mn-cs"/>
              </a:rPr>
              <a:t> Mobile phone operators:</a:t>
            </a:r>
          </a:p>
          <a:p>
            <a:pPr lvl="1" indent="-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b="1" dirty="0">
                <a:latin typeface="+mn-lt"/>
                <a:cs typeface="+mn-cs"/>
              </a:rPr>
              <a:t>      </a:t>
            </a:r>
            <a:r>
              <a:rPr lang="en-ZA" sz="2000" b="1" dirty="0" err="1">
                <a:latin typeface="+mn-lt"/>
                <a:cs typeface="+mn-cs"/>
              </a:rPr>
              <a:t>Mascom</a:t>
            </a:r>
            <a:r>
              <a:rPr lang="en-ZA" sz="2000" b="1" dirty="0">
                <a:latin typeface="+mn-lt"/>
                <a:cs typeface="+mn-cs"/>
              </a:rPr>
              <a:t>, Orange, BTC </a:t>
            </a:r>
          </a:p>
        </p:txBody>
      </p:sp>
      <p:pic>
        <p:nvPicPr>
          <p:cNvPr id="19460" name="Picture 5" descr="scan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800600" cy="6172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ZA" smtClean="0"/>
              <a:t> 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/>
              <a:t>Problem Statement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94237"/>
          </a:xfrm>
        </p:spPr>
        <p:txBody>
          <a:bodyPr/>
          <a:lstStyle/>
          <a:p>
            <a:pPr eaLnBrk="1" hangingPunct="1"/>
            <a:r>
              <a:rPr lang="en-ZA" sz="2400" smtClean="0"/>
              <a:t>Botswana has the highest per capita GDP in Africa, yet 49% of her population live on less than US$2 per day.</a:t>
            </a:r>
          </a:p>
          <a:p>
            <a:pPr eaLnBrk="1" hangingPunct="1"/>
            <a:r>
              <a:rPr lang="en-ZA" sz="2400" smtClean="0"/>
              <a:t>Our study focuses on those Batswana who live on less than US$1 per day.</a:t>
            </a:r>
          </a:p>
          <a:p>
            <a:pPr eaLnBrk="1" hangingPunct="1"/>
            <a:r>
              <a:rPr lang="en-ZA" sz="2400" smtClean="0"/>
              <a:t>Vision 2016 – poverty eradication</a:t>
            </a:r>
          </a:p>
          <a:p>
            <a:pPr lvl="1" eaLnBrk="1" hangingPunct="1"/>
            <a:r>
              <a:rPr lang="en-ZA" sz="2000" smtClean="0"/>
              <a:t>Calls for promotion of savings through innovative financial instruments </a:t>
            </a:r>
          </a:p>
          <a:p>
            <a:pPr lvl="1" eaLnBrk="1" hangingPunct="1"/>
            <a:r>
              <a:rPr lang="en-ZA" sz="2000" smtClean="0"/>
              <a:t>Free access to information and communication facilities</a:t>
            </a:r>
          </a:p>
          <a:p>
            <a:pPr lvl="1" eaLnBrk="1" hangingPunct="1"/>
            <a:r>
              <a:rPr lang="en-ZA" sz="2000" smtClean="0"/>
              <a:t>Botho principle (respect, sharing) </a:t>
            </a:r>
          </a:p>
          <a:p>
            <a:pPr eaLnBrk="1" hangingPunct="1"/>
            <a:endParaRPr lang="en-ZA" sz="2400" smtClean="0"/>
          </a:p>
          <a:p>
            <a:pPr eaLnBrk="1" hangingPunct="1"/>
            <a:endParaRPr lang="en-ZA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/>
              <a:t>Problem Statement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Little is known of how the poor, in rural and urban Botswana, who earn less than US $1 a day, are assisted to borrow, accumulate, transfer, secure their money, livestock and other forms of wealth. </a:t>
            </a:r>
          </a:p>
          <a:p>
            <a:pPr eaLnBrk="1" hangingPunct="1"/>
            <a:r>
              <a:rPr lang="en-US" sz="2800" smtClean="0"/>
              <a:t>There is also a dearth of knowledge, on what financial resources are available to them to preserve their wealth for a ‘rainy’ day in the future. </a:t>
            </a:r>
            <a:endParaRPr lang="en-ZA" sz="2800" smtClean="0"/>
          </a:p>
          <a:p>
            <a:pPr eaLnBrk="1" hangingPunct="1"/>
            <a:endParaRPr lang="en-ZA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Objective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3600" smtClean="0"/>
              <a:t>The major objective of this study is to understand and explain the different media that is used to fulfill the basic functions of money by the poor people in Botswana; that is people living below the poverty line.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1530</TotalTime>
  <Words>1096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KodchiangUPC</vt:lpstr>
      <vt:lpstr>Wingdings</vt:lpstr>
      <vt:lpstr>Flow</vt:lpstr>
      <vt:lpstr>Flow</vt:lpstr>
      <vt:lpstr>Unknown</vt:lpstr>
      <vt:lpstr>Actrix Document</vt:lpstr>
      <vt:lpstr>Slide 1</vt:lpstr>
      <vt:lpstr>Traditional Huts</vt:lpstr>
      <vt:lpstr>Outline </vt:lpstr>
      <vt:lpstr>BOTSWANA  STATISTICS</vt:lpstr>
      <vt:lpstr>BOTSWANA  STATISTICS</vt:lpstr>
      <vt:lpstr>Slide 6</vt:lpstr>
      <vt:lpstr>Problem Statement</vt:lpstr>
      <vt:lpstr>Problem Statement</vt:lpstr>
      <vt:lpstr>Major Objective</vt:lpstr>
      <vt:lpstr>Specific Objectives of Study </vt:lpstr>
      <vt:lpstr>Methodology</vt:lpstr>
      <vt:lpstr>Methodology</vt:lpstr>
      <vt:lpstr>Botswana </vt:lpstr>
      <vt:lpstr>Findings</vt:lpstr>
      <vt:lpstr>       Findings-Perception and Use  of Money  </vt:lpstr>
      <vt:lpstr>        Findings-Occupation and Income</vt:lpstr>
      <vt:lpstr>Findings-Financial Inclusion or Exclusion</vt:lpstr>
      <vt:lpstr>Findings-Use of ICTs</vt:lpstr>
      <vt:lpstr>Conclusions</vt:lpstr>
      <vt:lpstr>Part 2 of  Research</vt:lpstr>
      <vt:lpstr>Part 2 of  Research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Money and Financial Services and the Impact of ICTs Among Poor Communities in Developing Countries: The Case of Botswana</dc:title>
  <dc:creator>magembeb</dc:creator>
  <cp:lastModifiedBy>confctr</cp:lastModifiedBy>
  <cp:revision>178</cp:revision>
  <dcterms:created xsi:type="dcterms:W3CDTF">2009-10-23T09:39:23Z</dcterms:created>
  <dcterms:modified xsi:type="dcterms:W3CDTF">2009-11-04T22:58:15Z</dcterms:modified>
</cp:coreProperties>
</file>