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71" r:id="rId3"/>
    <p:sldId id="272" r:id="rId4"/>
    <p:sldId id="260" r:id="rId5"/>
    <p:sldId id="262" r:id="rId6"/>
    <p:sldId id="306" r:id="rId7"/>
    <p:sldId id="307" r:id="rId8"/>
    <p:sldId id="294" r:id="rId9"/>
    <p:sldId id="310" r:id="rId10"/>
    <p:sldId id="311" r:id="rId11"/>
    <p:sldId id="312" r:id="rId12"/>
    <p:sldId id="313" r:id="rId13"/>
    <p:sldId id="316" r:id="rId14"/>
    <p:sldId id="318" r:id="rId15"/>
    <p:sldId id="319" r:id="rId16"/>
    <p:sldId id="321" r:id="rId17"/>
    <p:sldId id="322" r:id="rId18"/>
    <p:sldId id="324" r:id="rId19"/>
    <p:sldId id="309" r:id="rId20"/>
    <p:sldId id="326" r:id="rId21"/>
    <p:sldId id="325" r:id="rId22"/>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dsel Nelund" initials="sn" lastIdx="93" clrIdx="0"/>
  <p:cmAuthor id="1" name="jose.ossandon" initials="j" lastIdx="2"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841" autoAdjust="0"/>
    <p:restoredTop sz="94660"/>
  </p:normalViewPr>
  <p:slideViewPr>
    <p:cSldViewPr>
      <p:cViewPr>
        <p:scale>
          <a:sx n="40" d="100"/>
          <a:sy n="40" d="100"/>
        </p:scale>
        <p:origin x="-1596"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jose%20ossandon\Mis%20documentos\jose\investigacion\fondecyt%20-%20creditos\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200917578879588"/>
          <c:y val="5.6246543648368737E-2"/>
          <c:w val="0.7774081487910246"/>
          <c:h val="0.53828730428522187"/>
        </c:manualLayout>
      </c:layout>
      <c:areaChart>
        <c:grouping val="standard"/>
        <c:ser>
          <c:idx val="0"/>
          <c:order val="0"/>
          <c:tx>
            <c:strRef>
              <c:f>Hoja3!$C$2</c:f>
              <c:strCache>
                <c:ptCount val="1"/>
                <c:pt idx="0">
                  <c:v>Visa</c:v>
                </c:pt>
              </c:strCache>
            </c:strRef>
          </c:tx>
          <c:cat>
            <c:numRef>
              <c:f>Hoja3!$B$3:$B$19</c:f>
              <c:numCache>
                <c:formatCode>mmm\-yy</c:formatCode>
                <c:ptCount val="17"/>
                <c:pt idx="0">
                  <c:v>33573</c:v>
                </c:pt>
                <c:pt idx="1">
                  <c:v>33939</c:v>
                </c:pt>
                <c:pt idx="2">
                  <c:v>34304</c:v>
                </c:pt>
                <c:pt idx="3">
                  <c:v>34669</c:v>
                </c:pt>
                <c:pt idx="4">
                  <c:v>35034</c:v>
                </c:pt>
                <c:pt idx="5">
                  <c:v>35400</c:v>
                </c:pt>
                <c:pt idx="6">
                  <c:v>35765</c:v>
                </c:pt>
                <c:pt idx="7">
                  <c:v>36130</c:v>
                </c:pt>
                <c:pt idx="8">
                  <c:v>36495</c:v>
                </c:pt>
                <c:pt idx="9">
                  <c:v>36861</c:v>
                </c:pt>
                <c:pt idx="10">
                  <c:v>37226</c:v>
                </c:pt>
                <c:pt idx="11">
                  <c:v>37591</c:v>
                </c:pt>
                <c:pt idx="12">
                  <c:v>37956</c:v>
                </c:pt>
                <c:pt idx="13">
                  <c:v>38322</c:v>
                </c:pt>
                <c:pt idx="14">
                  <c:v>38687</c:v>
                </c:pt>
                <c:pt idx="15">
                  <c:v>39052</c:v>
                </c:pt>
                <c:pt idx="16">
                  <c:v>39417</c:v>
                </c:pt>
              </c:numCache>
            </c:numRef>
          </c:cat>
          <c:val>
            <c:numRef>
              <c:f>Hoja3!$C$3:$C$19</c:f>
              <c:numCache>
                <c:formatCode>#,##0</c:formatCode>
                <c:ptCount val="17"/>
                <c:pt idx="0">
                  <c:v>331865</c:v>
                </c:pt>
                <c:pt idx="1">
                  <c:v>480378</c:v>
                </c:pt>
                <c:pt idx="2">
                  <c:v>622995</c:v>
                </c:pt>
                <c:pt idx="3">
                  <c:v>754540</c:v>
                </c:pt>
                <c:pt idx="4">
                  <c:v>952049</c:v>
                </c:pt>
                <c:pt idx="5">
                  <c:v>1198479</c:v>
                </c:pt>
                <c:pt idx="6">
                  <c:v>1316248</c:v>
                </c:pt>
                <c:pt idx="7">
                  <c:v>1284715</c:v>
                </c:pt>
                <c:pt idx="8">
                  <c:v>1254348</c:v>
                </c:pt>
                <c:pt idx="9">
                  <c:v>1394087.0000000002</c:v>
                </c:pt>
                <c:pt idx="10">
                  <c:v>1463117</c:v>
                </c:pt>
                <c:pt idx="11">
                  <c:v>1412491</c:v>
                </c:pt>
                <c:pt idx="12">
                  <c:v>1431339</c:v>
                </c:pt>
                <c:pt idx="13">
                  <c:v>1509847</c:v>
                </c:pt>
                <c:pt idx="14">
                  <c:v>1797418</c:v>
                </c:pt>
                <c:pt idx="15">
                  <c:v>2308474</c:v>
                </c:pt>
                <c:pt idx="16">
                  <c:v>2911146.9999999977</c:v>
                </c:pt>
              </c:numCache>
            </c:numRef>
          </c:val>
        </c:ser>
        <c:ser>
          <c:idx val="1"/>
          <c:order val="1"/>
          <c:tx>
            <c:strRef>
              <c:f>Hoja3!$D$2</c:f>
              <c:strCache>
                <c:ptCount val="1"/>
                <c:pt idx="0">
                  <c:v>Mastercard</c:v>
                </c:pt>
              </c:strCache>
            </c:strRef>
          </c:tx>
          <c:cat>
            <c:numRef>
              <c:f>Hoja3!$B$3:$B$19</c:f>
              <c:numCache>
                <c:formatCode>mmm\-yy</c:formatCode>
                <c:ptCount val="17"/>
                <c:pt idx="0">
                  <c:v>33573</c:v>
                </c:pt>
                <c:pt idx="1">
                  <c:v>33939</c:v>
                </c:pt>
                <c:pt idx="2">
                  <c:v>34304</c:v>
                </c:pt>
                <c:pt idx="3">
                  <c:v>34669</c:v>
                </c:pt>
                <c:pt idx="4">
                  <c:v>35034</c:v>
                </c:pt>
                <c:pt idx="5">
                  <c:v>35400</c:v>
                </c:pt>
                <c:pt idx="6">
                  <c:v>35765</c:v>
                </c:pt>
                <c:pt idx="7">
                  <c:v>36130</c:v>
                </c:pt>
                <c:pt idx="8">
                  <c:v>36495</c:v>
                </c:pt>
                <c:pt idx="9">
                  <c:v>36861</c:v>
                </c:pt>
                <c:pt idx="10">
                  <c:v>37226</c:v>
                </c:pt>
                <c:pt idx="11">
                  <c:v>37591</c:v>
                </c:pt>
                <c:pt idx="12">
                  <c:v>37956</c:v>
                </c:pt>
                <c:pt idx="13">
                  <c:v>38322</c:v>
                </c:pt>
                <c:pt idx="14">
                  <c:v>38687</c:v>
                </c:pt>
                <c:pt idx="15">
                  <c:v>39052</c:v>
                </c:pt>
                <c:pt idx="16">
                  <c:v>39417</c:v>
                </c:pt>
              </c:numCache>
            </c:numRef>
          </c:cat>
          <c:val>
            <c:numRef>
              <c:f>Hoja3!$D$3:$D$19</c:f>
              <c:numCache>
                <c:formatCode>#,##0</c:formatCode>
                <c:ptCount val="17"/>
                <c:pt idx="0">
                  <c:v>342594</c:v>
                </c:pt>
                <c:pt idx="1">
                  <c:v>394827</c:v>
                </c:pt>
                <c:pt idx="2">
                  <c:v>485358</c:v>
                </c:pt>
                <c:pt idx="3">
                  <c:v>610793</c:v>
                </c:pt>
                <c:pt idx="4">
                  <c:v>693297</c:v>
                </c:pt>
                <c:pt idx="5">
                  <c:v>759104</c:v>
                </c:pt>
                <c:pt idx="6">
                  <c:v>695304</c:v>
                </c:pt>
                <c:pt idx="7">
                  <c:v>670921</c:v>
                </c:pt>
                <c:pt idx="8">
                  <c:v>811439</c:v>
                </c:pt>
                <c:pt idx="9">
                  <c:v>966180</c:v>
                </c:pt>
                <c:pt idx="10">
                  <c:v>1016447.0000000001</c:v>
                </c:pt>
                <c:pt idx="11">
                  <c:v>1122111</c:v>
                </c:pt>
                <c:pt idx="12">
                  <c:v>1091140</c:v>
                </c:pt>
                <c:pt idx="13">
                  <c:v>1070489</c:v>
                </c:pt>
                <c:pt idx="14">
                  <c:v>1429235</c:v>
                </c:pt>
                <c:pt idx="15">
                  <c:v>1550821</c:v>
                </c:pt>
                <c:pt idx="16">
                  <c:v>2057544</c:v>
                </c:pt>
              </c:numCache>
            </c:numRef>
          </c:val>
        </c:ser>
        <c:ser>
          <c:idx val="2"/>
          <c:order val="2"/>
          <c:tx>
            <c:strRef>
              <c:f>Hoja3!$E$2</c:f>
              <c:strCache>
                <c:ptCount val="1"/>
                <c:pt idx="0">
                  <c:v>Magna</c:v>
                </c:pt>
              </c:strCache>
            </c:strRef>
          </c:tx>
          <c:cat>
            <c:numRef>
              <c:f>Hoja3!$B$3:$B$19</c:f>
              <c:numCache>
                <c:formatCode>mmm\-yy</c:formatCode>
                <c:ptCount val="17"/>
                <c:pt idx="0">
                  <c:v>33573</c:v>
                </c:pt>
                <c:pt idx="1">
                  <c:v>33939</c:v>
                </c:pt>
                <c:pt idx="2">
                  <c:v>34304</c:v>
                </c:pt>
                <c:pt idx="3">
                  <c:v>34669</c:v>
                </c:pt>
                <c:pt idx="4">
                  <c:v>35034</c:v>
                </c:pt>
                <c:pt idx="5">
                  <c:v>35400</c:v>
                </c:pt>
                <c:pt idx="6">
                  <c:v>35765</c:v>
                </c:pt>
                <c:pt idx="7">
                  <c:v>36130</c:v>
                </c:pt>
                <c:pt idx="8">
                  <c:v>36495</c:v>
                </c:pt>
                <c:pt idx="9">
                  <c:v>36861</c:v>
                </c:pt>
                <c:pt idx="10">
                  <c:v>37226</c:v>
                </c:pt>
                <c:pt idx="11">
                  <c:v>37591</c:v>
                </c:pt>
                <c:pt idx="12">
                  <c:v>37956</c:v>
                </c:pt>
                <c:pt idx="13">
                  <c:v>38322</c:v>
                </c:pt>
                <c:pt idx="14">
                  <c:v>38687</c:v>
                </c:pt>
                <c:pt idx="15">
                  <c:v>39052</c:v>
                </c:pt>
                <c:pt idx="16">
                  <c:v>39417</c:v>
                </c:pt>
              </c:numCache>
            </c:numRef>
          </c:cat>
          <c:val>
            <c:numRef>
              <c:f>Hoja3!$E$3:$E$19</c:f>
              <c:numCache>
                <c:formatCode>#,##0</c:formatCode>
                <c:ptCount val="17"/>
                <c:pt idx="0">
                  <c:v>148394</c:v>
                </c:pt>
                <c:pt idx="1">
                  <c:v>125589</c:v>
                </c:pt>
                <c:pt idx="2">
                  <c:v>118075</c:v>
                </c:pt>
                <c:pt idx="3">
                  <c:v>107475</c:v>
                </c:pt>
                <c:pt idx="4">
                  <c:v>78297</c:v>
                </c:pt>
                <c:pt idx="5">
                  <c:v>56532</c:v>
                </c:pt>
                <c:pt idx="6">
                  <c:v>32988</c:v>
                </c:pt>
                <c:pt idx="7">
                  <c:v>14863</c:v>
                </c:pt>
                <c:pt idx="8">
                  <c:v>28508</c:v>
                </c:pt>
                <c:pt idx="9">
                  <c:v>23882</c:v>
                </c:pt>
                <c:pt idx="10">
                  <c:v>19823</c:v>
                </c:pt>
                <c:pt idx="11">
                  <c:v>17163</c:v>
                </c:pt>
                <c:pt idx="12">
                  <c:v>16309</c:v>
                </c:pt>
                <c:pt idx="13">
                  <c:v>15132</c:v>
                </c:pt>
                <c:pt idx="14">
                  <c:v>13322</c:v>
                </c:pt>
                <c:pt idx="15">
                  <c:v>8966</c:v>
                </c:pt>
                <c:pt idx="16">
                  <c:v>9039</c:v>
                </c:pt>
              </c:numCache>
            </c:numRef>
          </c:val>
        </c:ser>
        <c:ser>
          <c:idx val="3"/>
          <c:order val="3"/>
          <c:tx>
            <c:strRef>
              <c:f>Hoja3!$F$2</c:f>
              <c:strCache>
                <c:ptCount val="1"/>
                <c:pt idx="0">
                  <c:v>Diners</c:v>
                </c:pt>
              </c:strCache>
            </c:strRef>
          </c:tx>
          <c:cat>
            <c:numRef>
              <c:f>Hoja3!$B$3:$B$19</c:f>
              <c:numCache>
                <c:formatCode>mmm\-yy</c:formatCode>
                <c:ptCount val="17"/>
                <c:pt idx="0">
                  <c:v>33573</c:v>
                </c:pt>
                <c:pt idx="1">
                  <c:v>33939</c:v>
                </c:pt>
                <c:pt idx="2">
                  <c:v>34304</c:v>
                </c:pt>
                <c:pt idx="3">
                  <c:v>34669</c:v>
                </c:pt>
                <c:pt idx="4">
                  <c:v>35034</c:v>
                </c:pt>
                <c:pt idx="5">
                  <c:v>35400</c:v>
                </c:pt>
                <c:pt idx="6">
                  <c:v>35765</c:v>
                </c:pt>
                <c:pt idx="7">
                  <c:v>36130</c:v>
                </c:pt>
                <c:pt idx="8">
                  <c:v>36495</c:v>
                </c:pt>
                <c:pt idx="9">
                  <c:v>36861</c:v>
                </c:pt>
                <c:pt idx="10">
                  <c:v>37226</c:v>
                </c:pt>
                <c:pt idx="11">
                  <c:v>37591</c:v>
                </c:pt>
                <c:pt idx="12">
                  <c:v>37956</c:v>
                </c:pt>
                <c:pt idx="13">
                  <c:v>38322</c:v>
                </c:pt>
                <c:pt idx="14">
                  <c:v>38687</c:v>
                </c:pt>
                <c:pt idx="15">
                  <c:v>39052</c:v>
                </c:pt>
                <c:pt idx="16">
                  <c:v>39417</c:v>
                </c:pt>
              </c:numCache>
            </c:numRef>
          </c:cat>
          <c:val>
            <c:numRef>
              <c:f>Hoja3!$F$3:$F$19</c:f>
              <c:numCache>
                <c:formatCode>#,##0</c:formatCode>
                <c:ptCount val="17"/>
                <c:pt idx="0">
                  <c:v>67628</c:v>
                </c:pt>
                <c:pt idx="1">
                  <c:v>75438</c:v>
                </c:pt>
                <c:pt idx="2">
                  <c:v>83897</c:v>
                </c:pt>
                <c:pt idx="3">
                  <c:v>89330</c:v>
                </c:pt>
                <c:pt idx="4">
                  <c:v>103265</c:v>
                </c:pt>
                <c:pt idx="5">
                  <c:v>121515</c:v>
                </c:pt>
                <c:pt idx="6">
                  <c:v>127784</c:v>
                </c:pt>
                <c:pt idx="7">
                  <c:v>119925</c:v>
                </c:pt>
                <c:pt idx="8">
                  <c:v>91597</c:v>
                </c:pt>
                <c:pt idx="9">
                  <c:v>80513</c:v>
                </c:pt>
                <c:pt idx="10">
                  <c:v>66226</c:v>
                </c:pt>
                <c:pt idx="11">
                  <c:v>69993</c:v>
                </c:pt>
                <c:pt idx="12">
                  <c:v>74064</c:v>
                </c:pt>
                <c:pt idx="13">
                  <c:v>80588</c:v>
                </c:pt>
                <c:pt idx="14">
                  <c:v>83562</c:v>
                </c:pt>
                <c:pt idx="15">
                  <c:v>79149</c:v>
                </c:pt>
                <c:pt idx="16">
                  <c:v>59081</c:v>
                </c:pt>
              </c:numCache>
            </c:numRef>
          </c:val>
        </c:ser>
        <c:axId val="66972288"/>
        <c:axId val="67015040"/>
      </c:areaChart>
      <c:dateAx>
        <c:axId val="66972288"/>
        <c:scaling>
          <c:orientation val="minMax"/>
        </c:scaling>
        <c:axPos val="b"/>
        <c:numFmt formatCode="mmm\-yy" sourceLinked="1"/>
        <c:tickLblPos val="nextTo"/>
        <c:txPr>
          <a:bodyPr/>
          <a:lstStyle/>
          <a:p>
            <a:pPr>
              <a:defRPr lang="es-ES"/>
            </a:pPr>
            <a:endParaRPr lang="es-ES"/>
          </a:p>
        </c:txPr>
        <c:crossAx val="67015040"/>
        <c:crosses val="autoZero"/>
        <c:auto val="1"/>
        <c:lblOffset val="100"/>
      </c:dateAx>
      <c:valAx>
        <c:axId val="67015040"/>
        <c:scaling>
          <c:orientation val="minMax"/>
        </c:scaling>
        <c:axPos val="l"/>
        <c:majorGridlines/>
        <c:numFmt formatCode="#,##0" sourceLinked="1"/>
        <c:tickLblPos val="nextTo"/>
        <c:txPr>
          <a:bodyPr/>
          <a:lstStyle/>
          <a:p>
            <a:pPr>
              <a:defRPr lang="es-ES"/>
            </a:pPr>
            <a:endParaRPr lang="es-ES"/>
          </a:p>
        </c:txPr>
        <c:crossAx val="66972288"/>
        <c:crosses val="autoZero"/>
        <c:crossBetween val="midCat"/>
      </c:valAx>
    </c:plotArea>
    <c:legend>
      <c:legendPos val="r"/>
      <c:layout/>
      <c:txPr>
        <a:bodyPr/>
        <a:lstStyle/>
        <a:p>
          <a:pPr>
            <a:defRPr lang="es-ES"/>
          </a:pPr>
          <a:endParaRPr lang="es-ES"/>
        </a:p>
      </c:txPr>
    </c:legend>
    <c:plotVisOnly val="1"/>
  </c:chart>
  <c:externalData r:id="rId1"/>
</c:chartSpace>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FEC50DC-66E7-4F75-B65D-67B34BF26005}">
      <dsp:nvSpPr>
        <dsp:cNvPr id="0" name=""/>
        <dsp:cNvSpPr/>
      </dsp:nvSpPr>
      <dsp:spPr>
        <a:xfrm>
          <a:off x="4086" y="135759"/>
          <a:ext cx="1857844" cy="475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1975 - 1985</a:t>
          </a:r>
          <a:endParaRPr lang="en-US" sz="1100" kern="1200" dirty="0"/>
        </a:p>
      </dsp:txBody>
      <dsp:txXfrm>
        <a:off x="4086" y="135759"/>
        <a:ext cx="1857844" cy="316800"/>
      </dsp:txXfrm>
    </dsp:sp>
    <dsp:sp modelId="{B70C5C0A-DCED-4783-A20C-02CD19A88570}">
      <dsp:nvSpPr>
        <dsp:cNvPr id="0" name=""/>
        <dsp:cNvSpPr/>
      </dsp:nvSpPr>
      <dsp:spPr>
        <a:xfrm>
          <a:off x="384608" y="452559"/>
          <a:ext cx="1857844" cy="1553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75: First credit cards / first department stores cards</a:t>
          </a:r>
          <a:endParaRPr lang="en-US" sz="1100" kern="1200" dirty="0"/>
        </a:p>
        <a:p>
          <a:pPr marL="57150" lvl="1" indent="-57150" algn="l" defTabSz="488950">
            <a:lnSpc>
              <a:spcPct val="90000"/>
            </a:lnSpc>
            <a:spcBef>
              <a:spcPct val="0"/>
            </a:spcBef>
            <a:spcAft>
              <a:spcPct val="15000"/>
            </a:spcAft>
            <a:buChar char="••"/>
          </a:pPr>
          <a:r>
            <a:rPr lang="en-US" sz="1100" kern="1200" dirty="0" smtClean="0"/>
            <a:t>78 Dinners club, 79: </a:t>
          </a:r>
          <a:r>
            <a:rPr lang="en-US" sz="1100" kern="1200" dirty="0" err="1" smtClean="0"/>
            <a:t>Bancard</a:t>
          </a:r>
          <a:r>
            <a:rPr lang="en-US" sz="1100" kern="1200" dirty="0" smtClean="0"/>
            <a:t> (Magma)</a:t>
          </a:r>
          <a:endParaRPr lang="en-US" sz="1100" kern="1200" dirty="0"/>
        </a:p>
        <a:p>
          <a:pPr marL="57150" lvl="1" indent="-57150" algn="l" defTabSz="488950">
            <a:lnSpc>
              <a:spcPct val="90000"/>
            </a:lnSpc>
            <a:spcBef>
              <a:spcPct val="0"/>
            </a:spcBef>
            <a:spcAft>
              <a:spcPct val="15000"/>
            </a:spcAft>
            <a:buChar char="••"/>
          </a:pPr>
          <a:r>
            <a:rPr lang="en-US" sz="1100" kern="1200" dirty="0" smtClean="0"/>
            <a:t>84: first ATM</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a:off x="384608" y="452559"/>
        <a:ext cx="1857844" cy="1553681"/>
      </dsp:txXfrm>
    </dsp:sp>
    <dsp:sp modelId="{D99C9A80-7F6E-4295-A20C-4CF7CF38E25D}">
      <dsp:nvSpPr>
        <dsp:cNvPr id="0" name=""/>
        <dsp:cNvSpPr/>
      </dsp:nvSpPr>
      <dsp:spPr>
        <a:xfrm>
          <a:off x="2143573" y="62884"/>
          <a:ext cx="597082" cy="46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143573" y="62884"/>
        <a:ext cx="597082" cy="462549"/>
      </dsp:txXfrm>
    </dsp:sp>
    <dsp:sp modelId="{A46EFF23-05B0-4427-BEBC-96EAA0088C82}">
      <dsp:nvSpPr>
        <dsp:cNvPr id="0" name=""/>
        <dsp:cNvSpPr/>
      </dsp:nvSpPr>
      <dsp:spPr>
        <a:xfrm>
          <a:off x="2988501" y="135759"/>
          <a:ext cx="1857844" cy="475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1986- 1995</a:t>
          </a:r>
          <a:endParaRPr lang="en-US" sz="1100" kern="1200" dirty="0"/>
        </a:p>
      </dsp:txBody>
      <dsp:txXfrm>
        <a:off x="2988501" y="135759"/>
        <a:ext cx="1857844" cy="316800"/>
      </dsp:txXfrm>
    </dsp:sp>
    <dsp:sp modelId="{80392CF0-B8AB-45FC-8BD0-37BCBCB95733}">
      <dsp:nvSpPr>
        <dsp:cNvPr id="0" name=""/>
        <dsp:cNvSpPr/>
      </dsp:nvSpPr>
      <dsp:spPr>
        <a:xfrm>
          <a:off x="3369023" y="452559"/>
          <a:ext cx="1857844" cy="1553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86: Regulation enables interbank societies : </a:t>
          </a:r>
          <a:r>
            <a:rPr lang="en-US" sz="1100" kern="1200" dirty="0" err="1" smtClean="0"/>
            <a:t>Transbank</a:t>
          </a:r>
          <a:endParaRPr lang="en-US" sz="1100" kern="1200" dirty="0"/>
        </a:p>
        <a:p>
          <a:pPr marL="57150" lvl="1" indent="-57150" algn="l" defTabSz="488950">
            <a:lnSpc>
              <a:spcPct val="90000"/>
            </a:lnSpc>
            <a:spcBef>
              <a:spcPct val="0"/>
            </a:spcBef>
            <a:spcAft>
              <a:spcPct val="15000"/>
            </a:spcAft>
            <a:buChar char="••"/>
          </a:pPr>
          <a:r>
            <a:rPr lang="en-US" sz="1100" kern="1200" dirty="0" smtClean="0"/>
            <a:t>95 First debit cards</a:t>
          </a:r>
          <a:endParaRPr lang="en-US" sz="1100" kern="1200" dirty="0"/>
        </a:p>
        <a:p>
          <a:pPr marL="57150" lvl="1" indent="-57150" algn="l" defTabSz="488950">
            <a:lnSpc>
              <a:spcPct val="90000"/>
            </a:lnSpc>
            <a:spcBef>
              <a:spcPct val="0"/>
            </a:spcBef>
            <a:spcAft>
              <a:spcPct val="15000"/>
            </a:spcAft>
            <a:buChar char="••"/>
          </a:pPr>
          <a:r>
            <a:rPr lang="en-US" sz="1100" kern="1200" dirty="0" smtClean="0"/>
            <a:t>Rise and fall of finance companies (are finally bought by banks)</a:t>
          </a:r>
          <a:endParaRPr lang="en-US" sz="1100" kern="1200" dirty="0"/>
        </a:p>
      </dsp:txBody>
      <dsp:txXfrm>
        <a:off x="3369023" y="452559"/>
        <a:ext cx="1857844" cy="1553681"/>
      </dsp:txXfrm>
    </dsp:sp>
    <dsp:sp modelId="{890ADBE4-C422-45C4-ADDC-8047B9D62A24}">
      <dsp:nvSpPr>
        <dsp:cNvPr id="0" name=""/>
        <dsp:cNvSpPr/>
      </dsp:nvSpPr>
      <dsp:spPr>
        <a:xfrm>
          <a:off x="5127988" y="62884"/>
          <a:ext cx="597082" cy="4625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127988" y="62884"/>
        <a:ext cx="597082" cy="462549"/>
      </dsp:txXfrm>
    </dsp:sp>
    <dsp:sp modelId="{11670E7B-2CEB-46D3-924D-DEE03D950098}">
      <dsp:nvSpPr>
        <dsp:cNvPr id="0" name=""/>
        <dsp:cNvSpPr/>
      </dsp:nvSpPr>
      <dsp:spPr>
        <a:xfrm>
          <a:off x="5972916" y="135759"/>
          <a:ext cx="1857844" cy="475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lvl="0" algn="l" defTabSz="488950">
            <a:lnSpc>
              <a:spcPct val="90000"/>
            </a:lnSpc>
            <a:spcBef>
              <a:spcPct val="0"/>
            </a:spcBef>
            <a:spcAft>
              <a:spcPct val="35000"/>
            </a:spcAft>
          </a:pPr>
          <a:r>
            <a:rPr lang="en-US" sz="1100" kern="1200" dirty="0" smtClean="0"/>
            <a:t>1996 - ….</a:t>
          </a:r>
          <a:endParaRPr lang="en-US" sz="1100" kern="1200" dirty="0"/>
        </a:p>
      </dsp:txBody>
      <dsp:txXfrm>
        <a:off x="5972916" y="135759"/>
        <a:ext cx="1857844" cy="316800"/>
      </dsp:txXfrm>
    </dsp:sp>
    <dsp:sp modelId="{CD489B48-9F32-4463-A87C-B0081DF385AE}">
      <dsp:nvSpPr>
        <dsp:cNvPr id="0" name=""/>
        <dsp:cNvSpPr/>
      </dsp:nvSpPr>
      <dsp:spPr>
        <a:xfrm>
          <a:off x="6353439" y="452559"/>
          <a:ext cx="1857844" cy="15536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2000s. Department stores “consumer credit” rise: cash withdraws; cards are use in other “associated” stores</a:t>
          </a:r>
          <a:endParaRPr lang="en-US" sz="1100" kern="1200" dirty="0"/>
        </a:p>
        <a:p>
          <a:pPr marL="57150" lvl="1" indent="-57150" algn="l" defTabSz="488950">
            <a:lnSpc>
              <a:spcPct val="90000"/>
            </a:lnSpc>
            <a:spcBef>
              <a:spcPct val="0"/>
            </a:spcBef>
            <a:spcAft>
              <a:spcPct val="15000"/>
            </a:spcAft>
            <a:buChar char="••"/>
          </a:pPr>
          <a:r>
            <a:rPr lang="en-US" sz="1100" kern="1200" dirty="0" smtClean="0"/>
            <a:t>00 Debit explosion</a:t>
          </a:r>
          <a:endParaRPr lang="en-US" sz="1100" kern="1200" dirty="0"/>
        </a:p>
        <a:p>
          <a:pPr marL="57150" lvl="1" indent="-57150" algn="l" defTabSz="488950">
            <a:lnSpc>
              <a:spcPct val="90000"/>
            </a:lnSpc>
            <a:spcBef>
              <a:spcPct val="0"/>
            </a:spcBef>
            <a:spcAft>
              <a:spcPct val="15000"/>
            </a:spcAft>
            <a:buChar char="••"/>
          </a:pPr>
          <a:r>
            <a:rPr lang="en-US" sz="1100" kern="1200" dirty="0" smtClean="0"/>
            <a:t>03 Wide network of banks (online, ATM…)</a:t>
          </a:r>
          <a:endParaRPr lang="en-US" sz="1100" kern="1200" dirty="0"/>
        </a:p>
      </dsp:txBody>
      <dsp:txXfrm>
        <a:off x="6353439" y="452559"/>
        <a:ext cx="1857844" cy="1553681"/>
      </dsp:txXfrm>
    </dsp:sp>
  </dsp:spTree>
</dsp:drawing>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CC6DAF7-4397-481C-BDA1-4F36F0821D0D}" type="datetimeFigureOut">
              <a:rPr lang="es-ES" smtClean="0"/>
              <a:pPr/>
              <a:t>06/12/2011</a:t>
            </a:fld>
            <a:endParaRPr lang="es-ES"/>
          </a:p>
        </p:txBody>
      </p:sp>
      <p:sp>
        <p:nvSpPr>
          <p:cNvPr id="4" name="3 Marcador de pie de página"/>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44F677A8-0E67-49C5-A52A-AF1786FF4D13}"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06/12/2011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06/12/2011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studiosdelaeconomia.wordpress.com/" TargetMode="External"/><Relationship Id="rId2" Type="http://schemas.openxmlformats.org/officeDocument/2006/relationships/hyperlink" Target="mailto:jose.ossandon@udp.c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studiosdelaeconomia.wordpress.com/" TargetMode="External"/><Relationship Id="rId2" Type="http://schemas.openxmlformats.org/officeDocument/2006/relationships/hyperlink" Target="mailto:jose.ossandon@udp.c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6"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571480"/>
            <a:ext cx="8215370" cy="6081665"/>
          </a:xfrm>
          <a:prstGeom prst="rect">
            <a:avLst/>
          </a:prstGeom>
        </p:spPr>
        <p:txBody>
          <a:bodyPr wrap="square">
            <a:spAutoFit/>
          </a:bodyPr>
          <a:lstStyle/>
          <a:p>
            <a:pPr lvl="0" algn="ctr">
              <a:spcBef>
                <a:spcPct val="20000"/>
              </a:spcBef>
              <a:defRPr/>
            </a:pPr>
            <a:endParaRPr lang="en-US" b="1" dirty="0" smtClean="0"/>
          </a:p>
          <a:p>
            <a:pPr lvl="0" algn="ctr">
              <a:spcBef>
                <a:spcPct val="20000"/>
              </a:spcBef>
              <a:defRPr/>
            </a:pPr>
            <a:r>
              <a:rPr lang="en-US" sz="3200" b="1" dirty="0" smtClean="0"/>
              <a:t>The financial ecologies and circuits of commerce of retail credit cards in Santiago de Chile</a:t>
            </a:r>
          </a:p>
          <a:p>
            <a:pPr lvl="0" algn="ctr">
              <a:defRPr/>
            </a:pPr>
            <a:endParaRPr lang="en-US" sz="2400" b="1" dirty="0" smtClean="0"/>
          </a:p>
          <a:p>
            <a:pPr lvl="0" algn="ctr">
              <a:defRPr/>
            </a:pPr>
            <a:endParaRPr lang="en-US" sz="2400" b="1" dirty="0" smtClean="0"/>
          </a:p>
          <a:p>
            <a:pPr lvl="0" algn="ctr">
              <a:defRPr/>
            </a:pPr>
            <a:endParaRPr lang="en-US" b="1" dirty="0" smtClean="0"/>
          </a:p>
          <a:p>
            <a:pPr lvl="0" algn="ctr">
              <a:defRPr/>
            </a:pPr>
            <a:endParaRPr lang="en-US" b="1" dirty="0" smtClean="0"/>
          </a:p>
          <a:p>
            <a:pPr lvl="0" algn="ctr">
              <a:defRPr/>
            </a:pPr>
            <a:r>
              <a:rPr lang="en-US" b="1" dirty="0" smtClean="0"/>
              <a:t>José </a:t>
            </a:r>
            <a:r>
              <a:rPr lang="en-US" b="1" dirty="0" err="1" smtClean="0"/>
              <a:t>Ossandón</a:t>
            </a:r>
            <a:r>
              <a:rPr lang="en-US" b="1" dirty="0" smtClean="0"/>
              <a:t>; Macarena Barros; Felipe Gonzalez</a:t>
            </a:r>
          </a:p>
          <a:p>
            <a:pPr lvl="0" algn="ctr">
              <a:defRPr/>
            </a:pPr>
            <a:r>
              <a:rPr lang="en-US" b="1" dirty="0" err="1" smtClean="0"/>
              <a:t>Tomás</a:t>
            </a:r>
            <a:r>
              <a:rPr lang="en-US" b="1" dirty="0" smtClean="0"/>
              <a:t> </a:t>
            </a:r>
            <a:r>
              <a:rPr lang="en-US" b="1" dirty="0" err="1" smtClean="0"/>
              <a:t>Ariztía</a:t>
            </a:r>
            <a:r>
              <a:rPr lang="en-US" b="1" dirty="0" smtClean="0"/>
              <a:t>; </a:t>
            </a:r>
            <a:r>
              <a:rPr lang="en-US" b="1" dirty="0" err="1" smtClean="0"/>
              <a:t>Camila</a:t>
            </a:r>
            <a:r>
              <a:rPr lang="en-US" b="1" dirty="0" smtClean="0"/>
              <a:t> Peralta; </a:t>
            </a:r>
            <a:r>
              <a:rPr lang="en-US" b="1" dirty="0" err="1" smtClean="0"/>
              <a:t>María</a:t>
            </a:r>
            <a:r>
              <a:rPr lang="en-US" b="1" dirty="0" smtClean="0"/>
              <a:t> </a:t>
            </a:r>
            <a:r>
              <a:rPr lang="en-US" b="1" dirty="0" err="1" smtClean="0"/>
              <a:t>Jesús</a:t>
            </a:r>
            <a:r>
              <a:rPr lang="en-US" b="1" dirty="0" smtClean="0"/>
              <a:t> </a:t>
            </a:r>
            <a:r>
              <a:rPr lang="en-US" b="1" dirty="0" err="1" smtClean="0"/>
              <a:t>Fernández</a:t>
            </a:r>
            <a:endParaRPr lang="en-US" b="1" dirty="0" smtClean="0"/>
          </a:p>
          <a:p>
            <a:pPr lvl="0" algn="ctr">
              <a:spcBef>
                <a:spcPct val="20000"/>
              </a:spcBef>
              <a:defRPr/>
            </a:pPr>
            <a:endParaRPr lang="en-US" b="1" dirty="0" smtClean="0"/>
          </a:p>
          <a:p>
            <a:pPr algn="ctr">
              <a:spcBef>
                <a:spcPct val="20000"/>
              </a:spcBef>
              <a:defRPr/>
            </a:pPr>
            <a:r>
              <a:rPr lang="en-US" b="1" dirty="0" err="1" smtClean="0"/>
              <a:t>Escuela</a:t>
            </a:r>
            <a:r>
              <a:rPr lang="en-US" b="1" dirty="0" smtClean="0"/>
              <a:t> de </a:t>
            </a:r>
            <a:r>
              <a:rPr lang="en-US" b="1" dirty="0" err="1" smtClean="0"/>
              <a:t>Sociología</a:t>
            </a:r>
            <a:r>
              <a:rPr lang="en-US" b="1" dirty="0" smtClean="0"/>
              <a:t> Universidad Diego Portales</a:t>
            </a:r>
          </a:p>
          <a:p>
            <a:pPr algn="ctr">
              <a:spcBef>
                <a:spcPct val="20000"/>
              </a:spcBef>
              <a:defRPr/>
            </a:pPr>
            <a:r>
              <a:rPr lang="en-US" b="1" dirty="0" smtClean="0"/>
              <a:t>Santiago de Chile</a:t>
            </a:r>
          </a:p>
          <a:p>
            <a:pPr lvl="0" algn="ctr">
              <a:spcBef>
                <a:spcPct val="20000"/>
              </a:spcBef>
              <a:defRPr/>
            </a:pPr>
            <a:r>
              <a:rPr lang="en-US" b="1" dirty="0" smtClean="0">
                <a:hlinkClick r:id="rId2"/>
              </a:rPr>
              <a:t>jose.ossandon@udp.cl</a:t>
            </a:r>
            <a:endParaRPr lang="en-US" b="1" dirty="0" smtClean="0"/>
          </a:p>
          <a:p>
            <a:pPr lvl="0" algn="ctr">
              <a:spcBef>
                <a:spcPct val="20000"/>
              </a:spcBef>
              <a:defRPr/>
            </a:pPr>
            <a:endParaRPr lang="en-US" b="1" dirty="0" smtClean="0"/>
          </a:p>
          <a:p>
            <a:pPr lvl="0" algn="ctr">
              <a:spcBef>
                <a:spcPct val="20000"/>
              </a:spcBef>
              <a:defRPr/>
            </a:pPr>
            <a:endParaRPr lang="en-US" b="1" dirty="0" smtClean="0"/>
          </a:p>
          <a:p>
            <a:pPr lvl="0" algn="ctr">
              <a:spcBef>
                <a:spcPct val="20000"/>
              </a:spcBef>
              <a:defRPr/>
            </a:pPr>
            <a:r>
              <a:rPr lang="es-ES" sz="1600" dirty="0" smtClean="0">
                <a:hlinkClick r:id="rId3"/>
              </a:rPr>
              <a:t>http://estudiosdelaeconomia.wordpress.com/</a:t>
            </a:r>
            <a:endParaRPr lang="en-U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260648"/>
            <a:ext cx="4716016" cy="3785652"/>
          </a:xfrm>
          <a:prstGeom prst="rect">
            <a:avLst/>
          </a:prstGeom>
          <a:noFill/>
          <a:ln w="28575">
            <a:solidFill>
              <a:schemeClr val="tx2">
                <a:lumMod val="75000"/>
              </a:schemeClr>
            </a:solidFill>
          </a:ln>
        </p:spPr>
        <p:txBody>
          <a:bodyPr wrap="square" rtlCol="0">
            <a:spAutoFit/>
          </a:bodyPr>
          <a:lstStyle/>
          <a:p>
            <a:pPr>
              <a:buNone/>
            </a:pPr>
            <a:r>
              <a:rPr lang="en-US" sz="1200" b="1" dirty="0" smtClean="0"/>
              <a:t>Circuit of Commerce</a:t>
            </a:r>
          </a:p>
          <a:p>
            <a:pPr>
              <a:buNone/>
            </a:pPr>
            <a:endParaRPr lang="en-US" sz="1200" b="1" dirty="0" smtClean="0"/>
          </a:p>
          <a:p>
            <a:pPr>
              <a:buNone/>
            </a:pPr>
            <a:r>
              <a:rPr lang="en-US" sz="1200" dirty="0" smtClean="0"/>
              <a:t>Roberto and Lucia normally lend their cards. Lucia only lend them to her sons and her sister in law. She determines the “monthly installment amount”, as a form of insuring that she could afford to cover it in case they cannot pay back. This is how they bought their washing machine and bed. Her son also used her Ripley card to buy a laptop. She prefers to have these cards “empty” in order to avoid mixing up the different types of payments.</a:t>
            </a:r>
          </a:p>
          <a:p>
            <a:pPr>
              <a:buNone/>
            </a:pPr>
            <a:endParaRPr lang="en-US" sz="1200" dirty="0" smtClean="0"/>
          </a:p>
          <a:p>
            <a:pPr>
              <a:buNone/>
            </a:pPr>
            <a:r>
              <a:rPr lang="en-US" sz="1200" dirty="0" smtClean="0"/>
              <a:t>Roberto used to lend his </a:t>
            </a:r>
            <a:r>
              <a:rPr lang="en-US" sz="1200" dirty="0" err="1" smtClean="0"/>
              <a:t>Hites</a:t>
            </a:r>
            <a:r>
              <a:rPr lang="en-US" sz="1200" dirty="0" smtClean="0"/>
              <a:t> card, but not anymore, since one of his daughters didn’t pay the debt and at the end he went through a lot of trouble to “clean things up”. However, he currently has credits with an insurance company and a credit union that he took to pay another of his daughters’ delayed mortgage. </a:t>
            </a:r>
          </a:p>
          <a:p>
            <a:pPr>
              <a:buNone/>
            </a:pPr>
            <a:endParaRPr lang="en-US" sz="1200" dirty="0" smtClean="0"/>
          </a:p>
          <a:p>
            <a:pPr>
              <a:buNone/>
            </a:pPr>
            <a:r>
              <a:rPr lang="en-US" sz="1200" dirty="0" smtClean="0"/>
              <a:t>They have built a credit circuit where they are at the centre (as they don’t borrow from other members of this network). They  do not only lend their “card capacity”, but also consumer loans and cash withdraws for their kids. </a:t>
            </a:r>
          </a:p>
        </p:txBody>
      </p:sp>
      <p:pic>
        <p:nvPicPr>
          <p:cNvPr id="6" name="Picture 2"/>
          <p:cNvPicPr>
            <a:picLocks noChangeAspect="1" noChangeArrowheads="1"/>
          </p:cNvPicPr>
          <p:nvPr/>
        </p:nvPicPr>
        <p:blipFill>
          <a:blip r:embed="rId2" cstate="print"/>
          <a:srcRect/>
          <a:stretch>
            <a:fillRect/>
          </a:stretch>
        </p:blipFill>
        <p:spPr bwMode="auto">
          <a:xfrm>
            <a:off x="5143504" y="4071942"/>
            <a:ext cx="3571900" cy="2643182"/>
          </a:xfrm>
          <a:prstGeom prst="rect">
            <a:avLst/>
          </a:prstGeom>
          <a:noFill/>
          <a:ln w="9525">
            <a:noFill/>
            <a:miter lim="800000"/>
            <a:headEnd/>
            <a:tailEnd/>
          </a:ln>
          <a:effectLst/>
        </p:spPr>
      </p:pic>
      <p:pic>
        <p:nvPicPr>
          <p:cNvPr id="4" name="0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072066" y="285728"/>
            <a:ext cx="3611866" cy="3643338"/>
          </a:xfrm>
          <a:prstGeom prst="rect">
            <a:avLst/>
          </a:prstGeom>
          <a:ln>
            <a:solidFill>
              <a:schemeClr val="tx1"/>
            </a:solidFill>
          </a:ln>
        </p:spPr>
      </p:pic>
      <p:pic>
        <p:nvPicPr>
          <p:cNvPr id="5" name="0 Imagen"/>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00034" y="4286256"/>
            <a:ext cx="2790824" cy="22913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323528" y="2852937"/>
            <a:ext cx="4727376" cy="4005064"/>
          </a:xfrm>
        </p:spPr>
        <p:txBody>
          <a:bodyPr>
            <a:normAutofit/>
          </a:bodyPr>
          <a:lstStyle/>
          <a:p>
            <a:pPr>
              <a:buNone/>
            </a:pPr>
            <a:endParaRPr lang="es-ES" dirty="0" smtClean="0"/>
          </a:p>
          <a:p>
            <a:pPr>
              <a:buNone/>
            </a:pPr>
            <a:endParaRPr lang="es-ES" dirty="0"/>
          </a:p>
        </p:txBody>
      </p:sp>
      <p:sp>
        <p:nvSpPr>
          <p:cNvPr id="6" name="5 CuadroTexto"/>
          <p:cNvSpPr txBox="1"/>
          <p:nvPr/>
        </p:nvSpPr>
        <p:spPr>
          <a:xfrm>
            <a:off x="323528" y="260648"/>
            <a:ext cx="4716016" cy="1754326"/>
          </a:xfrm>
          <a:prstGeom prst="rect">
            <a:avLst/>
          </a:prstGeom>
          <a:noFill/>
          <a:ln w="28575">
            <a:solidFill>
              <a:schemeClr val="tx2">
                <a:lumMod val="75000"/>
              </a:schemeClr>
            </a:solidFill>
          </a:ln>
        </p:spPr>
        <p:txBody>
          <a:bodyPr wrap="square" rtlCol="0">
            <a:spAutoFit/>
          </a:bodyPr>
          <a:lstStyle/>
          <a:p>
            <a:pPr>
              <a:buNone/>
            </a:pPr>
            <a:r>
              <a:rPr lang="en-US" sz="1200" b="1" dirty="0" smtClean="0"/>
              <a:t>Story 2.  </a:t>
            </a:r>
            <a:r>
              <a:rPr lang="en-US" sz="1200" dirty="0" smtClean="0">
                <a:solidFill>
                  <a:schemeClr val="tx1">
                    <a:lumMod val="65000"/>
                    <a:lumOff val="35000"/>
                  </a:schemeClr>
                </a:solidFill>
              </a:rPr>
              <a:t>Carolina and Esteban have lived for 13 years in the same flat. Carolina is 31 old years, she works in a </a:t>
            </a:r>
            <a:r>
              <a:rPr lang="en-US" sz="1200" dirty="0" err="1" smtClean="0">
                <a:solidFill>
                  <a:schemeClr val="tx1">
                    <a:lumMod val="65000"/>
                    <a:lumOff val="35000"/>
                  </a:schemeClr>
                </a:solidFill>
              </a:rPr>
              <a:t>comunitary</a:t>
            </a:r>
            <a:r>
              <a:rPr lang="en-US" sz="1200" dirty="0" smtClean="0">
                <a:solidFill>
                  <a:schemeClr val="tx1">
                    <a:lumMod val="65000"/>
                    <a:lumOff val="35000"/>
                  </a:schemeClr>
                </a:solidFill>
              </a:rPr>
              <a:t> “</a:t>
            </a:r>
            <a:r>
              <a:rPr lang="en-US" sz="1200" dirty="0" err="1" smtClean="0">
                <a:solidFill>
                  <a:schemeClr val="tx1">
                    <a:lumMod val="65000"/>
                    <a:lumOff val="35000"/>
                  </a:schemeClr>
                </a:solidFill>
              </a:rPr>
              <a:t>tele</a:t>
            </a:r>
            <a:r>
              <a:rPr lang="en-US" sz="1200" dirty="0" smtClean="0">
                <a:solidFill>
                  <a:schemeClr val="tx1">
                    <a:lumMod val="65000"/>
                    <a:lumOff val="35000"/>
                  </a:schemeClr>
                </a:solidFill>
              </a:rPr>
              <a:t>-centre”, and her salary is US$300 per month. Esteban is 37 years old, and work independently as a carpenter. He earns between US$600 and 700. They live with their two kids: Diego (9) and Carla (4). They manage their home budget together. They keep a notebook with information about the main expenses, and they try to save US$20 to 30  per month. </a:t>
            </a:r>
          </a:p>
          <a:p>
            <a:pPr>
              <a:buNone/>
            </a:pPr>
            <a:endParaRPr lang="en-US" sz="1200" b="1" dirty="0" smtClean="0">
              <a:solidFill>
                <a:schemeClr val="tx1">
                  <a:lumMod val="65000"/>
                  <a:lumOff val="35000"/>
                </a:schemeClr>
              </a:solidFill>
            </a:endParaRPr>
          </a:p>
          <a:p>
            <a:pPr>
              <a:buNone/>
            </a:pPr>
            <a:endParaRPr lang="en-US" sz="1200" dirty="0" smtClean="0">
              <a:solidFill>
                <a:schemeClr val="tx1">
                  <a:lumMod val="65000"/>
                  <a:lumOff val="35000"/>
                </a:schemeClr>
              </a:solidFill>
            </a:endParaRPr>
          </a:p>
        </p:txBody>
      </p:sp>
      <p:sp>
        <p:nvSpPr>
          <p:cNvPr id="8" name="7 CuadroTexto"/>
          <p:cNvSpPr txBox="1"/>
          <p:nvPr/>
        </p:nvSpPr>
        <p:spPr>
          <a:xfrm>
            <a:off x="5220072" y="294903"/>
            <a:ext cx="3851920" cy="6186309"/>
          </a:xfrm>
          <a:prstGeom prst="rect">
            <a:avLst/>
          </a:prstGeom>
          <a:noFill/>
          <a:ln w="28575">
            <a:solidFill>
              <a:schemeClr val="tx2">
                <a:lumMod val="75000"/>
              </a:schemeClr>
            </a:solidFill>
          </a:ln>
        </p:spPr>
        <p:txBody>
          <a:bodyPr wrap="square" rtlCol="0">
            <a:spAutoFit/>
          </a:bodyPr>
          <a:lstStyle/>
          <a:p>
            <a:pPr>
              <a:buNone/>
            </a:pPr>
            <a:r>
              <a:rPr lang="en-US" sz="1200" b="1" dirty="0" smtClean="0"/>
              <a:t>Finance Ecology</a:t>
            </a:r>
          </a:p>
          <a:p>
            <a:pPr>
              <a:buNone/>
            </a:pPr>
            <a:endParaRPr lang="en-US" sz="1200" b="1" dirty="0" smtClean="0"/>
          </a:p>
          <a:p>
            <a:pPr>
              <a:buNone/>
            </a:pPr>
            <a:r>
              <a:rPr lang="en-US" sz="1200" dirty="0" smtClean="0"/>
              <a:t>Carolina and Esteban accessed to credit through department stores. Their first credit was to buy a “good bed” after their marriage, with his Ripley card. After Ripley, Esteban also got CMR and </a:t>
            </a:r>
            <a:r>
              <a:rPr lang="en-US" sz="1200" dirty="0" err="1" smtClean="0"/>
              <a:t>Hites</a:t>
            </a:r>
            <a:r>
              <a:rPr lang="en-US" sz="1200" dirty="0" smtClean="0"/>
              <a:t> card. With them they bought “big things” (furniture) in long but small installments. They tried to pay one thing at a time per card. </a:t>
            </a:r>
          </a:p>
          <a:p>
            <a:pPr>
              <a:buNone/>
            </a:pPr>
            <a:endParaRPr lang="en-US" sz="1200" dirty="0" smtClean="0"/>
          </a:p>
          <a:p>
            <a:pPr>
              <a:buNone/>
            </a:pPr>
            <a:r>
              <a:rPr lang="en-US" sz="1200" dirty="0" smtClean="0"/>
              <a:t>However, Esteban’s cards were blocked in 2007 when he lent one of his cards to a friend who didn’t pay back. After that he does not have access to other cards.</a:t>
            </a:r>
          </a:p>
          <a:p>
            <a:pPr>
              <a:buNone/>
            </a:pPr>
            <a:endParaRPr lang="en-US" sz="1200" dirty="0" smtClean="0"/>
          </a:p>
          <a:p>
            <a:pPr>
              <a:buNone/>
            </a:pPr>
            <a:r>
              <a:rPr lang="en-US" sz="1200" dirty="0" smtClean="0"/>
              <a:t>Since then, they only use Carolina’s cards: </a:t>
            </a:r>
            <a:r>
              <a:rPr lang="en-US" sz="1200" dirty="0" err="1" smtClean="0"/>
              <a:t>Hites</a:t>
            </a:r>
            <a:r>
              <a:rPr lang="en-US" sz="1200" dirty="0" smtClean="0"/>
              <a:t> and La Polar (respectively the yellow and red lines in the map). She got La Polar card in 2004 mostly to “try it”, and to buy presents. She would pay them back saving in their home expenses. </a:t>
            </a:r>
          </a:p>
          <a:p>
            <a:pPr>
              <a:buNone/>
            </a:pPr>
            <a:endParaRPr lang="en-US" sz="1200" dirty="0" smtClean="0"/>
          </a:p>
          <a:p>
            <a:pPr>
              <a:buNone/>
            </a:pPr>
            <a:r>
              <a:rPr lang="en-US" sz="1200" dirty="0" smtClean="0"/>
              <a:t>However, later the card has been more busy. It has an average of 17 purchases per year going from 3 to 12 monthly payments. In order to cover Esteban’s income irregularity they have also had to withdraw cash.  In 2010 Carolina got a second card, in </a:t>
            </a:r>
            <a:r>
              <a:rPr lang="en-US" sz="1200" dirty="0" err="1" smtClean="0"/>
              <a:t>Hites</a:t>
            </a:r>
            <a:r>
              <a:rPr lang="en-US" sz="1200" dirty="0" smtClean="0"/>
              <a:t>. </a:t>
            </a:r>
          </a:p>
          <a:p>
            <a:pPr>
              <a:buNone/>
            </a:pPr>
            <a:endParaRPr lang="en-US" sz="1200" dirty="0" smtClean="0"/>
          </a:p>
          <a:p>
            <a:pPr>
              <a:buNone/>
            </a:pPr>
            <a:r>
              <a:rPr lang="en-US" sz="1200" dirty="0" smtClean="0">
                <a:solidFill>
                  <a:schemeClr val="tx1">
                    <a:lumMod val="65000"/>
                    <a:lumOff val="35000"/>
                  </a:schemeClr>
                </a:solidFill>
              </a:rPr>
              <a:t>They also participate in the rotating system that Carolina organizes with their neighbors.</a:t>
            </a:r>
            <a:endParaRPr lang="en-US" sz="1200" dirty="0" smtClean="0"/>
          </a:p>
          <a:p>
            <a:pPr>
              <a:buNone/>
            </a:pPr>
            <a:endParaRPr lang="en-US" sz="1200" b="1" dirty="0" smtClean="0"/>
          </a:p>
          <a:p>
            <a:pPr>
              <a:buNone/>
            </a:pPr>
            <a:endParaRPr lang="en-US" sz="1200" b="1" dirty="0" smtClean="0"/>
          </a:p>
          <a:p>
            <a:pPr>
              <a:buNone/>
            </a:pPr>
            <a:endParaRPr lang="en-US" sz="1200" b="1" dirty="0" smtClean="0"/>
          </a:p>
          <a:p>
            <a:pPr>
              <a:buNone/>
            </a:pPr>
            <a:endParaRPr lang="en-US" sz="1200" b="1" dirty="0" smtClean="0"/>
          </a:p>
          <a:p>
            <a:pPr>
              <a:buNone/>
            </a:pPr>
            <a:endParaRPr lang="en-US" sz="1200" b="1" dirty="0" smtClean="0">
              <a:solidFill>
                <a:schemeClr val="tx1">
                  <a:lumMod val="65000"/>
                  <a:lumOff val="35000"/>
                </a:schemeClr>
              </a:solidFill>
            </a:endParaRPr>
          </a:p>
          <a:p>
            <a:pPr>
              <a:buNone/>
            </a:pPr>
            <a:endParaRPr lang="en-US" sz="1200" b="1" dirty="0" smtClean="0">
              <a:solidFill>
                <a:schemeClr val="tx1">
                  <a:lumMod val="65000"/>
                  <a:lumOff val="35000"/>
                </a:schemeClr>
              </a:solidFill>
            </a:endParaRPr>
          </a:p>
        </p:txBody>
      </p:sp>
      <p:pic>
        <p:nvPicPr>
          <p:cNvPr id="9" name="Picture 2"/>
          <p:cNvPicPr>
            <a:picLocks noChangeAspect="1" noChangeArrowheads="1"/>
          </p:cNvPicPr>
          <p:nvPr/>
        </p:nvPicPr>
        <p:blipFill>
          <a:blip r:embed="rId2" cstate="print"/>
          <a:srcRect/>
          <a:stretch>
            <a:fillRect/>
          </a:stretch>
        </p:blipFill>
        <p:spPr bwMode="auto">
          <a:xfrm>
            <a:off x="323528" y="2996952"/>
            <a:ext cx="4680520" cy="3528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23528" y="404665"/>
            <a:ext cx="4962852" cy="4154984"/>
          </a:xfrm>
          <a:prstGeom prst="rect">
            <a:avLst/>
          </a:prstGeom>
          <a:noFill/>
          <a:ln w="28575">
            <a:solidFill>
              <a:schemeClr val="tx2">
                <a:lumMod val="75000"/>
              </a:schemeClr>
            </a:solidFill>
          </a:ln>
        </p:spPr>
        <p:txBody>
          <a:bodyPr wrap="square" rtlCol="0">
            <a:spAutoFit/>
          </a:bodyPr>
          <a:lstStyle/>
          <a:p>
            <a:pPr>
              <a:buNone/>
            </a:pPr>
            <a:r>
              <a:rPr lang="en-US" sz="1200" b="1" dirty="0" smtClean="0"/>
              <a:t>Circuits of Commerce</a:t>
            </a:r>
          </a:p>
          <a:p>
            <a:pPr>
              <a:buNone/>
            </a:pPr>
            <a:endParaRPr lang="en-US" sz="1200" dirty="0" smtClean="0"/>
          </a:p>
          <a:p>
            <a:pPr>
              <a:buNone/>
            </a:pPr>
            <a:r>
              <a:rPr lang="en-US" sz="1200" dirty="0" smtClean="0">
                <a:solidFill>
                  <a:schemeClr val="tx1">
                    <a:lumMod val="65000"/>
                    <a:lumOff val="35000"/>
                  </a:schemeClr>
                </a:solidFill>
              </a:rPr>
              <a:t>They prefer not to borrow money or cards from their friends or family. However, Carolina remembers once where she asked for her friend’s card, because her card had bigger “capacity”, enough for a specific item. </a:t>
            </a:r>
          </a:p>
          <a:p>
            <a:pPr>
              <a:buNone/>
            </a:pPr>
            <a:endParaRPr lang="en-US" sz="1200" dirty="0" smtClean="0">
              <a:solidFill>
                <a:schemeClr val="tx1">
                  <a:lumMod val="65000"/>
                  <a:lumOff val="35000"/>
                </a:schemeClr>
              </a:solidFill>
            </a:endParaRPr>
          </a:p>
          <a:p>
            <a:pPr>
              <a:buNone/>
            </a:pPr>
            <a:r>
              <a:rPr lang="en-US" sz="1200" dirty="0" smtClean="0">
                <a:solidFill>
                  <a:schemeClr val="tx1">
                    <a:lumMod val="65000"/>
                    <a:lumOff val="35000"/>
                  </a:schemeClr>
                </a:solidFill>
              </a:rPr>
              <a:t>Carolina is at the centre of a circuit conformed by her husband, her mother, her brother and her sister in law. Carolina lends her card to Esteban, since his cards were close down, to buy trainers, perfume and electronic equipment. </a:t>
            </a:r>
          </a:p>
          <a:p>
            <a:pPr>
              <a:buNone/>
            </a:pPr>
            <a:endParaRPr lang="en-US" sz="1200" dirty="0" smtClean="0">
              <a:solidFill>
                <a:schemeClr val="tx1">
                  <a:lumMod val="65000"/>
                  <a:lumOff val="35000"/>
                </a:schemeClr>
              </a:solidFill>
            </a:endParaRPr>
          </a:p>
          <a:p>
            <a:pPr>
              <a:buNone/>
            </a:pPr>
            <a:r>
              <a:rPr lang="en-US" sz="1200" dirty="0" smtClean="0">
                <a:solidFill>
                  <a:schemeClr val="tx1">
                    <a:lumMod val="65000"/>
                    <a:lumOff val="35000"/>
                  </a:schemeClr>
                </a:solidFill>
              </a:rPr>
              <a:t>Carolina’s mother uses Carolina’s La Polar Card one or two times per year. Mostly for “important” purchases, for instance, to buy a US$300 mattress in 12 monthly payments. </a:t>
            </a:r>
          </a:p>
          <a:p>
            <a:pPr>
              <a:buNone/>
            </a:pPr>
            <a:endParaRPr lang="en-US" sz="1200" dirty="0" smtClean="0">
              <a:solidFill>
                <a:schemeClr val="tx1">
                  <a:lumMod val="65000"/>
                  <a:lumOff val="35000"/>
                </a:schemeClr>
              </a:solidFill>
            </a:endParaRPr>
          </a:p>
          <a:p>
            <a:pPr>
              <a:buNone/>
            </a:pPr>
            <a:r>
              <a:rPr lang="en-US" sz="1200" dirty="0" smtClean="0">
                <a:solidFill>
                  <a:schemeClr val="tx1">
                    <a:lumMod val="65000"/>
                    <a:lumOff val="35000"/>
                  </a:schemeClr>
                </a:solidFill>
              </a:rPr>
              <a:t>Carolina’s brother, Sebastian, uses her cards every 3 to 4 months. Once, she opened a card for him, but he didn’t pay on time. Now she allows him to use her card to buy things like perfumes. Last April, her sister in law also used her card to purchase a suite of dinning room table. </a:t>
            </a:r>
          </a:p>
          <a:p>
            <a:pPr>
              <a:buNone/>
            </a:pPr>
            <a:endParaRPr lang="en-US" sz="1200" dirty="0" smtClean="0">
              <a:solidFill>
                <a:schemeClr val="tx1">
                  <a:lumMod val="65000"/>
                  <a:lumOff val="35000"/>
                </a:schemeClr>
              </a:solidFill>
            </a:endParaRPr>
          </a:p>
          <a:p>
            <a:pPr>
              <a:buNone/>
            </a:pPr>
            <a:r>
              <a:rPr lang="en-US" sz="1200" dirty="0" smtClean="0">
                <a:solidFill>
                  <a:schemeClr val="tx1">
                    <a:lumMod val="65000"/>
                    <a:lumOff val="35000"/>
                  </a:schemeClr>
                </a:solidFill>
              </a:rPr>
              <a:t>These cards exchanges are complemented with some emergency cash withdraws for her family members.</a:t>
            </a:r>
          </a:p>
        </p:txBody>
      </p:sp>
      <p:pic>
        <p:nvPicPr>
          <p:cNvPr id="6" name="Picture 3"/>
          <p:cNvPicPr>
            <a:picLocks noChangeAspect="1" noChangeArrowheads="1"/>
          </p:cNvPicPr>
          <p:nvPr/>
        </p:nvPicPr>
        <p:blipFill>
          <a:blip r:embed="rId2" cstate="print"/>
          <a:srcRect/>
          <a:stretch>
            <a:fillRect/>
          </a:stretch>
        </p:blipFill>
        <p:spPr bwMode="auto">
          <a:xfrm>
            <a:off x="5429256" y="4137509"/>
            <a:ext cx="3598338" cy="2506201"/>
          </a:xfrm>
          <a:prstGeom prst="rect">
            <a:avLst/>
          </a:prstGeom>
          <a:noFill/>
          <a:ln w="9525">
            <a:noFill/>
            <a:miter lim="800000"/>
            <a:headEnd/>
            <a:tailEnd/>
          </a:ln>
          <a:effectLst/>
        </p:spPr>
      </p:pic>
      <p:pic>
        <p:nvPicPr>
          <p:cNvPr id="4" name="0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429256" y="428604"/>
            <a:ext cx="3643306" cy="3429024"/>
          </a:xfrm>
          <a:prstGeom prst="rect">
            <a:avLst/>
          </a:prstGeom>
          <a:ln>
            <a:solidFill>
              <a:schemeClr val="tx1"/>
            </a:solidFill>
          </a:ln>
        </p:spPr>
      </p:pic>
      <p:pic>
        <p:nvPicPr>
          <p:cNvPr id="5" name="0 Imagen"/>
          <p:cNvPicPr/>
          <p:nvPr/>
        </p:nvPicPr>
        <p:blipFill>
          <a:blip r:embed="rId4"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357158" y="4714884"/>
            <a:ext cx="2790824" cy="18573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323528" y="2852937"/>
            <a:ext cx="4727376" cy="4005064"/>
          </a:xfrm>
        </p:spPr>
        <p:txBody>
          <a:bodyPr>
            <a:normAutofit/>
          </a:bodyPr>
          <a:lstStyle/>
          <a:p>
            <a:pPr>
              <a:buNone/>
            </a:pPr>
            <a:endParaRPr lang="es-ES" dirty="0" smtClean="0"/>
          </a:p>
          <a:p>
            <a:pPr>
              <a:buNone/>
            </a:pPr>
            <a:endParaRPr lang="es-ES" dirty="0"/>
          </a:p>
        </p:txBody>
      </p:sp>
      <p:sp>
        <p:nvSpPr>
          <p:cNvPr id="6" name="5 CuadroTexto"/>
          <p:cNvSpPr txBox="1"/>
          <p:nvPr/>
        </p:nvSpPr>
        <p:spPr>
          <a:xfrm>
            <a:off x="323528" y="260648"/>
            <a:ext cx="4716016" cy="2677656"/>
          </a:xfrm>
          <a:prstGeom prst="rect">
            <a:avLst/>
          </a:prstGeom>
          <a:noFill/>
          <a:ln w="28575">
            <a:solidFill>
              <a:schemeClr val="tx2">
                <a:lumMod val="75000"/>
              </a:schemeClr>
            </a:solidFill>
          </a:ln>
        </p:spPr>
        <p:txBody>
          <a:bodyPr wrap="square" rtlCol="0">
            <a:spAutoFit/>
          </a:bodyPr>
          <a:lstStyle/>
          <a:p>
            <a:pPr>
              <a:buNone/>
            </a:pPr>
            <a:r>
              <a:rPr lang="en-GB" sz="1200" b="1" dirty="0" smtClean="0"/>
              <a:t>Story 3. </a:t>
            </a:r>
            <a:r>
              <a:rPr lang="en-GB" sz="1200" dirty="0" smtClean="0"/>
              <a:t>Francisca is 31 years old, and she lives with her two kids, Gonzalo (13) and </a:t>
            </a:r>
            <a:r>
              <a:rPr lang="en-GB" sz="1200" dirty="0" err="1" smtClean="0"/>
              <a:t>Pia</a:t>
            </a:r>
            <a:r>
              <a:rPr lang="en-GB" sz="1200" dirty="0" smtClean="0"/>
              <a:t> (8). Francisca’s husband is currently in jail. She works as a part time seller in a store in an important shopping </a:t>
            </a:r>
            <a:r>
              <a:rPr lang="en-GB" sz="1200" dirty="0" err="1" smtClean="0"/>
              <a:t>center</a:t>
            </a:r>
            <a:r>
              <a:rPr lang="en-GB" sz="1200" dirty="0" smtClean="0"/>
              <a:t> in Santiago’s west. Her salary goes from US$400 to US$600. Francisca is helped by her mother who lives in the same building. In fact, when she is working, Gonzalo and </a:t>
            </a:r>
            <a:r>
              <a:rPr lang="en-GB" sz="1200" dirty="0" err="1" smtClean="0"/>
              <a:t>Pia</a:t>
            </a:r>
            <a:r>
              <a:rPr lang="en-GB" sz="1200" dirty="0" smtClean="0"/>
              <a:t> stay at Maria’s house. </a:t>
            </a:r>
          </a:p>
          <a:p>
            <a:pPr>
              <a:buNone/>
            </a:pPr>
            <a:endParaRPr lang="en-GB" sz="1200" dirty="0" smtClean="0"/>
          </a:p>
          <a:p>
            <a:pPr>
              <a:buNone/>
            </a:pPr>
            <a:r>
              <a:rPr lang="en-GB" sz="1200" dirty="0" smtClean="0"/>
              <a:t>Maria is 66 years old and receives a pension of US$200, and she lives with two of her four sons: Juan who works in a fruit market and earns US$600 and Bryan (27) who works in a store in Santiago’s downtown and earns US$300.   </a:t>
            </a:r>
          </a:p>
          <a:p>
            <a:pPr>
              <a:buNone/>
            </a:pPr>
            <a:endParaRPr lang="en-GB" sz="1200" b="1" dirty="0" smtClean="0">
              <a:solidFill>
                <a:schemeClr val="tx1">
                  <a:lumMod val="65000"/>
                  <a:lumOff val="35000"/>
                </a:schemeClr>
              </a:solidFill>
            </a:endParaRPr>
          </a:p>
          <a:p>
            <a:pPr>
              <a:buNone/>
            </a:pPr>
            <a:endParaRPr lang="en-GB" sz="1200" b="1" dirty="0" smtClean="0">
              <a:solidFill>
                <a:schemeClr val="tx1">
                  <a:lumMod val="65000"/>
                  <a:lumOff val="35000"/>
                </a:schemeClr>
              </a:solidFill>
            </a:endParaRPr>
          </a:p>
          <a:p>
            <a:pPr>
              <a:buNone/>
            </a:pPr>
            <a:endParaRPr lang="en-GB" sz="1200" dirty="0" smtClean="0">
              <a:solidFill>
                <a:schemeClr val="tx1">
                  <a:lumMod val="65000"/>
                  <a:lumOff val="35000"/>
                </a:schemeClr>
              </a:solidFill>
            </a:endParaRPr>
          </a:p>
        </p:txBody>
      </p:sp>
      <p:sp>
        <p:nvSpPr>
          <p:cNvPr id="4" name="3 CuadroTexto"/>
          <p:cNvSpPr txBox="1"/>
          <p:nvPr/>
        </p:nvSpPr>
        <p:spPr>
          <a:xfrm>
            <a:off x="5148064" y="260648"/>
            <a:ext cx="3816424" cy="4154984"/>
          </a:xfrm>
          <a:prstGeom prst="rect">
            <a:avLst/>
          </a:prstGeom>
          <a:noFill/>
          <a:ln w="28575">
            <a:solidFill>
              <a:schemeClr val="tx2">
                <a:lumMod val="75000"/>
              </a:schemeClr>
            </a:solidFill>
          </a:ln>
        </p:spPr>
        <p:txBody>
          <a:bodyPr wrap="square" rtlCol="0">
            <a:spAutoFit/>
          </a:bodyPr>
          <a:lstStyle/>
          <a:p>
            <a:pPr>
              <a:buNone/>
            </a:pPr>
            <a:r>
              <a:rPr lang="en-US" sz="1200" b="1" dirty="0" smtClean="0"/>
              <a:t>Finance Ecology</a:t>
            </a:r>
          </a:p>
          <a:p>
            <a:pPr>
              <a:buNone/>
            </a:pPr>
            <a:endParaRPr lang="en-US" sz="1200" b="1" dirty="0" smtClean="0"/>
          </a:p>
          <a:p>
            <a:pPr>
              <a:buNone/>
            </a:pPr>
            <a:r>
              <a:rPr lang="en-US" sz="1200" dirty="0" smtClean="0"/>
              <a:t>Maria got her first card 15 years ago (La Polar) and later she took also </a:t>
            </a:r>
            <a:r>
              <a:rPr lang="en-US" sz="1200" dirty="0" err="1" smtClean="0"/>
              <a:t>Hites</a:t>
            </a:r>
            <a:r>
              <a:rPr lang="en-US" sz="1200" dirty="0" smtClean="0"/>
              <a:t> and Ripley cards. Francisca got her own Ripley card 5 years ago, and later CMR and </a:t>
            </a:r>
            <a:r>
              <a:rPr lang="en-US" sz="1200" dirty="0" err="1" smtClean="0"/>
              <a:t>Almacenes</a:t>
            </a:r>
            <a:r>
              <a:rPr lang="en-US" sz="1200" dirty="0" smtClean="0"/>
              <a:t> Paris.  Francisca buys mainly in two shopping </a:t>
            </a:r>
            <a:r>
              <a:rPr lang="en-US" sz="1200" dirty="0" err="1" smtClean="0"/>
              <a:t>centres</a:t>
            </a:r>
            <a:r>
              <a:rPr lang="en-US" sz="1200" dirty="0" smtClean="0"/>
              <a:t>, while Maria goes mainly to  the city centre. </a:t>
            </a:r>
          </a:p>
          <a:p>
            <a:pPr>
              <a:buNone/>
            </a:pPr>
            <a:endParaRPr lang="en-US" sz="1200" dirty="0" smtClean="0"/>
          </a:p>
          <a:p>
            <a:pPr>
              <a:buNone/>
            </a:pPr>
            <a:r>
              <a:rPr lang="en-US" sz="1200" dirty="0" smtClean="0"/>
              <a:t>Maria and Francisca frequently use the “overdraft” option in their cards. For instance, Maria borrowed US$1000 (18 payments) in her </a:t>
            </a:r>
            <a:r>
              <a:rPr lang="en-US" sz="1200" dirty="0" err="1" smtClean="0"/>
              <a:t>Hites</a:t>
            </a:r>
            <a:r>
              <a:rPr lang="en-US" sz="1200" dirty="0" smtClean="0"/>
              <a:t> card in 2010 – in order to pay her debts with another store, La Polar. Later the same year she used it twice again to buy groceries. </a:t>
            </a:r>
          </a:p>
          <a:p>
            <a:pPr>
              <a:buNone/>
            </a:pPr>
            <a:endParaRPr lang="en-US" sz="1200" dirty="0" smtClean="0"/>
          </a:p>
          <a:p>
            <a:pPr>
              <a:buNone/>
            </a:pPr>
            <a:r>
              <a:rPr lang="en-US" sz="1200" dirty="0" smtClean="0"/>
              <a:t>Francisca also normally buy with her cards. For instance, during the last year she bought clothes, toys, perfumes, bed linen…</a:t>
            </a:r>
          </a:p>
          <a:p>
            <a:pPr>
              <a:buNone/>
            </a:pPr>
            <a:endParaRPr lang="en-US" sz="1200" dirty="0" smtClean="0"/>
          </a:p>
          <a:p>
            <a:pPr>
              <a:buNone/>
            </a:pPr>
            <a:r>
              <a:rPr lang="en-US" sz="1200" dirty="0" smtClean="0"/>
              <a:t>Maria uses her cards to buy electronic equipments and home stuffs. Concerning other credit sources: Maria once (in 2005) got a bank credit, and she used to  participate in the rotating saving system at the school she used to work</a:t>
            </a:r>
            <a:r>
              <a:rPr lang="en-US" sz="1200" dirty="0" smtClean="0"/>
              <a:t>.</a:t>
            </a:r>
            <a:endParaRPr lang="en-US" sz="1200" b="1" dirty="0" smtClean="0">
              <a:solidFill>
                <a:schemeClr val="tx1">
                  <a:lumMod val="65000"/>
                  <a:lumOff val="3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4320636" y="4643446"/>
            <a:ext cx="4680520" cy="2097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85720" y="214290"/>
            <a:ext cx="4716016" cy="6336704"/>
          </a:xfrm>
          <a:prstGeom prst="rect">
            <a:avLst/>
          </a:prstGeom>
          <a:noFill/>
          <a:ln w="28575">
            <a:solidFill>
              <a:schemeClr val="tx2">
                <a:lumMod val="75000"/>
              </a:schemeClr>
            </a:solidFill>
          </a:ln>
        </p:spPr>
        <p:txBody>
          <a:bodyPr wrap="square" rtlCol="0">
            <a:spAutoFit/>
          </a:bodyPr>
          <a:lstStyle/>
          <a:p>
            <a:pPr>
              <a:buNone/>
            </a:pPr>
            <a:r>
              <a:rPr lang="en-US" sz="1200" b="1" dirty="0" smtClean="0"/>
              <a:t>Circuit of commerce</a:t>
            </a:r>
          </a:p>
          <a:p>
            <a:pPr>
              <a:buNone/>
            </a:pPr>
            <a:endParaRPr lang="en-US" sz="1200" dirty="0" smtClean="0"/>
          </a:p>
          <a:p>
            <a:pPr>
              <a:buNone/>
            </a:pPr>
            <a:r>
              <a:rPr lang="en-US" sz="1200" dirty="0" smtClean="0"/>
              <a:t>There is a fluid flow. They all lend money to each other when the other need it.  </a:t>
            </a:r>
          </a:p>
          <a:p>
            <a:pPr>
              <a:buNone/>
            </a:pPr>
            <a:endParaRPr lang="en-US" sz="1200" dirty="0" smtClean="0"/>
          </a:p>
          <a:p>
            <a:r>
              <a:rPr lang="en-US" sz="1200" dirty="0" smtClean="0"/>
              <a:t>Francisca has her own cards, but not in </a:t>
            </a:r>
            <a:r>
              <a:rPr lang="en-US" sz="1200" dirty="0" err="1" smtClean="0"/>
              <a:t>Hites</a:t>
            </a:r>
            <a:r>
              <a:rPr lang="en-US" sz="1200" dirty="0" smtClean="0"/>
              <a:t> and La Polar (Maria´s cards). She borrows her mother cards when she needs to buy something in these stores, or her card capacity is not enough. </a:t>
            </a:r>
          </a:p>
          <a:p>
            <a:endParaRPr lang="en-US" sz="1200" dirty="0" smtClean="0"/>
          </a:p>
          <a:p>
            <a:pPr>
              <a:buNone/>
            </a:pPr>
            <a:r>
              <a:rPr lang="en-US" sz="1200" dirty="0" smtClean="0"/>
              <a:t>Marias’s sons do not have their own cards. One of them once had one, but he didn´t pay back on time. </a:t>
            </a:r>
          </a:p>
          <a:p>
            <a:pPr>
              <a:buNone/>
            </a:pPr>
            <a:endParaRPr lang="en-US" sz="1200" dirty="0" smtClean="0"/>
          </a:p>
          <a:p>
            <a:pPr>
              <a:buNone/>
            </a:pPr>
            <a:r>
              <a:rPr lang="en-US" sz="1200" dirty="0" smtClean="0"/>
              <a:t>For instance: from Maria’s La Polar card.</a:t>
            </a:r>
          </a:p>
          <a:p>
            <a:pPr>
              <a:buNone/>
            </a:pPr>
            <a:r>
              <a:rPr lang="en-US" sz="1200" dirty="0" smtClean="0"/>
              <a:t>March: </a:t>
            </a:r>
          </a:p>
          <a:p>
            <a:pPr>
              <a:buNone/>
            </a:pPr>
            <a:r>
              <a:rPr lang="en-US" sz="1200" dirty="0" smtClean="0"/>
              <a:t>Maria took two “cash withdraws” (each of US$120/12 payments) to lend this money to her son Claudio. She also lent her card to Juan to buy trainers (US$100/7).</a:t>
            </a:r>
          </a:p>
          <a:p>
            <a:pPr>
              <a:buNone/>
            </a:pPr>
            <a:r>
              <a:rPr lang="en-US" sz="1200" dirty="0" smtClean="0"/>
              <a:t>April</a:t>
            </a:r>
          </a:p>
          <a:p>
            <a:pPr>
              <a:buNone/>
            </a:pPr>
            <a:r>
              <a:rPr lang="en-US" sz="1200" dirty="0" smtClean="0"/>
              <a:t>Maria lent her card to Brian who bought a pajama (US$50/4).</a:t>
            </a:r>
          </a:p>
          <a:p>
            <a:pPr>
              <a:buNone/>
            </a:pPr>
            <a:r>
              <a:rPr lang="en-US" sz="1200" dirty="0" smtClean="0"/>
              <a:t>June: </a:t>
            </a:r>
          </a:p>
          <a:p>
            <a:pPr>
              <a:buNone/>
            </a:pPr>
            <a:r>
              <a:rPr lang="en-US" sz="1200" dirty="0" smtClean="0"/>
              <a:t>Maria withdrew cash (US$150/12 payments) for her and Francisca.</a:t>
            </a:r>
          </a:p>
          <a:p>
            <a:pPr>
              <a:buNone/>
            </a:pPr>
            <a:r>
              <a:rPr lang="en-US" sz="1200" dirty="0" smtClean="0"/>
              <a:t>She lent the card to Juan who bought a </a:t>
            </a:r>
            <a:r>
              <a:rPr lang="en-US" sz="1200" dirty="0" err="1" smtClean="0"/>
              <a:t>hoody</a:t>
            </a:r>
            <a:r>
              <a:rPr lang="en-US" sz="1200" dirty="0" smtClean="0"/>
              <a:t> (US$50/3), to Brian to buy a perfume (US$30/3), and to Francisca to buy trousers and a t-shirt (US$50/6)….</a:t>
            </a:r>
          </a:p>
          <a:p>
            <a:pPr>
              <a:buNone/>
            </a:pPr>
            <a:r>
              <a:rPr lang="en-US" sz="1200" dirty="0" smtClean="0"/>
              <a:t>Then… in a single bill Maria has to collect each of the payments. In case some of them cannot pay, she will try to cover them. She also mentions about a couple of </a:t>
            </a:r>
            <a:r>
              <a:rPr lang="en-US" sz="1200" dirty="0" err="1" smtClean="0"/>
              <a:t>ocassions</a:t>
            </a:r>
            <a:r>
              <a:rPr lang="en-US" sz="1200" dirty="0" smtClean="0"/>
              <a:t> when she lent her card to two of Brian’s friends (who paid on time). </a:t>
            </a:r>
          </a:p>
          <a:p>
            <a:pPr>
              <a:buNone/>
            </a:pPr>
            <a:endParaRPr lang="en-US" sz="1200" dirty="0" smtClean="0"/>
          </a:p>
          <a:p>
            <a:pPr>
              <a:buNone/>
            </a:pPr>
            <a:r>
              <a:rPr lang="en-US" sz="1200" dirty="0" smtClean="0"/>
              <a:t>Francisca has also lent her card, but much less frequently than her mother. For instance, when Maria wants to buy in </a:t>
            </a:r>
            <a:r>
              <a:rPr lang="en-US" sz="1200" dirty="0" err="1" smtClean="0"/>
              <a:t>Falabella</a:t>
            </a:r>
            <a:r>
              <a:rPr lang="en-US" sz="1200" dirty="0" smtClean="0"/>
              <a:t> or A. Paris she uses Francisca’s cards.  The same with her brothers. Francisca has also lent her card to a friend, and she has used another friend’s card. </a:t>
            </a:r>
            <a:endParaRPr lang="en-US" sz="1200" dirty="0" smtClean="0">
              <a:solidFill>
                <a:schemeClr val="tx1">
                  <a:lumMod val="65000"/>
                  <a:lumOff val="35000"/>
                </a:schemeClr>
              </a:solidFill>
            </a:endParaRPr>
          </a:p>
        </p:txBody>
      </p:sp>
      <p:pic>
        <p:nvPicPr>
          <p:cNvPr id="6" name="Picture 3"/>
          <p:cNvPicPr>
            <a:picLocks noChangeAspect="1" noChangeArrowheads="1"/>
          </p:cNvPicPr>
          <p:nvPr/>
        </p:nvPicPr>
        <p:blipFill>
          <a:blip r:embed="rId2" cstate="print"/>
          <a:srcRect/>
          <a:stretch>
            <a:fillRect/>
          </a:stretch>
        </p:blipFill>
        <p:spPr bwMode="auto">
          <a:xfrm>
            <a:off x="5640660" y="4429132"/>
            <a:ext cx="3503340" cy="2071702"/>
          </a:xfrm>
          <a:prstGeom prst="rect">
            <a:avLst/>
          </a:prstGeom>
          <a:noFill/>
          <a:ln w="9525">
            <a:noFill/>
            <a:miter lim="800000"/>
            <a:headEnd/>
            <a:tailEnd/>
          </a:ln>
          <a:effectLst/>
        </p:spPr>
      </p:pic>
      <p:pic>
        <p:nvPicPr>
          <p:cNvPr id="4" name="0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643570" y="285728"/>
            <a:ext cx="3428992" cy="3857652"/>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323528" y="2852937"/>
            <a:ext cx="4727376" cy="4005064"/>
          </a:xfrm>
        </p:spPr>
        <p:txBody>
          <a:bodyPr>
            <a:normAutofit/>
          </a:bodyPr>
          <a:lstStyle/>
          <a:p>
            <a:pPr>
              <a:buNone/>
            </a:pPr>
            <a:endParaRPr lang="es-ES" dirty="0" smtClean="0"/>
          </a:p>
          <a:p>
            <a:pPr>
              <a:buNone/>
            </a:pPr>
            <a:endParaRPr lang="es-ES" dirty="0"/>
          </a:p>
        </p:txBody>
      </p:sp>
      <p:sp>
        <p:nvSpPr>
          <p:cNvPr id="6" name="5 CuadroTexto"/>
          <p:cNvSpPr txBox="1"/>
          <p:nvPr/>
        </p:nvSpPr>
        <p:spPr>
          <a:xfrm>
            <a:off x="323528" y="260649"/>
            <a:ext cx="4716016" cy="3970318"/>
          </a:xfrm>
          <a:prstGeom prst="rect">
            <a:avLst/>
          </a:prstGeom>
          <a:noFill/>
          <a:ln w="28575">
            <a:solidFill>
              <a:schemeClr val="tx2">
                <a:lumMod val="75000"/>
              </a:schemeClr>
            </a:solidFill>
          </a:ln>
        </p:spPr>
        <p:txBody>
          <a:bodyPr wrap="square" rtlCol="0">
            <a:spAutoFit/>
          </a:bodyPr>
          <a:lstStyle/>
          <a:p>
            <a:pPr>
              <a:buNone/>
            </a:pPr>
            <a:r>
              <a:rPr lang="en-US" sz="1200" b="1" dirty="0" smtClean="0"/>
              <a:t>Story 4.  </a:t>
            </a:r>
            <a:r>
              <a:rPr lang="en-US" sz="1200" dirty="0" smtClean="0"/>
              <a:t>Juana and Miguel have two sons, Claudia (34) and Carlos (37), but they don’t live together. Claudia works in a “café con </a:t>
            </a:r>
            <a:r>
              <a:rPr lang="en-US" sz="1200" dirty="0" err="1" smtClean="0"/>
              <a:t>piernas</a:t>
            </a:r>
            <a:r>
              <a:rPr lang="en-US" sz="1200" dirty="0" smtClean="0"/>
              <a:t>” and Carlos is a security guard.  In the last months Juana has been taking care of Claudia’s </a:t>
            </a:r>
            <a:r>
              <a:rPr lang="en-US" sz="1200" dirty="0" err="1" smtClean="0"/>
              <a:t>daugthers</a:t>
            </a:r>
            <a:r>
              <a:rPr lang="en-US" sz="1200" dirty="0" smtClean="0"/>
              <a:t>. Juan is also in charge of the budget of the neighbors association. Juana is not working anymore, but she used to work as a cleaning maid and also used to have a small shop in her house. Miguel has worked for the last 20 years in the Municipality where he assists in different things, mainly electric installations. </a:t>
            </a:r>
          </a:p>
          <a:p>
            <a:pPr>
              <a:buNone/>
            </a:pPr>
            <a:endParaRPr lang="en-US" sz="1200" dirty="0" smtClean="0"/>
          </a:p>
          <a:p>
            <a:pPr>
              <a:buNone/>
            </a:pPr>
            <a:r>
              <a:rPr lang="en-US" sz="1200" dirty="0" smtClean="0"/>
              <a:t>Juana doesn’t not know how much is his salary, but she thinks he earns around US$800. He gives her US$400 a month to pay the bills and daily purchases. But Miguel is in charge of paying their mortgage with </a:t>
            </a:r>
            <a:r>
              <a:rPr lang="en-US" sz="1200" dirty="0" err="1" smtClean="0"/>
              <a:t>Banco</a:t>
            </a:r>
            <a:r>
              <a:rPr lang="en-US" sz="1200" dirty="0" smtClean="0"/>
              <a:t> Estado. When Miguel receives an extra income he gives this money to Juana, because she is very well organized and good at saving. In fact, they try save every month. With their savings they have been able to pay three properties (social housing), theirs, and where their daughter and son live. </a:t>
            </a:r>
          </a:p>
          <a:p>
            <a:pPr>
              <a:buNone/>
            </a:pPr>
            <a:endParaRPr lang="en-US" sz="1200" dirty="0" smtClean="0"/>
          </a:p>
          <a:p>
            <a:pPr>
              <a:buNone/>
            </a:pPr>
            <a:r>
              <a:rPr lang="en-US" sz="1200" dirty="0" smtClean="0"/>
              <a:t>Juana has a suitcase where she saves all the receipts from their credit cards bills, and also utilities payments.  She has information of more than 15 years.   </a:t>
            </a:r>
            <a:endParaRPr lang="en-US" sz="1200" dirty="0" smtClean="0">
              <a:solidFill>
                <a:schemeClr val="tx1">
                  <a:lumMod val="65000"/>
                  <a:lumOff val="35000"/>
                </a:schemeClr>
              </a:solidFill>
            </a:endParaRPr>
          </a:p>
        </p:txBody>
      </p:sp>
      <p:sp>
        <p:nvSpPr>
          <p:cNvPr id="4" name="3 CuadroTexto"/>
          <p:cNvSpPr txBox="1"/>
          <p:nvPr/>
        </p:nvSpPr>
        <p:spPr>
          <a:xfrm>
            <a:off x="5148064" y="260648"/>
            <a:ext cx="3816424" cy="3970318"/>
          </a:xfrm>
          <a:prstGeom prst="rect">
            <a:avLst/>
          </a:prstGeom>
          <a:noFill/>
          <a:ln w="28575">
            <a:solidFill>
              <a:schemeClr val="tx2">
                <a:lumMod val="75000"/>
              </a:schemeClr>
            </a:solidFill>
          </a:ln>
        </p:spPr>
        <p:txBody>
          <a:bodyPr wrap="square" rtlCol="0">
            <a:spAutoFit/>
          </a:bodyPr>
          <a:lstStyle/>
          <a:p>
            <a:pPr>
              <a:buNone/>
            </a:pPr>
            <a:r>
              <a:rPr lang="en-US" sz="1200" b="1" dirty="0" smtClean="0"/>
              <a:t>Finance Ecology</a:t>
            </a:r>
          </a:p>
          <a:p>
            <a:pPr>
              <a:buNone/>
            </a:pPr>
            <a:endParaRPr lang="en-US" sz="1200" b="1" dirty="0" smtClean="0"/>
          </a:p>
          <a:p>
            <a:pPr>
              <a:buNone/>
            </a:pPr>
            <a:r>
              <a:rPr lang="en-US" sz="1200" dirty="0" smtClean="0"/>
              <a:t>Juana and Miguel have had department store cards for at least 10 years. However, they use them much less than the previous families. Once or twice per year, mainly to buy electric equipment, like a TV. Maria makes their own clothes, and they try to buy in cash. And when they use credit they prefer “</a:t>
            </a:r>
            <a:r>
              <a:rPr lang="en-US" sz="1200" dirty="0" err="1" smtClean="0"/>
              <a:t>tres</a:t>
            </a:r>
            <a:r>
              <a:rPr lang="en-US" sz="1200" dirty="0" smtClean="0"/>
              <a:t> </a:t>
            </a:r>
            <a:r>
              <a:rPr lang="en-US" sz="1200" dirty="0" err="1" smtClean="0"/>
              <a:t>cuotas</a:t>
            </a:r>
            <a:r>
              <a:rPr lang="en-US" sz="1200" dirty="0" smtClean="0"/>
              <a:t> </a:t>
            </a:r>
            <a:r>
              <a:rPr lang="en-US" sz="1200" dirty="0" err="1" smtClean="0"/>
              <a:t>precio</a:t>
            </a:r>
            <a:r>
              <a:rPr lang="en-US" sz="1200" dirty="0" smtClean="0"/>
              <a:t> </a:t>
            </a:r>
            <a:r>
              <a:rPr lang="en-US" sz="1200" dirty="0" err="1" smtClean="0"/>
              <a:t>contado</a:t>
            </a:r>
            <a:r>
              <a:rPr lang="en-US" sz="1200" dirty="0" smtClean="0"/>
              <a:t>”, to avoid debts. </a:t>
            </a:r>
          </a:p>
          <a:p>
            <a:pPr>
              <a:buNone/>
            </a:pPr>
            <a:endParaRPr lang="en-US" sz="1200" dirty="0" smtClean="0"/>
          </a:p>
          <a:p>
            <a:pPr>
              <a:buNone/>
            </a:pPr>
            <a:r>
              <a:rPr lang="en-US" sz="1200" dirty="0" smtClean="0"/>
              <a:t>Juana has CMR and </a:t>
            </a:r>
            <a:r>
              <a:rPr lang="en-US" sz="1200" dirty="0" err="1" smtClean="0"/>
              <a:t>Wallmart’s</a:t>
            </a:r>
            <a:r>
              <a:rPr lang="en-US" sz="1200" dirty="0" smtClean="0"/>
              <a:t> Presto. She has used the first only twice in 2010 and the second once to buy a PC screen.  Miguel has Ripley, CMR and MAS. In 2008, he made his last purchase with Ripley (when he bought a TV in US950 / 24). In 2010 he used CMR to buy his car </a:t>
            </a:r>
            <a:r>
              <a:rPr lang="en-US" sz="1200" dirty="0" err="1" smtClean="0"/>
              <a:t>batery</a:t>
            </a:r>
            <a:r>
              <a:rPr lang="en-US" sz="1200" dirty="0" smtClean="0"/>
              <a:t> (US$120/3) and in Christmas 2010 he exceptionally used MAS to buy food. </a:t>
            </a:r>
          </a:p>
          <a:p>
            <a:pPr>
              <a:buNone/>
            </a:pPr>
            <a:endParaRPr lang="en-US" sz="1200" dirty="0" smtClean="0"/>
          </a:p>
          <a:p>
            <a:pPr>
              <a:buNone/>
            </a:pPr>
            <a:r>
              <a:rPr lang="en-US" sz="1200" dirty="0" smtClean="0"/>
              <a:t>They have had access to the State bank credit (</a:t>
            </a:r>
            <a:r>
              <a:rPr lang="en-US" sz="1200" dirty="0" err="1" smtClean="0"/>
              <a:t>Banco</a:t>
            </a:r>
            <a:r>
              <a:rPr lang="en-US" sz="1200" dirty="0" smtClean="0"/>
              <a:t> Estado), where Miguel took a loan to run Maria’s small shop and also to buy their kids’ flats. </a:t>
            </a:r>
            <a:endParaRPr lang="en-US" sz="1200" b="1" dirty="0" smtClean="0">
              <a:solidFill>
                <a:schemeClr val="tx1">
                  <a:lumMod val="65000"/>
                  <a:lumOff val="3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5143504" y="4365104"/>
            <a:ext cx="3786214" cy="2376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23528" y="404665"/>
            <a:ext cx="4716016" cy="2862322"/>
          </a:xfrm>
          <a:prstGeom prst="rect">
            <a:avLst/>
          </a:prstGeom>
          <a:noFill/>
          <a:ln w="28575">
            <a:solidFill>
              <a:schemeClr val="tx2">
                <a:lumMod val="75000"/>
              </a:schemeClr>
            </a:solidFill>
          </a:ln>
        </p:spPr>
        <p:txBody>
          <a:bodyPr wrap="square" rtlCol="0">
            <a:spAutoFit/>
          </a:bodyPr>
          <a:lstStyle/>
          <a:p>
            <a:pPr>
              <a:buNone/>
            </a:pPr>
            <a:r>
              <a:rPr lang="en-US" sz="1200" b="1" dirty="0" smtClean="0"/>
              <a:t>Circuit of commerce</a:t>
            </a:r>
          </a:p>
          <a:p>
            <a:pPr>
              <a:buNone/>
            </a:pPr>
            <a:endParaRPr lang="en-US" sz="1200" dirty="0" smtClean="0"/>
          </a:p>
          <a:p>
            <a:pPr>
              <a:buNone/>
            </a:pPr>
            <a:r>
              <a:rPr lang="en-US" sz="1200" dirty="0" smtClean="0"/>
              <a:t>Juana and Miguel prefers not to lend their cards. Juana had bad experiences lending cash to her neighbors and prefer not to risk friendships ties. </a:t>
            </a:r>
          </a:p>
          <a:p>
            <a:pPr>
              <a:buNone/>
            </a:pPr>
            <a:endParaRPr lang="en-US" sz="1200" dirty="0" smtClean="0"/>
          </a:p>
          <a:p>
            <a:pPr>
              <a:buNone/>
            </a:pPr>
            <a:endParaRPr lang="en-US" sz="1200" dirty="0" smtClean="0"/>
          </a:p>
          <a:p>
            <a:r>
              <a:rPr lang="es-ES" sz="1200" i="1" dirty="0" smtClean="0"/>
              <a:t>“No las presto yo a nadie, es porque creo que esas cosas son personales, y no es de ser egoísta, sólo que he tenido la experiencia de ver en otros casos que piden la tarjeta y después no la pagan y te dejan con las deudas. Entonces yo no me voy a prestar para eso, para perder una amiga más que nada y después tener que pagar una deuda que no corresponde. Entonces prefiero no hacerlo. Mi marido tampoco ha prestado la tarjeta por lo mismo.” (Juana)</a:t>
            </a:r>
            <a:endParaRPr lang="es-ES" sz="1200" dirty="0" smtClean="0"/>
          </a:p>
          <a:p>
            <a:pPr>
              <a:buNone/>
            </a:pPr>
            <a:endParaRPr lang="en-US" sz="1200" dirty="0" smtClean="0"/>
          </a:p>
        </p:txBody>
      </p:sp>
      <p:pic>
        <p:nvPicPr>
          <p:cNvPr id="6" name="Picture 3"/>
          <p:cNvPicPr>
            <a:picLocks noChangeAspect="1" noChangeArrowheads="1"/>
          </p:cNvPicPr>
          <p:nvPr/>
        </p:nvPicPr>
        <p:blipFill>
          <a:blip r:embed="rId2" cstate="print"/>
          <a:srcRect/>
          <a:stretch>
            <a:fillRect/>
          </a:stretch>
        </p:blipFill>
        <p:spPr bwMode="auto">
          <a:xfrm>
            <a:off x="5500694" y="3714752"/>
            <a:ext cx="3312368" cy="2664296"/>
          </a:xfrm>
          <a:prstGeom prst="rect">
            <a:avLst/>
          </a:prstGeom>
          <a:noFill/>
          <a:ln w="9525">
            <a:noFill/>
            <a:miter lim="800000"/>
            <a:headEnd/>
            <a:tailEnd/>
          </a:ln>
          <a:effectLst/>
        </p:spPr>
      </p:pic>
      <p:pic>
        <p:nvPicPr>
          <p:cNvPr id="4" name="0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500694" y="428604"/>
            <a:ext cx="3286148" cy="284924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a:spLocks noGrp="1"/>
          </p:cNvSpPr>
          <p:nvPr>
            <p:ph idx="1"/>
          </p:nvPr>
        </p:nvSpPr>
        <p:spPr>
          <a:xfrm>
            <a:off x="323528" y="2852937"/>
            <a:ext cx="4727376" cy="4005064"/>
          </a:xfrm>
        </p:spPr>
        <p:txBody>
          <a:bodyPr>
            <a:normAutofit/>
          </a:bodyPr>
          <a:lstStyle/>
          <a:p>
            <a:pPr>
              <a:buNone/>
            </a:pPr>
            <a:endParaRPr lang="es-ES" dirty="0" smtClean="0"/>
          </a:p>
          <a:p>
            <a:pPr>
              <a:buNone/>
            </a:pPr>
            <a:endParaRPr lang="es-ES" dirty="0"/>
          </a:p>
        </p:txBody>
      </p:sp>
      <p:sp>
        <p:nvSpPr>
          <p:cNvPr id="6" name="5 CuadroTexto"/>
          <p:cNvSpPr txBox="1"/>
          <p:nvPr/>
        </p:nvSpPr>
        <p:spPr>
          <a:xfrm>
            <a:off x="323528" y="260648"/>
            <a:ext cx="4716016" cy="3231654"/>
          </a:xfrm>
          <a:prstGeom prst="rect">
            <a:avLst/>
          </a:prstGeom>
          <a:noFill/>
          <a:ln w="28575">
            <a:solidFill>
              <a:schemeClr val="tx2">
                <a:lumMod val="75000"/>
              </a:schemeClr>
            </a:solidFill>
          </a:ln>
        </p:spPr>
        <p:txBody>
          <a:bodyPr wrap="square" rtlCol="0">
            <a:spAutoFit/>
          </a:bodyPr>
          <a:lstStyle/>
          <a:p>
            <a:pPr>
              <a:buNone/>
            </a:pPr>
            <a:r>
              <a:rPr lang="en-US" sz="1200" b="1" dirty="0" smtClean="0"/>
              <a:t>Story 5. </a:t>
            </a:r>
            <a:r>
              <a:rPr lang="en-US" sz="1200" dirty="0" smtClean="0"/>
              <a:t>Paula is 32 years old. She lives with her daughter, Jessica (14), her mother, her sister, Nadia (22), and her brother, Juan Carlos (19). Paula has worked for the last 2 years as a sales person in a big department store. Her salary goes from US$350 to US$550. </a:t>
            </a:r>
          </a:p>
          <a:p>
            <a:pPr>
              <a:buNone/>
            </a:pPr>
            <a:endParaRPr lang="en-US" sz="1200" dirty="0" smtClean="0"/>
          </a:p>
          <a:p>
            <a:pPr>
              <a:buNone/>
            </a:pPr>
            <a:r>
              <a:rPr lang="en-US" sz="1200" dirty="0" smtClean="0"/>
              <a:t>Her mother is 51 years old and works cleaning at a laboratory (her salary is US$150). Nadia works in a nursery school and earns US$400. And Juan Carlos is unemployed. The other sisters, Margarita (23) and Carla (29), frequently visit their sister and mother. Carla, says Paula, is the most successful of the family, because she works as an accountant in a car dealer firm. Jessica’s father, </a:t>
            </a:r>
            <a:r>
              <a:rPr lang="en-US" sz="1200" dirty="0" err="1" smtClean="0"/>
              <a:t>Cristián</a:t>
            </a:r>
            <a:r>
              <a:rPr lang="en-US" sz="1200" dirty="0" smtClean="0"/>
              <a:t>, works in the storage room of the same department store where Paula works. He does not live with them, but she meets him almost every day. </a:t>
            </a:r>
          </a:p>
          <a:p>
            <a:pPr>
              <a:buNone/>
            </a:pPr>
            <a:endParaRPr lang="en-US" sz="1200" dirty="0" smtClean="0"/>
          </a:p>
          <a:p>
            <a:pPr>
              <a:buNone/>
            </a:pPr>
            <a:r>
              <a:rPr lang="en-US" sz="1200" dirty="0" smtClean="0"/>
              <a:t>Here each of the members of the home give US100 per month to the common expenses. </a:t>
            </a:r>
            <a:endParaRPr lang="en-US" sz="1200" dirty="0" smtClean="0">
              <a:solidFill>
                <a:schemeClr val="tx1">
                  <a:lumMod val="65000"/>
                  <a:lumOff val="35000"/>
                </a:schemeClr>
              </a:solidFill>
            </a:endParaRPr>
          </a:p>
          <a:p>
            <a:pPr>
              <a:buNone/>
            </a:pPr>
            <a:endParaRPr lang="en-US" sz="1200" dirty="0" smtClean="0">
              <a:solidFill>
                <a:schemeClr val="tx1">
                  <a:lumMod val="65000"/>
                  <a:lumOff val="35000"/>
                </a:schemeClr>
              </a:solidFill>
            </a:endParaRPr>
          </a:p>
        </p:txBody>
      </p:sp>
      <p:sp>
        <p:nvSpPr>
          <p:cNvPr id="4" name="3 CuadroTexto"/>
          <p:cNvSpPr txBox="1"/>
          <p:nvPr/>
        </p:nvSpPr>
        <p:spPr>
          <a:xfrm>
            <a:off x="5220072" y="260648"/>
            <a:ext cx="3779912" cy="3416320"/>
          </a:xfrm>
          <a:prstGeom prst="rect">
            <a:avLst/>
          </a:prstGeom>
          <a:noFill/>
          <a:ln w="28575">
            <a:solidFill>
              <a:schemeClr val="tx2">
                <a:lumMod val="75000"/>
              </a:schemeClr>
            </a:solidFill>
          </a:ln>
        </p:spPr>
        <p:txBody>
          <a:bodyPr wrap="square" rtlCol="0">
            <a:spAutoFit/>
          </a:bodyPr>
          <a:lstStyle/>
          <a:p>
            <a:pPr>
              <a:buNone/>
            </a:pPr>
            <a:r>
              <a:rPr lang="en-US" sz="1200" b="1" dirty="0" smtClean="0"/>
              <a:t>Finance Ecology</a:t>
            </a:r>
          </a:p>
          <a:p>
            <a:pPr>
              <a:buNone/>
            </a:pPr>
            <a:endParaRPr lang="en-US" sz="1200" b="1" dirty="0" smtClean="0"/>
          </a:p>
          <a:p>
            <a:pPr>
              <a:buNone/>
            </a:pPr>
            <a:r>
              <a:rPr lang="en-US" sz="1200" dirty="0" smtClean="0"/>
              <a:t>Paula used to have many department stores cards (La Polar, </a:t>
            </a:r>
            <a:r>
              <a:rPr lang="en-US" sz="1200" dirty="0" err="1" smtClean="0"/>
              <a:t>Hites</a:t>
            </a:r>
            <a:r>
              <a:rPr lang="en-US" sz="1200" dirty="0" smtClean="0"/>
              <a:t>, CMR, Ripley, Tricot, </a:t>
            </a:r>
            <a:r>
              <a:rPr lang="en-US" sz="1200" dirty="0" err="1" smtClean="0"/>
              <a:t>Mas</a:t>
            </a:r>
            <a:r>
              <a:rPr lang="en-US" sz="1200" dirty="0" smtClean="0"/>
              <a:t>…). However, when she started in her new job she decided to closed them down to stop paying so much in interests. </a:t>
            </a:r>
          </a:p>
          <a:p>
            <a:pPr>
              <a:buNone/>
            </a:pPr>
            <a:endParaRPr lang="en-US" sz="1200" dirty="0" smtClean="0"/>
          </a:p>
          <a:p>
            <a:pPr>
              <a:buNone/>
            </a:pPr>
            <a:r>
              <a:rPr lang="en-US" sz="1200" dirty="0" smtClean="0"/>
              <a:t>The only one she didn’t close was the CMR the card of the store where she works. Here she has better conditions because of her contract. She uses her card to buy clothes and presents for her daughter and partner. </a:t>
            </a:r>
          </a:p>
          <a:p>
            <a:pPr>
              <a:buNone/>
            </a:pPr>
            <a:r>
              <a:rPr lang="en-US" sz="1200" dirty="0" smtClean="0"/>
              <a:t>Also, she has used it to withdraw cash. </a:t>
            </a:r>
          </a:p>
          <a:p>
            <a:pPr>
              <a:buNone/>
            </a:pPr>
            <a:endParaRPr lang="en-US" sz="1200" dirty="0" smtClean="0"/>
          </a:p>
          <a:p>
            <a:pPr>
              <a:buNone/>
            </a:pPr>
            <a:r>
              <a:rPr lang="en-US" sz="1200" dirty="0" smtClean="0"/>
              <a:t>Paula has also had access to </a:t>
            </a:r>
            <a:r>
              <a:rPr lang="en-US" sz="1200" dirty="0" err="1" smtClean="0"/>
              <a:t>Cajas</a:t>
            </a:r>
            <a:r>
              <a:rPr lang="en-US" sz="1200" dirty="0" smtClean="0"/>
              <a:t> de </a:t>
            </a:r>
            <a:r>
              <a:rPr lang="en-US" sz="1200" dirty="0" err="1" smtClean="0"/>
              <a:t>Compensacion</a:t>
            </a:r>
            <a:r>
              <a:rPr lang="en-US" sz="1200" dirty="0" smtClean="0"/>
              <a:t> credit (two times a couple of years ago, for holidays), and her partner borrowed money from </a:t>
            </a:r>
            <a:r>
              <a:rPr lang="en-US" sz="1200" dirty="0" err="1" smtClean="0"/>
              <a:t>Banco</a:t>
            </a:r>
            <a:r>
              <a:rPr lang="en-US" sz="1200" dirty="0" smtClean="0"/>
              <a:t> Estado to buy a car, that they are paying together. </a:t>
            </a:r>
            <a:endParaRPr lang="en-US" sz="1200" b="1" dirty="0" smtClean="0"/>
          </a:p>
          <a:p>
            <a:pPr>
              <a:buNone/>
            </a:pPr>
            <a:endParaRPr lang="en-US" sz="1200" b="1" dirty="0" smtClean="0">
              <a:solidFill>
                <a:schemeClr val="tx1">
                  <a:lumMod val="65000"/>
                  <a:lumOff val="35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4320636" y="3933056"/>
            <a:ext cx="4680520" cy="2664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142876" y="357166"/>
            <a:ext cx="5357818" cy="4708981"/>
          </a:xfrm>
          <a:prstGeom prst="rect">
            <a:avLst/>
          </a:prstGeom>
          <a:noFill/>
          <a:ln w="28575">
            <a:solidFill>
              <a:schemeClr val="tx2">
                <a:lumMod val="75000"/>
              </a:schemeClr>
            </a:solidFill>
          </a:ln>
        </p:spPr>
        <p:txBody>
          <a:bodyPr wrap="square" rtlCol="0">
            <a:spAutoFit/>
          </a:bodyPr>
          <a:lstStyle/>
          <a:p>
            <a:pPr>
              <a:buNone/>
            </a:pPr>
            <a:r>
              <a:rPr lang="en-US" sz="1200" b="1" dirty="0" smtClean="0"/>
              <a:t>Circuit of Commerce</a:t>
            </a:r>
          </a:p>
          <a:p>
            <a:pPr>
              <a:buNone/>
            </a:pPr>
            <a:endParaRPr lang="en-US" sz="1200" dirty="0" smtClean="0"/>
          </a:p>
          <a:p>
            <a:pPr>
              <a:buNone/>
            </a:pPr>
            <a:r>
              <a:rPr lang="en-US" sz="1200" dirty="0" smtClean="0"/>
              <a:t>Paula and her family (grand mother, mother, brother in law, cousin, and sister).</a:t>
            </a:r>
          </a:p>
          <a:p>
            <a:pPr>
              <a:buNone/>
            </a:pPr>
            <a:endParaRPr lang="en-US" sz="1200" dirty="0" smtClean="0"/>
          </a:p>
          <a:p>
            <a:pPr>
              <a:buNone/>
            </a:pPr>
            <a:r>
              <a:rPr lang="en-US" sz="1200" dirty="0" smtClean="0"/>
              <a:t>For instance: September bill detail</a:t>
            </a:r>
          </a:p>
          <a:p>
            <a:pPr>
              <a:buNone/>
            </a:pPr>
            <a:endParaRPr lang="en-US" sz="1200" dirty="0" smtClean="0"/>
          </a:p>
          <a:p>
            <a:pPr>
              <a:buNone/>
            </a:pPr>
            <a:r>
              <a:rPr lang="en-US" sz="1200" dirty="0" smtClean="0"/>
              <a:t>Paula lent her card to her g. mother to buy a gas heater</a:t>
            </a:r>
          </a:p>
          <a:p>
            <a:pPr>
              <a:buNone/>
            </a:pPr>
            <a:endParaRPr lang="en-US" sz="1200" dirty="0" smtClean="0"/>
          </a:p>
          <a:p>
            <a:r>
              <a:rPr lang="es-MX" sz="1200" i="1" dirty="0" smtClean="0"/>
              <a:t>“A mi </a:t>
            </a:r>
            <a:r>
              <a:rPr lang="es-MX" sz="1200" i="1" dirty="0" err="1" smtClean="0"/>
              <a:t>abueli</a:t>
            </a:r>
            <a:r>
              <a:rPr lang="es-MX" sz="1200" i="1" dirty="0" smtClean="0"/>
              <a:t> yo le saco cosas de repente, pero cosas grandes y mi </a:t>
            </a:r>
            <a:r>
              <a:rPr lang="es-MX" sz="1200" i="1" dirty="0" err="1" smtClean="0"/>
              <a:t>Ita</a:t>
            </a:r>
            <a:r>
              <a:rPr lang="es-MX" sz="1200" i="1" dirty="0" smtClean="0"/>
              <a:t> siempre paga un tercio y dos cuotas. Siempre paga puntual, mi </a:t>
            </a:r>
            <a:r>
              <a:rPr lang="es-MX" sz="1200" i="1" dirty="0" err="1" smtClean="0"/>
              <a:t>Ita</a:t>
            </a:r>
            <a:r>
              <a:rPr lang="es-MX" sz="1200" i="1" dirty="0" smtClean="0"/>
              <a:t> es igual que yo, yo heredé eso de mi abuela, mi papá igual, es igual que yo, no somos derrochadores.” (Paula)</a:t>
            </a:r>
            <a:endParaRPr lang="es-ES" sz="1200" dirty="0" smtClean="0"/>
          </a:p>
          <a:p>
            <a:pPr>
              <a:buNone/>
            </a:pPr>
            <a:endParaRPr lang="en-US" sz="1200" dirty="0" smtClean="0"/>
          </a:p>
          <a:p>
            <a:pPr>
              <a:buNone/>
            </a:pPr>
            <a:r>
              <a:rPr lang="en-US" sz="1200" dirty="0" smtClean="0"/>
              <a:t>In august, she lent her card to her brother in law who bought a duvet (US$10), in September to her friend Francisca to buy a rain coat to her son (US12), and also to her cousin </a:t>
            </a:r>
            <a:r>
              <a:rPr lang="en-US" sz="1200" dirty="0" err="1" smtClean="0"/>
              <a:t>Jannette</a:t>
            </a:r>
            <a:r>
              <a:rPr lang="en-US" sz="1200" dirty="0" smtClean="0"/>
              <a:t>, who bought a microwave and trainers for her son. In October her card was used by two of her colleagues, because as she has a contract, she has better conditions, and more “capacity” in her card.  </a:t>
            </a:r>
          </a:p>
          <a:p>
            <a:pPr>
              <a:buNone/>
            </a:pPr>
            <a:endParaRPr lang="en-US" sz="1200" dirty="0" smtClean="0"/>
          </a:p>
          <a:p>
            <a:r>
              <a:rPr lang="es-MX" sz="1200" i="1" dirty="0" smtClean="0"/>
              <a:t>“Yo se la presto a mis compañeros, pero si ellos me lo pagan </a:t>
            </a:r>
            <a:r>
              <a:rPr lang="es-MX" sz="1200" i="1" dirty="0" err="1" smtClean="0"/>
              <a:t>altiro</a:t>
            </a:r>
            <a:r>
              <a:rPr lang="es-MX" sz="1200" i="1" dirty="0" smtClean="0"/>
              <a:t>, y además no a cualquiera tampoco, tiene que trabajar conmigo o si está </a:t>
            </a:r>
            <a:r>
              <a:rPr lang="es-MX" sz="1200" i="1" dirty="0" err="1" smtClean="0"/>
              <a:t>necesitao</a:t>
            </a:r>
            <a:r>
              <a:rPr lang="es-MX" sz="1200" i="1" dirty="0" smtClean="0"/>
              <a:t> de plata, </a:t>
            </a:r>
            <a:r>
              <a:rPr lang="es-MX" sz="1200" i="1" dirty="0" err="1" smtClean="0"/>
              <a:t>pa</a:t>
            </a:r>
            <a:r>
              <a:rPr lang="es-MX" sz="1200" i="1" dirty="0" smtClean="0"/>
              <a:t> ayudarlo.” (Paula)</a:t>
            </a:r>
            <a:endParaRPr lang="es-ES" sz="1200" dirty="0" smtClean="0"/>
          </a:p>
          <a:p>
            <a:pPr>
              <a:buNone/>
            </a:pPr>
            <a:endParaRPr lang="en-US" sz="1200" dirty="0" smtClean="0"/>
          </a:p>
          <a:p>
            <a:pPr>
              <a:buNone/>
            </a:pPr>
            <a:r>
              <a:rPr lang="en-US" sz="1200" dirty="0" smtClean="0"/>
              <a:t>Paula says that she only lends to her family, friends and colleagues, because she had some bad experiences with her neighbors, because they were paying  late, without paying the interest. </a:t>
            </a:r>
          </a:p>
        </p:txBody>
      </p:sp>
      <p:pic>
        <p:nvPicPr>
          <p:cNvPr id="4" name="Picture 3"/>
          <p:cNvPicPr>
            <a:picLocks noChangeAspect="1" noChangeArrowheads="1"/>
          </p:cNvPicPr>
          <p:nvPr/>
        </p:nvPicPr>
        <p:blipFill>
          <a:blip r:embed="rId2" cstate="print"/>
          <a:srcRect/>
          <a:stretch>
            <a:fillRect/>
          </a:stretch>
        </p:blipFill>
        <p:spPr bwMode="auto">
          <a:xfrm>
            <a:off x="5572132" y="5143512"/>
            <a:ext cx="3500462" cy="1638613"/>
          </a:xfrm>
          <a:prstGeom prst="rect">
            <a:avLst/>
          </a:prstGeom>
          <a:noFill/>
          <a:ln w="9525">
            <a:noFill/>
            <a:miter lim="800000"/>
            <a:headEnd/>
            <a:tailEnd/>
          </a:ln>
          <a:effectLst/>
        </p:spPr>
      </p:pic>
      <p:pic>
        <p:nvPicPr>
          <p:cNvPr id="5" name="0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5572132" y="357166"/>
            <a:ext cx="3500430" cy="471490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0" name="Picture 6"/>
          <p:cNvPicPr>
            <a:picLocks noChangeAspect="1" noChangeArrowheads="1"/>
          </p:cNvPicPr>
          <p:nvPr/>
        </p:nvPicPr>
        <p:blipFill>
          <a:blip r:embed="rId2" cstate="print"/>
          <a:srcRect/>
          <a:stretch>
            <a:fillRect/>
          </a:stretch>
        </p:blipFill>
        <p:spPr bwMode="auto">
          <a:xfrm>
            <a:off x="214282" y="3402780"/>
            <a:ext cx="4183460" cy="3312368"/>
          </a:xfrm>
          <a:prstGeom prst="rect">
            <a:avLst/>
          </a:prstGeom>
          <a:noFill/>
          <a:ln w="9525">
            <a:noFill/>
            <a:miter lim="800000"/>
            <a:headEnd/>
            <a:tailEnd/>
          </a:ln>
          <a:effectLst/>
        </p:spPr>
      </p:pic>
      <p:sp>
        <p:nvSpPr>
          <p:cNvPr id="15" name="14 CuadroTexto"/>
          <p:cNvSpPr txBox="1"/>
          <p:nvPr/>
        </p:nvSpPr>
        <p:spPr>
          <a:xfrm>
            <a:off x="0" y="285728"/>
            <a:ext cx="9144000" cy="2708434"/>
          </a:xfrm>
          <a:prstGeom prst="rect">
            <a:avLst/>
          </a:prstGeom>
          <a:noFill/>
          <a:ln w="28575">
            <a:solidFill>
              <a:schemeClr val="tx2">
                <a:lumMod val="75000"/>
              </a:schemeClr>
            </a:solidFill>
          </a:ln>
        </p:spPr>
        <p:txBody>
          <a:bodyPr wrap="square" rtlCol="0">
            <a:spAutoFit/>
          </a:bodyPr>
          <a:lstStyle/>
          <a:p>
            <a:pPr>
              <a:buNone/>
            </a:pPr>
            <a:endParaRPr lang="en-GB" sz="1200" dirty="0" smtClean="0"/>
          </a:p>
          <a:p>
            <a:pPr>
              <a:buNone/>
            </a:pPr>
            <a:r>
              <a:rPr lang="en-GB" sz="1400" b="1" dirty="0" smtClean="0"/>
              <a:t>Preliminary findings…</a:t>
            </a:r>
          </a:p>
          <a:p>
            <a:pPr>
              <a:buNone/>
            </a:pPr>
            <a:endParaRPr lang="en-GB" sz="1200" dirty="0" smtClean="0"/>
          </a:p>
          <a:p>
            <a:r>
              <a:rPr lang="en-GB" sz="1200" dirty="0" smtClean="0"/>
              <a:t>Rationality: A complex use of multiple alternatives… Dealing with multiple cards: multiple payments, types of credits, and cards.  “Domestic Traders”</a:t>
            </a:r>
          </a:p>
          <a:p>
            <a:pPr>
              <a:buNone/>
            </a:pPr>
            <a:endParaRPr lang="en-GB" sz="1200" dirty="0" smtClean="0"/>
          </a:p>
          <a:p>
            <a:pPr>
              <a:buNone/>
            </a:pPr>
            <a:r>
              <a:rPr lang="en-GB" sz="1200" dirty="0" smtClean="0"/>
              <a:t>Ecologies…excluded from banks (mainly), but not stores. From El Bosque to downtown or shopping centres.</a:t>
            </a:r>
          </a:p>
          <a:p>
            <a:r>
              <a:rPr lang="en-GB" sz="1200" dirty="0" smtClean="0"/>
              <a:t>However, excluded, but not the poorest.  This is also a window to those that are excluded of store credit, but connected to circuits.</a:t>
            </a:r>
          </a:p>
          <a:p>
            <a:endParaRPr lang="en-GB" sz="1200" dirty="0" smtClean="0"/>
          </a:p>
          <a:p>
            <a:pPr>
              <a:buNone/>
            </a:pPr>
            <a:r>
              <a:rPr lang="en-GB" sz="1200" dirty="0" smtClean="0"/>
              <a:t>Circuits….. Credit is mixed with families and care. Only one sees “cards” as only “private”. However, there are rules and conflicts after some don´t pay. </a:t>
            </a:r>
          </a:p>
          <a:p>
            <a:pPr>
              <a:buNone/>
            </a:pPr>
            <a:endParaRPr lang="en-GB" sz="1200" dirty="0" smtClean="0"/>
          </a:p>
          <a:p>
            <a:pPr>
              <a:buNone/>
            </a:pPr>
            <a:r>
              <a:rPr lang="en-GB" sz="1200" dirty="0" smtClean="0"/>
              <a:t>Socio-technical networks in a strong sense. These are not only social, but networks that are hold by a specific market devices: “cards” (“capacity” “risk evaluations” / but at the same time: producing “circuits”), where, however, borders are  also marked by kinship and affective ties.</a:t>
            </a:r>
          </a:p>
        </p:txBody>
      </p:sp>
      <p:pic>
        <p:nvPicPr>
          <p:cNvPr id="8" name="0 Imagen"/>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4500562" y="3355852"/>
            <a:ext cx="4257658" cy="335758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0" y="0"/>
            <a:ext cx="9144000" cy="4278094"/>
          </a:xfrm>
          <a:prstGeom prst="rect">
            <a:avLst/>
          </a:prstGeom>
          <a:solidFill>
            <a:schemeClr val="bg1"/>
          </a:solidFill>
          <a:ln w="28575">
            <a:solidFill>
              <a:schemeClr val="tx2">
                <a:lumMod val="75000"/>
              </a:schemeClr>
            </a:solidFill>
          </a:ln>
        </p:spPr>
        <p:txBody>
          <a:bodyPr wrap="square" rtlCol="0">
            <a:spAutoFit/>
          </a:bodyPr>
          <a:lstStyle/>
          <a:p>
            <a:pPr lvl="0" algn="just"/>
            <a:endParaRPr lang="en-US" sz="1400" dirty="0" smtClean="0"/>
          </a:p>
          <a:p>
            <a:pPr lvl="0" algn="just"/>
            <a:r>
              <a:rPr lang="en-US" sz="2000" b="1" dirty="0" smtClean="0"/>
              <a:t>Research Proposal Abstract</a:t>
            </a:r>
          </a:p>
          <a:p>
            <a:pPr lvl="0" algn="just"/>
            <a:endParaRPr lang="en-US" sz="1400" dirty="0" smtClean="0"/>
          </a:p>
          <a:p>
            <a:pPr lvl="0" algn="just"/>
            <a:r>
              <a:rPr lang="en-US" sz="1400" dirty="0" smtClean="0"/>
              <a:t>The expansion of consumer credits has been one of the most wide-ranging transformations in the last 20 years in Chile. One can argue that Chile has gone through its own process of ‘</a:t>
            </a:r>
            <a:r>
              <a:rPr lang="en-US" sz="1400" dirty="0" err="1" smtClean="0"/>
              <a:t>financialization</a:t>
            </a:r>
            <a:r>
              <a:rPr lang="en-US" sz="1400" dirty="0" smtClean="0"/>
              <a:t>’ and that this has had a very specific and domestic character: consumer credits. Of course, this is not the only country where consumer credits, and particularly, credit cards, have seen a significant growth. However, recent trends in the Chilean case show an important particularity: the access to consumer credits has neither been driven by banks nor by other traditional financial institutions but mainly by retailers such as supermarkets and department stores. In today’s Chile retail credit cards are not merely used to purchase goods in the issuers’ stores, but also increasingly as revolving credits cards that are usable in an expanding network of places (including airline tickets, private hospitals, pharmacies, and, certainly, other stores). In a developing country, where a large proportion of the population has not traditionally been considered by banks as potential customers, chain retailers are becoming the main access to finance. The expansion of consumer credits in Chile has recently been the focus of many of the main discussions in social research in Chile. However, little attention has been paid by academic research to credit practices itself. A central issue that has not been studied yet is the consequences of the expansion of retail credit cards to areas of the population and the city previously excluded from formal finance services. This research aims at starting to fill this gap. This work will be elaborated from an “object based” approach and it will focus on two main aims: describing the new “financial ecologies” and the “circuits of commerce” emerging after the expansion of retail consumer credit to poor areas of Santiago, Chile’s capital city.</a:t>
            </a:r>
            <a:endParaRPr lang="en-US" sz="14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571480"/>
            <a:ext cx="8215370" cy="6081665"/>
          </a:xfrm>
          <a:prstGeom prst="rect">
            <a:avLst/>
          </a:prstGeom>
        </p:spPr>
        <p:txBody>
          <a:bodyPr wrap="square">
            <a:spAutoFit/>
          </a:bodyPr>
          <a:lstStyle/>
          <a:p>
            <a:pPr lvl="0" algn="ctr">
              <a:spcBef>
                <a:spcPct val="20000"/>
              </a:spcBef>
              <a:defRPr/>
            </a:pPr>
            <a:endParaRPr lang="en-US" b="1" dirty="0" smtClean="0"/>
          </a:p>
          <a:p>
            <a:pPr lvl="0" algn="ctr">
              <a:spcBef>
                <a:spcPct val="20000"/>
              </a:spcBef>
              <a:defRPr/>
            </a:pPr>
            <a:r>
              <a:rPr lang="en-US" sz="3200" b="1" dirty="0" smtClean="0"/>
              <a:t>The financial ecologies and circuits of commerce of retail credit cards in Santiago de Chile</a:t>
            </a:r>
          </a:p>
          <a:p>
            <a:pPr lvl="0" algn="ctr">
              <a:defRPr/>
            </a:pPr>
            <a:endParaRPr lang="en-US" sz="2400" b="1" dirty="0" smtClean="0"/>
          </a:p>
          <a:p>
            <a:pPr lvl="0" algn="ctr">
              <a:defRPr/>
            </a:pPr>
            <a:endParaRPr lang="en-US" sz="2400" b="1" dirty="0" smtClean="0"/>
          </a:p>
          <a:p>
            <a:pPr lvl="0" algn="ctr">
              <a:defRPr/>
            </a:pPr>
            <a:endParaRPr lang="en-US" b="1" dirty="0" smtClean="0"/>
          </a:p>
          <a:p>
            <a:pPr lvl="0" algn="ctr">
              <a:defRPr/>
            </a:pPr>
            <a:endParaRPr lang="en-US" b="1" dirty="0" smtClean="0"/>
          </a:p>
          <a:p>
            <a:pPr lvl="0" algn="ctr">
              <a:defRPr/>
            </a:pPr>
            <a:r>
              <a:rPr lang="en-US" b="1" dirty="0" smtClean="0"/>
              <a:t>José </a:t>
            </a:r>
            <a:r>
              <a:rPr lang="en-US" b="1" dirty="0" err="1" smtClean="0"/>
              <a:t>Ossandón</a:t>
            </a:r>
            <a:r>
              <a:rPr lang="en-US" b="1" dirty="0" smtClean="0"/>
              <a:t>; Macarena Barros; Felipe Gonzalez</a:t>
            </a:r>
          </a:p>
          <a:p>
            <a:pPr lvl="0" algn="ctr">
              <a:defRPr/>
            </a:pPr>
            <a:r>
              <a:rPr lang="en-US" b="1" dirty="0" err="1" smtClean="0"/>
              <a:t>Tomás</a:t>
            </a:r>
            <a:r>
              <a:rPr lang="en-US" b="1" dirty="0" smtClean="0"/>
              <a:t> </a:t>
            </a:r>
            <a:r>
              <a:rPr lang="en-US" b="1" dirty="0" err="1" smtClean="0"/>
              <a:t>Ariztía</a:t>
            </a:r>
            <a:r>
              <a:rPr lang="en-US" b="1" dirty="0" smtClean="0"/>
              <a:t>; </a:t>
            </a:r>
            <a:r>
              <a:rPr lang="en-US" b="1" dirty="0" err="1" smtClean="0"/>
              <a:t>Camila</a:t>
            </a:r>
            <a:r>
              <a:rPr lang="en-US" b="1" dirty="0" smtClean="0"/>
              <a:t> Peralta; </a:t>
            </a:r>
            <a:r>
              <a:rPr lang="en-US" b="1" dirty="0" err="1" smtClean="0"/>
              <a:t>María</a:t>
            </a:r>
            <a:r>
              <a:rPr lang="en-US" b="1" dirty="0" smtClean="0"/>
              <a:t> </a:t>
            </a:r>
            <a:r>
              <a:rPr lang="en-US" b="1" dirty="0" err="1" smtClean="0"/>
              <a:t>Jesús</a:t>
            </a:r>
            <a:r>
              <a:rPr lang="en-US" b="1" dirty="0" smtClean="0"/>
              <a:t> </a:t>
            </a:r>
            <a:r>
              <a:rPr lang="en-US" b="1" dirty="0" err="1" smtClean="0"/>
              <a:t>Fernández</a:t>
            </a:r>
            <a:endParaRPr lang="en-US" b="1" dirty="0" smtClean="0"/>
          </a:p>
          <a:p>
            <a:pPr lvl="0" algn="ctr">
              <a:spcBef>
                <a:spcPct val="20000"/>
              </a:spcBef>
              <a:defRPr/>
            </a:pPr>
            <a:endParaRPr lang="en-US" b="1" dirty="0" smtClean="0"/>
          </a:p>
          <a:p>
            <a:pPr algn="ctr">
              <a:spcBef>
                <a:spcPct val="20000"/>
              </a:spcBef>
              <a:defRPr/>
            </a:pPr>
            <a:r>
              <a:rPr lang="en-US" b="1" dirty="0" err="1" smtClean="0"/>
              <a:t>Escuela</a:t>
            </a:r>
            <a:r>
              <a:rPr lang="en-US" b="1" dirty="0" smtClean="0"/>
              <a:t> de </a:t>
            </a:r>
            <a:r>
              <a:rPr lang="en-US" b="1" dirty="0" err="1" smtClean="0"/>
              <a:t>Sociología</a:t>
            </a:r>
            <a:r>
              <a:rPr lang="en-US" b="1" dirty="0" smtClean="0"/>
              <a:t> Universidad Diego Portales</a:t>
            </a:r>
          </a:p>
          <a:p>
            <a:pPr algn="ctr">
              <a:spcBef>
                <a:spcPct val="20000"/>
              </a:spcBef>
              <a:defRPr/>
            </a:pPr>
            <a:r>
              <a:rPr lang="en-US" b="1" dirty="0" smtClean="0"/>
              <a:t>Santiago de Chile</a:t>
            </a:r>
          </a:p>
          <a:p>
            <a:pPr lvl="0" algn="ctr">
              <a:spcBef>
                <a:spcPct val="20000"/>
              </a:spcBef>
              <a:defRPr/>
            </a:pPr>
            <a:r>
              <a:rPr lang="en-US" b="1" dirty="0" smtClean="0">
                <a:hlinkClick r:id="rId2"/>
              </a:rPr>
              <a:t>jose.ossandon@udp.cl</a:t>
            </a:r>
            <a:endParaRPr lang="en-US" b="1" dirty="0" smtClean="0"/>
          </a:p>
          <a:p>
            <a:pPr lvl="0" algn="ctr">
              <a:spcBef>
                <a:spcPct val="20000"/>
              </a:spcBef>
              <a:defRPr/>
            </a:pPr>
            <a:endParaRPr lang="en-US" b="1" dirty="0" smtClean="0"/>
          </a:p>
          <a:p>
            <a:pPr lvl="0" algn="ctr">
              <a:spcBef>
                <a:spcPct val="20000"/>
              </a:spcBef>
              <a:defRPr/>
            </a:pPr>
            <a:endParaRPr lang="en-US" b="1" dirty="0" smtClean="0"/>
          </a:p>
          <a:p>
            <a:pPr lvl="0" algn="ctr">
              <a:spcBef>
                <a:spcPct val="20000"/>
              </a:spcBef>
              <a:defRPr/>
            </a:pPr>
            <a:r>
              <a:rPr lang="es-ES" sz="1600" dirty="0" smtClean="0">
                <a:hlinkClick r:id="rId3"/>
              </a:rPr>
              <a:t>http://estudiosdelaeconomia.wordpress.com/</a:t>
            </a:r>
            <a:endParaRPr lang="en-US" sz="16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115616" y="1772816"/>
          <a:ext cx="6524630" cy="2225040"/>
        </p:xfrm>
        <a:graphic>
          <a:graphicData uri="http://schemas.openxmlformats.org/drawingml/2006/table">
            <a:tbl>
              <a:tblPr firstRow="1" bandRow="1">
                <a:tableStyleId>{5C22544A-7EE6-4342-B048-85BDC9FD1C3A}</a:tableStyleId>
              </a:tblPr>
              <a:tblGrid>
                <a:gridCol w="1304926"/>
                <a:gridCol w="1304926"/>
                <a:gridCol w="1304926"/>
                <a:gridCol w="1304926"/>
                <a:gridCol w="1304926"/>
              </a:tblGrid>
              <a:tr h="370840">
                <a:tc>
                  <a:txBody>
                    <a:bodyPr/>
                    <a:lstStyle/>
                    <a:p>
                      <a:r>
                        <a:rPr lang="en-US" sz="1400" dirty="0" smtClean="0"/>
                        <a:t>2006</a:t>
                      </a:r>
                      <a:endParaRPr lang="en-US" sz="1400" dirty="0"/>
                    </a:p>
                  </a:txBody>
                  <a:tcPr/>
                </a:tc>
                <a:tc>
                  <a:txBody>
                    <a:bodyPr/>
                    <a:lstStyle/>
                    <a:p>
                      <a:r>
                        <a:rPr lang="en-US" sz="1400" dirty="0" smtClean="0"/>
                        <a:t>Chile</a:t>
                      </a:r>
                      <a:endParaRPr lang="en-US" sz="1400" dirty="0"/>
                    </a:p>
                  </a:txBody>
                  <a:tcPr/>
                </a:tc>
                <a:tc>
                  <a:txBody>
                    <a:bodyPr/>
                    <a:lstStyle/>
                    <a:p>
                      <a:r>
                        <a:rPr lang="en-US" sz="1400" dirty="0" smtClean="0"/>
                        <a:t>Singapore</a:t>
                      </a:r>
                      <a:endParaRPr lang="en-US" sz="1400" dirty="0"/>
                    </a:p>
                  </a:txBody>
                  <a:tcPr/>
                </a:tc>
                <a:tc>
                  <a:txBody>
                    <a:bodyPr/>
                    <a:lstStyle/>
                    <a:p>
                      <a:r>
                        <a:rPr lang="en-US" sz="1400" dirty="0" smtClean="0"/>
                        <a:t>US</a:t>
                      </a:r>
                      <a:endParaRPr lang="en-US" sz="1400" dirty="0"/>
                    </a:p>
                  </a:txBody>
                  <a:tcPr/>
                </a:tc>
                <a:tc>
                  <a:txBody>
                    <a:bodyPr/>
                    <a:lstStyle/>
                    <a:p>
                      <a:r>
                        <a:rPr lang="en-US" sz="1400" dirty="0" smtClean="0"/>
                        <a:t>UK</a:t>
                      </a:r>
                      <a:endParaRPr lang="en-US" sz="1400" dirty="0"/>
                    </a:p>
                  </a:txBody>
                  <a:tcPr/>
                </a:tc>
              </a:tr>
              <a:tr h="370840">
                <a:tc>
                  <a:txBody>
                    <a:bodyPr/>
                    <a:lstStyle/>
                    <a:p>
                      <a:r>
                        <a:rPr lang="en-US" sz="1400" dirty="0" smtClean="0"/>
                        <a:t>Branches</a:t>
                      </a:r>
                      <a:endParaRPr lang="en-US" sz="1400" dirty="0"/>
                    </a:p>
                  </a:txBody>
                  <a:tcPr/>
                </a:tc>
                <a:tc>
                  <a:txBody>
                    <a:bodyPr/>
                    <a:lstStyle/>
                    <a:p>
                      <a:r>
                        <a:rPr lang="en-US" sz="1400" dirty="0" smtClean="0"/>
                        <a:t>104/mill</a:t>
                      </a:r>
                      <a:endParaRPr lang="en-US" sz="1400" dirty="0"/>
                    </a:p>
                  </a:txBody>
                  <a:tcPr/>
                </a:tc>
                <a:tc>
                  <a:txBody>
                    <a:bodyPr/>
                    <a:lstStyle/>
                    <a:p>
                      <a:r>
                        <a:rPr lang="en-US" sz="1400" dirty="0" smtClean="0"/>
                        <a:t>108</a:t>
                      </a:r>
                      <a:endParaRPr lang="en-US" sz="1400" dirty="0"/>
                    </a:p>
                  </a:txBody>
                  <a:tcPr/>
                </a:tc>
                <a:tc>
                  <a:txBody>
                    <a:bodyPr/>
                    <a:lstStyle/>
                    <a:p>
                      <a:r>
                        <a:rPr lang="en-US" sz="1400" dirty="0" smtClean="0"/>
                        <a:t>370</a:t>
                      </a:r>
                      <a:endParaRPr lang="en-US" sz="1400" dirty="0"/>
                    </a:p>
                  </a:txBody>
                  <a:tcPr/>
                </a:tc>
                <a:tc>
                  <a:txBody>
                    <a:bodyPr/>
                    <a:lstStyle/>
                    <a:p>
                      <a:r>
                        <a:rPr lang="en-US" sz="1400" dirty="0" smtClean="0"/>
                        <a:t>460</a:t>
                      </a:r>
                      <a:endParaRPr lang="en-US" sz="1400" dirty="0"/>
                    </a:p>
                  </a:txBody>
                  <a:tcPr/>
                </a:tc>
              </a:tr>
              <a:tr h="370840">
                <a:tc>
                  <a:txBody>
                    <a:bodyPr/>
                    <a:lstStyle/>
                    <a:p>
                      <a:r>
                        <a:rPr lang="en-US" sz="1400" dirty="0" smtClean="0"/>
                        <a:t>ATM</a:t>
                      </a:r>
                      <a:endParaRPr lang="en-US" sz="1400" dirty="0"/>
                    </a:p>
                  </a:txBody>
                  <a:tcPr/>
                </a:tc>
                <a:tc>
                  <a:txBody>
                    <a:bodyPr/>
                    <a:lstStyle/>
                    <a:p>
                      <a:r>
                        <a:rPr lang="en-US" sz="1400" dirty="0" smtClean="0"/>
                        <a:t>329/mill</a:t>
                      </a:r>
                      <a:endParaRPr lang="en-US" sz="1400" dirty="0"/>
                    </a:p>
                  </a:txBody>
                  <a:tcPr/>
                </a:tc>
                <a:tc>
                  <a:txBody>
                    <a:bodyPr/>
                    <a:lstStyle/>
                    <a:p>
                      <a:r>
                        <a:rPr lang="en-US" sz="1400" dirty="0" smtClean="0"/>
                        <a:t>400</a:t>
                      </a:r>
                      <a:endParaRPr lang="en-US" sz="1400" dirty="0"/>
                    </a:p>
                  </a:txBody>
                  <a:tcPr/>
                </a:tc>
                <a:tc>
                  <a:txBody>
                    <a:bodyPr/>
                    <a:lstStyle/>
                    <a:p>
                      <a:r>
                        <a:rPr lang="en-US" sz="1400" dirty="0" smtClean="0"/>
                        <a:t>1318</a:t>
                      </a:r>
                      <a:endParaRPr lang="en-US" sz="1400" dirty="0"/>
                    </a:p>
                  </a:txBody>
                  <a:tcPr/>
                </a:tc>
                <a:tc>
                  <a:txBody>
                    <a:bodyPr/>
                    <a:lstStyle/>
                    <a:p>
                      <a:r>
                        <a:rPr lang="en-US" sz="1400" dirty="0" smtClean="0"/>
                        <a:t>998</a:t>
                      </a:r>
                      <a:endParaRPr lang="en-US" sz="1400" dirty="0"/>
                    </a:p>
                  </a:txBody>
                  <a:tcPr/>
                </a:tc>
              </a:tr>
              <a:tr h="370840">
                <a:tc>
                  <a:txBody>
                    <a:bodyPr/>
                    <a:lstStyle/>
                    <a:p>
                      <a:r>
                        <a:rPr lang="en-US" sz="1400" dirty="0" smtClean="0"/>
                        <a:t>POS</a:t>
                      </a:r>
                      <a:endParaRPr lang="en-US" sz="1400" dirty="0"/>
                    </a:p>
                  </a:txBody>
                  <a:tcPr/>
                </a:tc>
                <a:tc>
                  <a:txBody>
                    <a:bodyPr/>
                    <a:lstStyle/>
                    <a:p>
                      <a:r>
                        <a:rPr lang="en-US" sz="1400" dirty="0" smtClean="0"/>
                        <a:t>2674/mill</a:t>
                      </a:r>
                      <a:endParaRPr lang="en-US" sz="1400" dirty="0"/>
                    </a:p>
                  </a:txBody>
                  <a:tcPr/>
                </a:tc>
                <a:tc>
                  <a:txBody>
                    <a:bodyPr/>
                    <a:lstStyle/>
                    <a:p>
                      <a:r>
                        <a:rPr lang="en-US" sz="1400" dirty="0" smtClean="0"/>
                        <a:t>15422</a:t>
                      </a:r>
                      <a:endParaRPr lang="en-US" sz="1400" dirty="0"/>
                    </a:p>
                  </a:txBody>
                  <a:tcPr/>
                </a:tc>
                <a:tc>
                  <a:txBody>
                    <a:bodyPr/>
                    <a:lstStyle/>
                    <a:p>
                      <a:r>
                        <a:rPr lang="en-US" sz="1400" dirty="0" smtClean="0"/>
                        <a:t>17288</a:t>
                      </a:r>
                      <a:endParaRPr lang="en-US" sz="1400" dirty="0"/>
                    </a:p>
                  </a:txBody>
                  <a:tcPr/>
                </a:tc>
                <a:tc>
                  <a:txBody>
                    <a:bodyPr/>
                    <a:lstStyle/>
                    <a:p>
                      <a:r>
                        <a:rPr lang="en-US" sz="1400" dirty="0" smtClean="0"/>
                        <a:t>17380</a:t>
                      </a:r>
                      <a:endParaRPr lang="en-US" sz="1400" dirty="0"/>
                    </a:p>
                  </a:txBody>
                  <a:tcPr/>
                </a:tc>
              </a:tr>
              <a:tr h="370840">
                <a:tc>
                  <a:txBody>
                    <a:bodyPr/>
                    <a:lstStyle/>
                    <a:p>
                      <a:r>
                        <a:rPr lang="en-US" sz="1400" dirty="0" smtClean="0"/>
                        <a:t>B.</a:t>
                      </a:r>
                      <a:r>
                        <a:rPr lang="en-US" sz="1400" baseline="0" dirty="0" smtClean="0"/>
                        <a:t> C. Cards</a:t>
                      </a:r>
                      <a:endParaRPr lang="en-US" sz="1400" dirty="0"/>
                    </a:p>
                  </a:txBody>
                  <a:tcPr/>
                </a:tc>
                <a:tc>
                  <a:txBody>
                    <a:bodyPr/>
                    <a:lstStyle/>
                    <a:p>
                      <a:r>
                        <a:rPr lang="en-US" sz="1400" dirty="0" smtClean="0"/>
                        <a:t>0,25/</a:t>
                      </a:r>
                      <a:r>
                        <a:rPr lang="en-US" sz="1400" dirty="0" err="1" smtClean="0"/>
                        <a:t>hab</a:t>
                      </a:r>
                      <a:endParaRPr lang="en-US" sz="1400" dirty="0"/>
                    </a:p>
                  </a:txBody>
                  <a:tcPr/>
                </a:tc>
                <a:tc>
                  <a:txBody>
                    <a:bodyPr/>
                    <a:lstStyle/>
                    <a:p>
                      <a:r>
                        <a:rPr lang="en-US" sz="1400" dirty="0" smtClean="0"/>
                        <a:t>1,13</a:t>
                      </a:r>
                      <a:endParaRPr lang="en-US" sz="1400" dirty="0"/>
                    </a:p>
                  </a:txBody>
                  <a:tcPr/>
                </a:tc>
                <a:tc>
                  <a:txBody>
                    <a:bodyPr/>
                    <a:lstStyle/>
                    <a:p>
                      <a:r>
                        <a:rPr lang="en-US" sz="1400" dirty="0" smtClean="0"/>
                        <a:t>4,39</a:t>
                      </a:r>
                      <a:endParaRPr lang="en-US" sz="1400" dirty="0"/>
                    </a:p>
                  </a:txBody>
                  <a:tcPr/>
                </a:tc>
                <a:tc>
                  <a:txBody>
                    <a:bodyPr/>
                    <a:lstStyle/>
                    <a:p>
                      <a:r>
                        <a:rPr lang="en-US" sz="1400" dirty="0" smtClean="0"/>
                        <a:t>1,15</a:t>
                      </a:r>
                      <a:endParaRPr lang="en-US" sz="1400" dirty="0"/>
                    </a:p>
                  </a:txBody>
                  <a:tcPr/>
                </a:tc>
              </a:tr>
              <a:tr h="370840">
                <a:tc>
                  <a:txBody>
                    <a:bodyPr/>
                    <a:lstStyle/>
                    <a:p>
                      <a:r>
                        <a:rPr lang="en-US" sz="1400" dirty="0" smtClean="0"/>
                        <a:t>Debit</a:t>
                      </a:r>
                      <a:r>
                        <a:rPr lang="en-US" sz="1400" baseline="0" dirty="0" smtClean="0"/>
                        <a:t> Cards</a:t>
                      </a:r>
                      <a:endParaRPr lang="en-US" sz="1400" dirty="0"/>
                    </a:p>
                  </a:txBody>
                  <a:tcPr/>
                </a:tc>
                <a:tc>
                  <a:txBody>
                    <a:bodyPr/>
                    <a:lstStyle/>
                    <a:p>
                      <a:r>
                        <a:rPr lang="en-US" sz="1400" dirty="0" smtClean="0"/>
                        <a:t>0,38/</a:t>
                      </a:r>
                      <a:r>
                        <a:rPr lang="en-US" sz="1400" dirty="0" err="1" smtClean="0"/>
                        <a:t>hab</a:t>
                      </a:r>
                      <a:endParaRPr lang="en-US" sz="1400" dirty="0"/>
                    </a:p>
                  </a:txBody>
                  <a:tcPr/>
                </a:tc>
                <a:tc>
                  <a:txBody>
                    <a:bodyPr/>
                    <a:lstStyle/>
                    <a:p>
                      <a:r>
                        <a:rPr lang="en-US" sz="1400" dirty="0" smtClean="0"/>
                        <a:t>1,71</a:t>
                      </a:r>
                      <a:endParaRPr lang="en-US" sz="1400" dirty="0"/>
                    </a:p>
                  </a:txBody>
                  <a:tcPr/>
                </a:tc>
                <a:tc>
                  <a:txBody>
                    <a:bodyPr/>
                    <a:lstStyle/>
                    <a:p>
                      <a:r>
                        <a:rPr lang="en-US" sz="1400" dirty="0" smtClean="0"/>
                        <a:t>0,90</a:t>
                      </a:r>
                      <a:endParaRPr lang="en-US" sz="1400" dirty="0"/>
                    </a:p>
                  </a:txBody>
                  <a:tcPr/>
                </a:tc>
                <a:tc>
                  <a:txBody>
                    <a:bodyPr/>
                    <a:lstStyle/>
                    <a:p>
                      <a:r>
                        <a:rPr lang="en-US" sz="1400" dirty="0" smtClean="0"/>
                        <a:t>1,12</a:t>
                      </a:r>
                      <a:endParaRPr lang="en-US" sz="1400" dirty="0"/>
                    </a:p>
                  </a:txBody>
                  <a:tcPr/>
                </a:tc>
              </a:tr>
            </a:tbl>
          </a:graphicData>
        </a:graphic>
      </p:graphicFrame>
      <p:sp>
        <p:nvSpPr>
          <p:cNvPr id="8" name="7 CuadroTexto"/>
          <p:cNvSpPr txBox="1"/>
          <p:nvPr/>
        </p:nvSpPr>
        <p:spPr>
          <a:xfrm>
            <a:off x="4716016" y="4149080"/>
            <a:ext cx="2928958" cy="307777"/>
          </a:xfrm>
          <a:prstGeom prst="rect">
            <a:avLst/>
          </a:prstGeom>
          <a:noFill/>
        </p:spPr>
        <p:txBody>
          <a:bodyPr wrap="square" rtlCol="0">
            <a:spAutoFit/>
          </a:bodyPr>
          <a:lstStyle/>
          <a:p>
            <a:pPr algn="r"/>
            <a:r>
              <a:rPr lang="en-US" sz="1400" dirty="0" smtClean="0"/>
              <a:t>Source: Flores et al 2008</a:t>
            </a:r>
            <a:endParaRPr lang="en-US"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0" y="1"/>
            <a:ext cx="9144000" cy="2554545"/>
          </a:xfrm>
          <a:prstGeom prst="rect">
            <a:avLst/>
          </a:prstGeom>
          <a:noFill/>
          <a:ln w="28575">
            <a:solidFill>
              <a:schemeClr val="tx2">
                <a:lumMod val="75000"/>
              </a:schemeClr>
            </a:solidFill>
          </a:ln>
        </p:spPr>
        <p:txBody>
          <a:bodyPr wrap="square" rtlCol="0">
            <a:spAutoFit/>
          </a:bodyPr>
          <a:lstStyle/>
          <a:p>
            <a:pPr marL="342900" indent="-342900" algn="just">
              <a:buAutoNum type="arabicPeriod"/>
            </a:pPr>
            <a:r>
              <a:rPr lang="en-US" sz="2000" b="1" dirty="0" smtClean="0">
                <a:solidFill>
                  <a:schemeClr val="tx1">
                    <a:lumMod val="65000"/>
                    <a:lumOff val="35000"/>
                  </a:schemeClr>
                </a:solidFill>
              </a:rPr>
              <a:t>Context: the consumer credit industry in Chile</a:t>
            </a:r>
          </a:p>
          <a:p>
            <a:pPr marL="342900" indent="-342900" algn="just"/>
            <a:endParaRPr lang="en-US" sz="2000" b="1" dirty="0" smtClean="0">
              <a:solidFill>
                <a:schemeClr val="tx1">
                  <a:lumMod val="65000"/>
                  <a:lumOff val="35000"/>
                </a:schemeClr>
              </a:solidFill>
            </a:endParaRPr>
          </a:p>
          <a:p>
            <a:pPr indent="-342900" algn="just"/>
            <a:r>
              <a:rPr lang="en-US" sz="2000" b="1" dirty="0" smtClean="0">
                <a:solidFill>
                  <a:schemeClr val="tx1">
                    <a:lumMod val="65000"/>
                    <a:lumOff val="35000"/>
                  </a:schemeClr>
                </a:solidFill>
              </a:rPr>
              <a:t>Increasing relevance of bank credit and debit cards. </a:t>
            </a:r>
          </a:p>
          <a:p>
            <a:pPr indent="-342900" algn="just"/>
            <a:endParaRPr lang="en-US" sz="2000" b="1" dirty="0" smtClean="0">
              <a:solidFill>
                <a:schemeClr val="tx1">
                  <a:lumMod val="65000"/>
                  <a:lumOff val="35000"/>
                </a:schemeClr>
              </a:solidFill>
            </a:endParaRPr>
          </a:p>
          <a:p>
            <a:pPr indent="-342900" algn="just"/>
            <a:r>
              <a:rPr lang="en-US" sz="2000" b="1" dirty="0" smtClean="0">
                <a:solidFill>
                  <a:schemeClr val="tx1">
                    <a:lumMod val="65000"/>
                    <a:lumOff val="35000"/>
                  </a:schemeClr>
                </a:solidFill>
              </a:rPr>
              <a:t>The amount of credit cards increased 10 times from 1991, from 890.481 to 5.347.649 </a:t>
            </a:r>
            <a:r>
              <a:rPr lang="en-US" sz="2000" dirty="0" smtClean="0">
                <a:solidFill>
                  <a:schemeClr val="tx1">
                    <a:lumMod val="65000"/>
                    <a:lumOff val="35000"/>
                  </a:schemeClr>
                </a:solidFill>
              </a:rPr>
              <a:t>(Barros 2009). T</a:t>
            </a:r>
            <a:r>
              <a:rPr lang="da-DK" sz="2000" dirty="0" smtClean="0">
                <a:solidFill>
                  <a:schemeClr val="tx1">
                    <a:lumMod val="65000"/>
                    <a:lumOff val="35000"/>
                  </a:schemeClr>
                </a:solidFill>
              </a:rPr>
              <a:t>h</a:t>
            </a:r>
            <a:r>
              <a:rPr lang="en-US" sz="2000" dirty="0" smtClean="0">
                <a:solidFill>
                  <a:schemeClr val="tx1">
                    <a:lumMod val="65000"/>
                    <a:lumOff val="35000"/>
                  </a:schemeClr>
                </a:solidFill>
              </a:rPr>
              <a:t>e amount of debit cards increased from 1.152.000 in 1997 to 7.411.133 in 2007. The amount of bank consumer debtors from 1.5 millions to 2.3 between 1994 to 2005, and 10 times its $. (Morales &amp; </a:t>
            </a:r>
            <a:r>
              <a:rPr lang="en-US" sz="2000" dirty="0" err="1" smtClean="0">
                <a:solidFill>
                  <a:schemeClr val="tx1">
                    <a:lumMod val="65000"/>
                    <a:lumOff val="35000"/>
                  </a:schemeClr>
                </a:solidFill>
              </a:rPr>
              <a:t>Yáñez</a:t>
            </a:r>
            <a:r>
              <a:rPr lang="en-US" sz="2000" dirty="0" smtClean="0">
                <a:solidFill>
                  <a:schemeClr val="tx1">
                    <a:lumMod val="65000"/>
                    <a:lumOff val="35000"/>
                  </a:schemeClr>
                </a:solidFill>
              </a:rPr>
              <a:t> 2006).</a:t>
            </a:r>
          </a:p>
        </p:txBody>
      </p:sp>
      <p:sp>
        <p:nvSpPr>
          <p:cNvPr id="5" name="4 CuadroTexto"/>
          <p:cNvSpPr txBox="1"/>
          <p:nvPr/>
        </p:nvSpPr>
        <p:spPr>
          <a:xfrm>
            <a:off x="5500694" y="5792947"/>
            <a:ext cx="2928958" cy="307777"/>
          </a:xfrm>
          <a:prstGeom prst="rect">
            <a:avLst/>
          </a:prstGeom>
          <a:noFill/>
        </p:spPr>
        <p:txBody>
          <a:bodyPr wrap="square" rtlCol="0">
            <a:spAutoFit/>
          </a:bodyPr>
          <a:lstStyle/>
          <a:p>
            <a:pPr algn="r"/>
            <a:r>
              <a:rPr lang="en-US" sz="1400" dirty="0" smtClean="0"/>
              <a:t>Source: Flores et al 2008</a:t>
            </a:r>
            <a:endParaRPr lang="en-US" sz="1400" dirty="0"/>
          </a:p>
        </p:txBody>
      </p:sp>
      <p:graphicFrame>
        <p:nvGraphicFramePr>
          <p:cNvPr id="7" name="7 Gráfico"/>
          <p:cNvGraphicFramePr/>
          <p:nvPr/>
        </p:nvGraphicFramePr>
        <p:xfrm>
          <a:off x="4572000" y="3714714"/>
          <a:ext cx="4000560" cy="1881954"/>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4644008" y="3148396"/>
            <a:ext cx="4032448" cy="369332"/>
          </a:xfrm>
          <a:prstGeom prst="rect">
            <a:avLst/>
          </a:prstGeom>
          <a:noFill/>
        </p:spPr>
        <p:txBody>
          <a:bodyPr wrap="square" rtlCol="0">
            <a:spAutoFit/>
          </a:bodyPr>
          <a:lstStyle/>
          <a:p>
            <a:pPr algn="r"/>
            <a:r>
              <a:rPr lang="en-US" b="1" dirty="0" smtClean="0"/>
              <a:t>Bank Credit Cards in Chile – 1991 - 2007</a:t>
            </a:r>
            <a:endParaRPr lang="en-US" b="1" dirty="0"/>
          </a:p>
        </p:txBody>
      </p:sp>
      <p:pic>
        <p:nvPicPr>
          <p:cNvPr id="9" name="Picture 1"/>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79512" y="3148396"/>
            <a:ext cx="4240510" cy="2902074"/>
          </a:xfrm>
          <a:prstGeom prst="rect">
            <a:avLst/>
          </a:prstGeom>
          <a:noFill/>
          <a:ln>
            <a:noFill/>
          </a:ln>
        </p:spPr>
      </p:pic>
      <p:sp>
        <p:nvSpPr>
          <p:cNvPr id="10" name="Rectangle 1"/>
          <p:cNvSpPr>
            <a:spLocks noChangeArrowheads="1"/>
          </p:cNvSpPr>
          <p:nvPr/>
        </p:nvSpPr>
        <p:spPr bwMode="auto">
          <a:xfrm>
            <a:off x="395536" y="6100724"/>
            <a:ext cx="38884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Source</a:t>
            </a:r>
            <a:r>
              <a:rPr kumimoji="0" lang="es-C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Serie Técnica de Estudios N°012. Instrumentos de Pago de Bajo Valor en Chile: Evolución y Tendencias. Noviembre de 2008, SBIF.</a:t>
            </a:r>
            <a:endParaRPr kumimoji="0" lang="es-CL"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14282" y="4071942"/>
            <a:ext cx="4285710" cy="2208878"/>
          </a:xfrm>
          <a:prstGeom prst="rect">
            <a:avLst/>
          </a:prstGeom>
          <a:noFill/>
          <a:ln w="9525">
            <a:noFill/>
            <a:miter lim="800000"/>
            <a:headEnd/>
            <a:tailEnd/>
          </a:ln>
        </p:spPr>
      </p:pic>
      <p:sp>
        <p:nvSpPr>
          <p:cNvPr id="5" name="4 CuadroTexto"/>
          <p:cNvSpPr txBox="1"/>
          <p:nvPr/>
        </p:nvSpPr>
        <p:spPr>
          <a:xfrm>
            <a:off x="0" y="0"/>
            <a:ext cx="9144000" cy="3847207"/>
          </a:xfrm>
          <a:prstGeom prst="rect">
            <a:avLst/>
          </a:prstGeom>
          <a:noFill/>
          <a:ln w="28575">
            <a:solidFill>
              <a:schemeClr val="tx2">
                <a:lumMod val="75000"/>
              </a:schemeClr>
            </a:solidFill>
          </a:ln>
        </p:spPr>
        <p:txBody>
          <a:bodyPr wrap="square" rtlCol="0">
            <a:spAutoFit/>
          </a:bodyPr>
          <a:lstStyle/>
          <a:p>
            <a:pPr marL="342900" indent="-342900" algn="just">
              <a:buAutoNum type="arabicPeriod"/>
            </a:pPr>
            <a:r>
              <a:rPr lang="en-US" sz="2000" b="1" dirty="0" smtClean="0">
                <a:solidFill>
                  <a:schemeClr val="tx1">
                    <a:lumMod val="65000"/>
                    <a:lumOff val="35000"/>
                  </a:schemeClr>
                </a:solidFill>
              </a:rPr>
              <a:t>Context: the consumer credit industry in Chile</a:t>
            </a:r>
          </a:p>
          <a:p>
            <a:pPr algn="just"/>
            <a:endParaRPr lang="en-US" sz="1600" dirty="0" smtClean="0">
              <a:solidFill>
                <a:schemeClr val="tx1">
                  <a:lumMod val="65000"/>
                  <a:lumOff val="35000"/>
                </a:schemeClr>
              </a:solidFill>
            </a:endParaRPr>
          </a:p>
          <a:p>
            <a:pPr algn="just"/>
            <a:r>
              <a:rPr lang="en-US" sz="1600" dirty="0" smtClean="0">
                <a:solidFill>
                  <a:schemeClr val="tx1">
                    <a:lumMod val="65000"/>
                    <a:lumOff val="35000"/>
                  </a:schemeClr>
                </a:solidFill>
              </a:rPr>
              <a:t>However, there are other actors in the consumer credit industry: particularly important are DEPARTMENT STORE AND SUPERMARKETS’ credit cards. </a:t>
            </a:r>
          </a:p>
          <a:p>
            <a:pPr algn="just"/>
            <a:endParaRPr lang="en-US" sz="1600" dirty="0" smtClean="0">
              <a:solidFill>
                <a:schemeClr val="tx1">
                  <a:lumMod val="65000"/>
                  <a:lumOff val="35000"/>
                </a:schemeClr>
              </a:solidFill>
            </a:endParaRPr>
          </a:p>
          <a:p>
            <a:pPr algn="just"/>
            <a:r>
              <a:rPr lang="en-US" sz="1600" dirty="0" smtClean="0">
                <a:solidFill>
                  <a:srgbClr val="595959"/>
                </a:solidFill>
              </a:rPr>
              <a:t>While the number of bank credit cards increased from 1.310.325 in 1993 to 4.499.627 in 2007</a:t>
            </a:r>
            <a:r>
              <a:rPr lang="en-US" sz="1600" b="1" dirty="0" smtClean="0">
                <a:solidFill>
                  <a:srgbClr val="595959"/>
                </a:solidFill>
              </a:rPr>
              <a:t>, the amount of retail credit cards increased from 1.350.000 to 19.273.919</a:t>
            </a:r>
            <a:r>
              <a:rPr lang="en-US" sz="1600" dirty="0" smtClean="0">
                <a:solidFill>
                  <a:srgbClr val="595959"/>
                </a:solidFill>
              </a:rPr>
              <a:t> (Montero &amp; </a:t>
            </a:r>
            <a:r>
              <a:rPr lang="en-US" sz="1600" dirty="0" err="1" smtClean="0">
                <a:solidFill>
                  <a:srgbClr val="595959"/>
                </a:solidFill>
              </a:rPr>
              <a:t>Tarzijan</a:t>
            </a:r>
            <a:r>
              <a:rPr lang="en-US" sz="1600" dirty="0" smtClean="0">
                <a:solidFill>
                  <a:srgbClr val="595959"/>
                </a:solidFill>
              </a:rPr>
              <a:t> 2010). </a:t>
            </a:r>
          </a:p>
          <a:p>
            <a:pPr algn="just"/>
            <a:endParaRPr lang="en-US" sz="1600" dirty="0" smtClean="0">
              <a:solidFill>
                <a:srgbClr val="595959"/>
              </a:solidFill>
            </a:endParaRPr>
          </a:p>
          <a:p>
            <a:pPr algn="just"/>
            <a:r>
              <a:rPr lang="en-US" sz="1600" dirty="0" smtClean="0">
                <a:solidFill>
                  <a:srgbClr val="595959"/>
                </a:solidFill>
              </a:rPr>
              <a:t>There </a:t>
            </a:r>
            <a:r>
              <a:rPr lang="en-US" sz="1600" b="1" dirty="0" smtClean="0">
                <a:solidFill>
                  <a:srgbClr val="595959"/>
                </a:solidFill>
              </a:rPr>
              <a:t>are more than 4 retail cards per bank card</a:t>
            </a:r>
            <a:r>
              <a:rPr lang="en-US" sz="1600" dirty="0" smtClean="0">
                <a:solidFill>
                  <a:srgbClr val="595959"/>
                </a:solidFill>
              </a:rPr>
              <a:t> (while USA 0,9; Brazil 1,5; Colombia 0,25; Mexico 0,4).</a:t>
            </a:r>
          </a:p>
          <a:p>
            <a:pPr algn="just"/>
            <a:r>
              <a:rPr lang="en-US" sz="1600" dirty="0" smtClean="0">
                <a:solidFill>
                  <a:srgbClr val="595959"/>
                </a:solidFill>
              </a:rPr>
              <a:t> </a:t>
            </a:r>
          </a:p>
          <a:p>
            <a:pPr algn="just"/>
            <a:r>
              <a:rPr lang="en-US" sz="1600" dirty="0" smtClean="0">
                <a:solidFill>
                  <a:srgbClr val="595959"/>
                </a:solidFill>
              </a:rPr>
              <a:t>If we take the same period- in this case April to June 2010- </a:t>
            </a:r>
            <a:r>
              <a:rPr lang="en-US" sz="1600" b="1" dirty="0" smtClean="0">
                <a:solidFill>
                  <a:srgbClr val="595959"/>
                </a:solidFill>
              </a:rPr>
              <a:t>there were performed 21.334.163 bank credit cards transactions, while 48.574.543 </a:t>
            </a:r>
            <a:r>
              <a:rPr lang="en-US" sz="1600" dirty="0" smtClean="0">
                <a:solidFill>
                  <a:srgbClr val="595959"/>
                </a:solidFill>
              </a:rPr>
              <a:t>retail credit card transactions were done (SBFI 2010). </a:t>
            </a:r>
          </a:p>
          <a:p>
            <a:pPr algn="just"/>
            <a:endParaRPr lang="en-US" sz="1600" dirty="0" smtClean="0">
              <a:solidFill>
                <a:srgbClr val="595959"/>
              </a:solidFill>
            </a:endParaRPr>
          </a:p>
          <a:p>
            <a:pPr algn="just"/>
            <a:r>
              <a:rPr lang="en-US" sz="1600" dirty="0" smtClean="0">
                <a:solidFill>
                  <a:srgbClr val="595959"/>
                </a:solidFill>
              </a:rPr>
              <a:t>Not only </a:t>
            </a:r>
            <a:r>
              <a:rPr lang="en-US" sz="1600" b="1" dirty="0" smtClean="0">
                <a:solidFill>
                  <a:srgbClr val="595959"/>
                </a:solidFill>
              </a:rPr>
              <a:t>installment.</a:t>
            </a:r>
            <a:r>
              <a:rPr lang="en-US" sz="1600" dirty="0" smtClean="0">
                <a:solidFill>
                  <a:srgbClr val="595959"/>
                </a:solidFill>
              </a:rPr>
              <a:t> </a:t>
            </a:r>
            <a:r>
              <a:rPr lang="en-US" sz="1600" dirty="0" smtClean="0">
                <a:solidFill>
                  <a:schemeClr val="tx1">
                    <a:lumMod val="65000"/>
                    <a:lumOff val="35000"/>
                  </a:schemeClr>
                </a:solidFill>
              </a:rPr>
              <a:t>Store cards are increasingly used </a:t>
            </a:r>
            <a:r>
              <a:rPr lang="en-US" sz="1600" b="1" dirty="0" smtClean="0">
                <a:solidFill>
                  <a:schemeClr val="tx1">
                    <a:lumMod val="65000"/>
                    <a:lumOff val="35000"/>
                  </a:schemeClr>
                </a:solidFill>
              </a:rPr>
              <a:t>in other stores </a:t>
            </a:r>
            <a:r>
              <a:rPr lang="en-US" sz="1600" dirty="0" smtClean="0">
                <a:solidFill>
                  <a:schemeClr val="tx1">
                    <a:lumMod val="65000"/>
                    <a:lumOff val="35000"/>
                  </a:schemeClr>
                </a:solidFill>
              </a:rPr>
              <a:t>(bus tickets, utilities, etc…); it is possible to </a:t>
            </a:r>
            <a:r>
              <a:rPr lang="en-US" sz="1600" b="1" dirty="0" smtClean="0">
                <a:solidFill>
                  <a:schemeClr val="tx1">
                    <a:lumMod val="65000"/>
                    <a:lumOff val="35000"/>
                  </a:schemeClr>
                </a:solidFill>
              </a:rPr>
              <a:t>withdraw</a:t>
            </a:r>
            <a:r>
              <a:rPr lang="en-US" sz="1600" b="1" dirty="0" smtClean="0">
                <a:solidFill>
                  <a:srgbClr val="595959"/>
                </a:solidFill>
              </a:rPr>
              <a:t> cash</a:t>
            </a:r>
            <a:r>
              <a:rPr lang="en-US" sz="1600" dirty="0" smtClean="0">
                <a:solidFill>
                  <a:srgbClr val="595959"/>
                </a:solidFill>
              </a:rPr>
              <a:t>; and to </a:t>
            </a:r>
            <a:r>
              <a:rPr lang="en-US" sz="1600" b="1" dirty="0" smtClean="0">
                <a:solidFill>
                  <a:srgbClr val="595959"/>
                </a:solidFill>
              </a:rPr>
              <a:t>take consumer loans</a:t>
            </a:r>
            <a:r>
              <a:rPr lang="en-US" sz="1600" dirty="0" smtClean="0">
                <a:solidFill>
                  <a:srgbClr val="595959"/>
                </a:solidFill>
              </a:rPr>
              <a:t>. </a:t>
            </a:r>
          </a:p>
        </p:txBody>
      </p:sp>
      <p:sp>
        <p:nvSpPr>
          <p:cNvPr id="6" name="5 CuadroTexto"/>
          <p:cNvSpPr txBox="1"/>
          <p:nvPr/>
        </p:nvSpPr>
        <p:spPr>
          <a:xfrm>
            <a:off x="683568" y="6286520"/>
            <a:ext cx="2928958" cy="307777"/>
          </a:xfrm>
          <a:prstGeom prst="rect">
            <a:avLst/>
          </a:prstGeom>
          <a:noFill/>
        </p:spPr>
        <p:txBody>
          <a:bodyPr wrap="square" rtlCol="0">
            <a:spAutoFit/>
          </a:bodyPr>
          <a:lstStyle/>
          <a:p>
            <a:pPr algn="r"/>
            <a:r>
              <a:rPr lang="en-US" sz="1400" dirty="0" smtClean="0"/>
              <a:t>Source: </a:t>
            </a:r>
            <a:r>
              <a:rPr lang="en-US" sz="1400" dirty="0" err="1" smtClean="0"/>
              <a:t>Matus</a:t>
            </a:r>
            <a:r>
              <a:rPr lang="en-US" sz="1400" dirty="0" smtClean="0"/>
              <a:t> et al 2010</a:t>
            </a:r>
            <a:endParaRPr lang="en-US" sz="1400" dirty="0"/>
          </a:p>
        </p:txBody>
      </p:sp>
      <p:sp>
        <p:nvSpPr>
          <p:cNvPr id="9" name="8 Elipse"/>
          <p:cNvSpPr/>
          <p:nvPr/>
        </p:nvSpPr>
        <p:spPr>
          <a:xfrm>
            <a:off x="3500430" y="4071942"/>
            <a:ext cx="5760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1500166" y="4995506"/>
            <a:ext cx="5760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11"/>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860032" y="4214818"/>
            <a:ext cx="3848100" cy="1584176"/>
          </a:xfrm>
          <a:prstGeom prst="rect">
            <a:avLst/>
          </a:prstGeom>
          <a:noFill/>
          <a:ln>
            <a:noFill/>
          </a:ln>
        </p:spPr>
      </p:pic>
      <p:sp>
        <p:nvSpPr>
          <p:cNvPr id="26625" name="Rectangle 1"/>
          <p:cNvSpPr>
            <a:spLocks noChangeArrowheads="1"/>
          </p:cNvSpPr>
          <p:nvPr/>
        </p:nvSpPr>
        <p:spPr bwMode="auto">
          <a:xfrm>
            <a:off x="5436096" y="6232588"/>
            <a:ext cx="32393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Source</a:t>
            </a:r>
            <a:r>
              <a:rPr kumimoji="0" lang="es-CL"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Serie Técnica de Estudios N°012. Instrumentos de Pago de Bajo Valor en Chile: Evolución y Tendencias. Noviembre de 2008, SBIF.</a:t>
            </a:r>
            <a:endParaRPr kumimoji="0" lang="es-CL"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79512" y="3857628"/>
            <a:ext cx="8245580" cy="2500330"/>
          </a:xfrm>
          <a:prstGeom prst="rect">
            <a:avLst/>
          </a:prstGeom>
          <a:noFill/>
          <a:ln w="9525">
            <a:noFill/>
            <a:miter lim="800000"/>
            <a:headEnd/>
            <a:tailEnd/>
          </a:ln>
        </p:spPr>
      </p:pic>
      <p:sp>
        <p:nvSpPr>
          <p:cNvPr id="7" name="6 CuadroTexto"/>
          <p:cNvSpPr txBox="1"/>
          <p:nvPr/>
        </p:nvSpPr>
        <p:spPr>
          <a:xfrm>
            <a:off x="0" y="1"/>
            <a:ext cx="9144000" cy="3416320"/>
          </a:xfrm>
          <a:prstGeom prst="rect">
            <a:avLst/>
          </a:prstGeom>
          <a:noFill/>
          <a:ln w="28575">
            <a:solidFill>
              <a:schemeClr val="tx2">
                <a:lumMod val="75000"/>
              </a:schemeClr>
            </a:solidFill>
          </a:ln>
        </p:spPr>
        <p:txBody>
          <a:bodyPr wrap="square" rtlCol="0">
            <a:spAutoFit/>
          </a:bodyPr>
          <a:lstStyle/>
          <a:p>
            <a:pPr marL="342900" indent="-342900" algn="just">
              <a:buAutoNum type="arabicPeriod"/>
            </a:pPr>
            <a:r>
              <a:rPr lang="en-US" sz="2000" b="1" dirty="0" smtClean="0">
                <a:solidFill>
                  <a:schemeClr val="tx1">
                    <a:lumMod val="65000"/>
                    <a:lumOff val="35000"/>
                  </a:schemeClr>
                </a:solidFill>
              </a:rPr>
              <a:t>Context: the consumer credit industry in Chile</a:t>
            </a:r>
          </a:p>
          <a:p>
            <a:pPr marL="342900" indent="-342900" algn="just"/>
            <a:endParaRPr lang="en-US" sz="2000" b="1" dirty="0" smtClean="0">
              <a:solidFill>
                <a:schemeClr val="tx1">
                  <a:lumMod val="65000"/>
                  <a:lumOff val="35000"/>
                </a:schemeClr>
              </a:solidFill>
            </a:endParaRPr>
          </a:p>
          <a:p>
            <a:pPr indent="-342900" algn="just"/>
            <a:r>
              <a:rPr lang="en-US" sz="1600" dirty="0" smtClean="0">
                <a:solidFill>
                  <a:schemeClr val="tx1">
                    <a:lumMod val="65000"/>
                    <a:lumOff val="35000"/>
                  </a:schemeClr>
                </a:solidFill>
              </a:rPr>
              <a:t>Retail store credit is important in </a:t>
            </a:r>
            <a:r>
              <a:rPr lang="en-US" sz="1600" b="1" dirty="0" smtClean="0">
                <a:solidFill>
                  <a:schemeClr val="tx1">
                    <a:lumMod val="65000"/>
                    <a:lumOff val="35000"/>
                  </a:schemeClr>
                </a:solidFill>
              </a:rPr>
              <a:t>different home segments, but relatively more relevant in poorer homes where access to bank accounts is restricted</a:t>
            </a:r>
            <a:r>
              <a:rPr lang="en-US" sz="1600" dirty="0" smtClean="0">
                <a:solidFill>
                  <a:schemeClr val="tx1">
                    <a:lumMod val="65000"/>
                    <a:lumOff val="35000"/>
                  </a:schemeClr>
                </a:solidFill>
              </a:rPr>
              <a:t>. </a:t>
            </a:r>
          </a:p>
          <a:p>
            <a:pPr indent="-342900" algn="just"/>
            <a:endParaRPr lang="en-US" sz="1600" dirty="0" smtClean="0">
              <a:solidFill>
                <a:schemeClr val="tx1">
                  <a:lumMod val="65000"/>
                  <a:lumOff val="35000"/>
                </a:schemeClr>
              </a:solidFill>
            </a:endParaRPr>
          </a:p>
          <a:p>
            <a:pPr indent="-342900" algn="just"/>
            <a:r>
              <a:rPr lang="en-US" sz="1600" dirty="0" smtClean="0">
                <a:solidFill>
                  <a:schemeClr val="tx1">
                    <a:lumMod val="65000"/>
                    <a:lumOff val="35000"/>
                  </a:schemeClr>
                </a:solidFill>
              </a:rPr>
              <a:t>The 2007 survey shows that 62,9% of Chilean households have a consumer credit debt, 26,2% of them owe just to banks, 48,6% just to retailers, and 17% has a mixed debt (</a:t>
            </a:r>
            <a:r>
              <a:rPr lang="en-US" sz="1600" dirty="0" err="1" smtClean="0">
                <a:solidFill>
                  <a:schemeClr val="tx1">
                    <a:lumMod val="65000"/>
                    <a:lumOff val="35000"/>
                  </a:schemeClr>
                </a:solidFill>
              </a:rPr>
              <a:t>Matus</a:t>
            </a:r>
            <a:r>
              <a:rPr lang="en-US" sz="1600" dirty="0" smtClean="0">
                <a:solidFill>
                  <a:schemeClr val="tx1">
                    <a:lumMod val="65000"/>
                    <a:lumOff val="35000"/>
                  </a:schemeClr>
                </a:solidFill>
              </a:rPr>
              <a:t> et al 2010).  But, 39% of the richest set of households have bank (credit card or overdraft) consumer debt, and 35% of the same group has a retail card debt (</a:t>
            </a:r>
            <a:r>
              <a:rPr lang="en-US" sz="1600" dirty="0" err="1" smtClean="0">
                <a:solidFill>
                  <a:schemeClr val="tx1">
                    <a:lumMod val="65000"/>
                    <a:lumOff val="35000"/>
                  </a:schemeClr>
                </a:solidFill>
              </a:rPr>
              <a:t>Banco</a:t>
            </a:r>
            <a:r>
              <a:rPr lang="en-US" sz="1600" dirty="0" smtClean="0">
                <a:solidFill>
                  <a:schemeClr val="tx1">
                    <a:lumMod val="65000"/>
                    <a:lumOff val="35000"/>
                  </a:schemeClr>
                </a:solidFill>
              </a:rPr>
              <a:t> Central 2010). </a:t>
            </a:r>
          </a:p>
          <a:p>
            <a:pPr indent="-342900" algn="just"/>
            <a:endParaRPr lang="en-US" sz="1600" dirty="0" smtClean="0">
              <a:solidFill>
                <a:schemeClr val="tx1">
                  <a:lumMod val="65000"/>
                  <a:lumOff val="35000"/>
                </a:schemeClr>
              </a:solidFill>
            </a:endParaRPr>
          </a:p>
          <a:p>
            <a:pPr indent="-342900" algn="just"/>
            <a:r>
              <a:rPr lang="en-US" sz="1600" dirty="0" smtClean="0">
                <a:solidFill>
                  <a:schemeClr val="tx1">
                    <a:lumMod val="65000"/>
                    <a:lumOff val="35000"/>
                  </a:schemeClr>
                </a:solidFill>
              </a:rPr>
              <a:t>At the same time: </a:t>
            </a:r>
            <a:r>
              <a:rPr lang="en-US" sz="1600" b="1" dirty="0" smtClean="0">
                <a:solidFill>
                  <a:schemeClr val="tx1">
                    <a:lumMod val="65000"/>
                    <a:lumOff val="35000"/>
                  </a:schemeClr>
                </a:solidFill>
              </a:rPr>
              <a:t>different stores target different groups</a:t>
            </a:r>
            <a:r>
              <a:rPr lang="en-US" sz="1600" dirty="0" smtClean="0">
                <a:solidFill>
                  <a:schemeClr val="tx1">
                    <a:lumMod val="65000"/>
                    <a:lumOff val="35000"/>
                  </a:schemeClr>
                </a:solidFill>
              </a:rPr>
              <a:t>. Increasing part played by those stores that are targeting “</a:t>
            </a:r>
            <a:r>
              <a:rPr lang="en-US" sz="1600" b="1" dirty="0" smtClean="0">
                <a:solidFill>
                  <a:schemeClr val="tx1">
                    <a:lumMod val="65000"/>
                    <a:lumOff val="35000"/>
                  </a:schemeClr>
                </a:solidFill>
              </a:rPr>
              <a:t>riskier” groups. Expansion enabled by IT, risk management and “cards as devices”. </a:t>
            </a:r>
            <a:r>
              <a:rPr lang="en-US" sz="1600" dirty="0" smtClean="0">
                <a:solidFill>
                  <a:schemeClr val="tx1">
                    <a:lumMod val="65000"/>
                    <a:lumOff val="35000"/>
                  </a:schemeClr>
                </a:solidFill>
              </a:rPr>
              <a:t>However, </a:t>
            </a:r>
            <a:r>
              <a:rPr lang="en-US" sz="1600" b="1" dirty="0" smtClean="0">
                <a:solidFill>
                  <a:schemeClr val="tx1">
                    <a:lumMod val="65000"/>
                    <a:lumOff val="35000"/>
                  </a:schemeClr>
                </a:solidFill>
              </a:rPr>
              <a:t>outside the industry little is known about financial practices in this context….</a:t>
            </a:r>
          </a:p>
        </p:txBody>
      </p:sp>
      <p:sp>
        <p:nvSpPr>
          <p:cNvPr id="9" name="8 Elipse"/>
          <p:cNvSpPr/>
          <p:nvPr/>
        </p:nvSpPr>
        <p:spPr>
          <a:xfrm>
            <a:off x="1763688" y="4643446"/>
            <a:ext cx="2160240"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5447645"/>
          </a:xfrm>
          <a:prstGeom prst="rect">
            <a:avLst/>
          </a:prstGeom>
          <a:noFill/>
          <a:ln w="28575">
            <a:solidFill>
              <a:schemeClr val="tx2">
                <a:lumMod val="75000"/>
              </a:schemeClr>
            </a:solidFill>
          </a:ln>
        </p:spPr>
        <p:txBody>
          <a:bodyPr wrap="square" rtlCol="0">
            <a:spAutoFit/>
          </a:bodyPr>
          <a:lstStyle/>
          <a:p>
            <a:pPr marL="342900" indent="-342900" algn="just"/>
            <a:r>
              <a:rPr lang="en-US" sz="2000" b="1" dirty="0" smtClean="0">
                <a:solidFill>
                  <a:schemeClr val="tx1">
                    <a:lumMod val="65000"/>
                    <a:lumOff val="35000"/>
                  </a:schemeClr>
                </a:solidFill>
              </a:rPr>
              <a:t>2. Concepts and Methods</a:t>
            </a:r>
          </a:p>
          <a:p>
            <a:pPr marL="342900" indent="-342900" algn="just"/>
            <a:endParaRPr lang="en-US" sz="2000" b="1" dirty="0" smtClean="0">
              <a:solidFill>
                <a:schemeClr val="tx1">
                  <a:lumMod val="65000"/>
                  <a:lumOff val="35000"/>
                </a:schemeClr>
              </a:solidFill>
            </a:endParaRPr>
          </a:p>
          <a:p>
            <a:pPr marL="342900" indent="-342900" algn="just"/>
            <a:r>
              <a:rPr lang="en-US" sz="2000" b="1" dirty="0" smtClean="0">
                <a:solidFill>
                  <a:schemeClr val="tx1">
                    <a:lumMod val="65000"/>
                    <a:lumOff val="35000"/>
                  </a:schemeClr>
                </a:solidFill>
              </a:rPr>
              <a:t>2 main concepts:</a:t>
            </a:r>
          </a:p>
          <a:p>
            <a:pPr marL="342900" indent="-342900" algn="just"/>
            <a:endParaRPr lang="en-US" sz="2000" b="1" dirty="0" smtClean="0">
              <a:solidFill>
                <a:schemeClr val="tx1">
                  <a:lumMod val="65000"/>
                  <a:lumOff val="35000"/>
                </a:schemeClr>
              </a:solidFill>
            </a:endParaRPr>
          </a:p>
          <a:p>
            <a:pPr indent="-342900" algn="just"/>
            <a:r>
              <a:rPr lang="en-US" sz="1600" dirty="0" smtClean="0">
                <a:solidFill>
                  <a:schemeClr val="tx1">
                    <a:lumMod val="65000"/>
                    <a:lumOff val="35000"/>
                  </a:schemeClr>
                </a:solidFill>
              </a:rPr>
              <a:t>Geographer A. </a:t>
            </a:r>
            <a:r>
              <a:rPr lang="en-US" sz="1600" dirty="0" err="1" smtClean="0">
                <a:solidFill>
                  <a:schemeClr val="tx1">
                    <a:lumMod val="65000"/>
                    <a:lumOff val="35000"/>
                  </a:schemeClr>
                </a:solidFill>
              </a:rPr>
              <a:t>Leyshon</a:t>
            </a:r>
            <a:r>
              <a:rPr lang="en-US" sz="1600" dirty="0" smtClean="0">
                <a:solidFill>
                  <a:schemeClr val="tx1">
                    <a:lumMod val="65000"/>
                    <a:lumOff val="35000"/>
                  </a:schemeClr>
                </a:solidFill>
              </a:rPr>
              <a:t> and colleagues (</a:t>
            </a:r>
            <a:r>
              <a:rPr lang="en-US" sz="1600" dirty="0" err="1" smtClean="0">
                <a:solidFill>
                  <a:schemeClr val="tx1">
                    <a:lumMod val="65000"/>
                    <a:lumOff val="35000"/>
                  </a:schemeClr>
                </a:solidFill>
              </a:rPr>
              <a:t>Leyshon</a:t>
            </a:r>
            <a:r>
              <a:rPr lang="en-US" sz="1600" dirty="0" smtClean="0">
                <a:solidFill>
                  <a:schemeClr val="tx1">
                    <a:lumMod val="65000"/>
                    <a:lumOff val="35000"/>
                  </a:schemeClr>
                </a:solidFill>
              </a:rPr>
              <a:t> &amp; Thrift 1997, </a:t>
            </a:r>
            <a:r>
              <a:rPr lang="en-US" sz="1600" dirty="0" err="1" smtClean="0">
                <a:solidFill>
                  <a:schemeClr val="tx1">
                    <a:lumMod val="65000"/>
                    <a:lumOff val="35000"/>
                  </a:schemeClr>
                </a:solidFill>
              </a:rPr>
              <a:t>Leyshon</a:t>
            </a:r>
            <a:r>
              <a:rPr lang="en-US" sz="1600" dirty="0" smtClean="0">
                <a:solidFill>
                  <a:schemeClr val="tx1">
                    <a:lumMod val="65000"/>
                    <a:lumOff val="35000"/>
                  </a:schemeClr>
                </a:solidFill>
              </a:rPr>
              <a:t> et al 2006, </a:t>
            </a:r>
            <a:r>
              <a:rPr lang="en-US" sz="1600" dirty="0" err="1" smtClean="0">
                <a:solidFill>
                  <a:schemeClr val="tx1">
                    <a:lumMod val="65000"/>
                    <a:lumOff val="35000"/>
                  </a:schemeClr>
                </a:solidFill>
              </a:rPr>
              <a:t>Leyshon</a:t>
            </a:r>
            <a:r>
              <a:rPr lang="en-US" sz="1600" dirty="0" smtClean="0">
                <a:solidFill>
                  <a:schemeClr val="tx1">
                    <a:lumMod val="65000"/>
                    <a:lumOff val="35000"/>
                  </a:schemeClr>
                </a:solidFill>
              </a:rPr>
              <a:t> et al 2004) have pointed out that the expansion and </a:t>
            </a:r>
            <a:r>
              <a:rPr lang="en-US" sz="1600" dirty="0" err="1" smtClean="0">
                <a:solidFill>
                  <a:schemeClr val="tx1">
                    <a:lumMod val="65000"/>
                    <a:lumOff val="35000"/>
                  </a:schemeClr>
                </a:solidFill>
              </a:rPr>
              <a:t>technologization</a:t>
            </a:r>
            <a:r>
              <a:rPr lang="en-US" sz="1600" dirty="0" smtClean="0">
                <a:solidFill>
                  <a:schemeClr val="tx1">
                    <a:lumMod val="65000"/>
                    <a:lumOff val="35000"/>
                  </a:schemeClr>
                </a:solidFill>
              </a:rPr>
              <a:t> of finance is not even. Even in the same city </a:t>
            </a:r>
            <a:r>
              <a:rPr lang="en-US" sz="1600" b="1" dirty="0" smtClean="0">
                <a:solidFill>
                  <a:schemeClr val="tx1">
                    <a:lumMod val="65000"/>
                    <a:lumOff val="35000"/>
                  </a:schemeClr>
                </a:solidFill>
              </a:rPr>
              <a:t>new and relic financial practices </a:t>
            </a:r>
            <a:r>
              <a:rPr lang="en-US" sz="1600" dirty="0" smtClean="0">
                <a:solidFill>
                  <a:schemeClr val="tx1">
                    <a:lumMod val="65000"/>
                    <a:lumOff val="35000"/>
                  </a:schemeClr>
                </a:solidFill>
              </a:rPr>
              <a:t>can cohabite, producing particular </a:t>
            </a:r>
            <a:r>
              <a:rPr lang="en-US" sz="1600" b="1" dirty="0" smtClean="0">
                <a:solidFill>
                  <a:schemeClr val="tx1">
                    <a:lumMod val="65000"/>
                    <a:lumOff val="35000"/>
                  </a:schemeClr>
                </a:solidFill>
              </a:rPr>
              <a:t>“financial ecologies”.</a:t>
            </a:r>
            <a:r>
              <a:rPr lang="en-US" sz="1600" dirty="0" smtClean="0">
                <a:solidFill>
                  <a:schemeClr val="tx1">
                    <a:lumMod val="65000"/>
                    <a:lumOff val="35000"/>
                  </a:schemeClr>
                </a:solidFill>
              </a:rPr>
              <a:t>  </a:t>
            </a:r>
          </a:p>
          <a:p>
            <a:pPr indent="-342900" algn="just"/>
            <a:endParaRPr lang="en-US" sz="1600" dirty="0" smtClean="0">
              <a:solidFill>
                <a:schemeClr val="tx1">
                  <a:lumMod val="65000"/>
                  <a:lumOff val="35000"/>
                </a:schemeClr>
              </a:solidFill>
            </a:endParaRPr>
          </a:p>
          <a:p>
            <a:pPr indent="-342900" algn="just">
              <a:buFont typeface="Wingdings" pitchFamily="2" charset="2"/>
              <a:buChar char="§"/>
            </a:pPr>
            <a:r>
              <a:rPr lang="en-US" sz="1600" dirty="0" smtClean="0">
                <a:solidFill>
                  <a:schemeClr val="tx1">
                    <a:lumMod val="65000"/>
                    <a:lumOff val="35000"/>
                  </a:schemeClr>
                </a:solidFill>
              </a:rPr>
              <a:t>Aim 1: To understand better formal financial practices outside banks and their distribution among other financial service in the city.</a:t>
            </a:r>
          </a:p>
          <a:p>
            <a:pPr marL="342900" indent="-342900" algn="just"/>
            <a:endParaRPr lang="en-US" sz="1600" dirty="0" smtClean="0">
              <a:solidFill>
                <a:schemeClr val="tx1">
                  <a:lumMod val="65000"/>
                  <a:lumOff val="35000"/>
                </a:schemeClr>
              </a:solidFill>
            </a:endParaRPr>
          </a:p>
          <a:p>
            <a:pPr indent="-342900" algn="just"/>
            <a:r>
              <a:rPr lang="en-US" sz="1600" dirty="0" smtClean="0">
                <a:solidFill>
                  <a:schemeClr val="tx1">
                    <a:lumMod val="65000"/>
                    <a:lumOff val="35000"/>
                  </a:schemeClr>
                </a:solidFill>
              </a:rPr>
              <a:t>Economic sociologist </a:t>
            </a:r>
            <a:r>
              <a:rPr lang="en-US" sz="1600" dirty="0" err="1" smtClean="0">
                <a:solidFill>
                  <a:schemeClr val="tx1">
                    <a:lumMod val="65000"/>
                    <a:lumOff val="35000"/>
                  </a:schemeClr>
                </a:solidFill>
              </a:rPr>
              <a:t>Viviana</a:t>
            </a:r>
            <a:r>
              <a:rPr lang="en-US" sz="1600" dirty="0" smtClean="0">
                <a:solidFill>
                  <a:schemeClr val="tx1">
                    <a:lumMod val="65000"/>
                    <a:lumOff val="35000"/>
                  </a:schemeClr>
                </a:solidFill>
              </a:rPr>
              <a:t> </a:t>
            </a:r>
            <a:r>
              <a:rPr lang="en-US" sz="1600" dirty="0" err="1" smtClean="0">
                <a:solidFill>
                  <a:schemeClr val="tx1">
                    <a:lumMod val="65000"/>
                    <a:lumOff val="35000"/>
                  </a:schemeClr>
                </a:solidFill>
              </a:rPr>
              <a:t>Zelizer’s</a:t>
            </a:r>
            <a:r>
              <a:rPr lang="en-US" sz="1600" dirty="0" smtClean="0">
                <a:solidFill>
                  <a:schemeClr val="tx1">
                    <a:lumMod val="65000"/>
                    <a:lumOff val="35000"/>
                  </a:schemeClr>
                </a:solidFill>
              </a:rPr>
              <a:t> </a:t>
            </a:r>
            <a:r>
              <a:rPr lang="en-US" sz="1600" b="1" dirty="0" smtClean="0">
                <a:solidFill>
                  <a:schemeClr val="tx1">
                    <a:lumMod val="65000"/>
                    <a:lumOff val="35000"/>
                  </a:schemeClr>
                </a:solidFill>
              </a:rPr>
              <a:t>“circuits of commerce” </a:t>
            </a:r>
            <a:r>
              <a:rPr lang="en-US" sz="1600" dirty="0" smtClean="0">
                <a:solidFill>
                  <a:schemeClr val="tx1">
                    <a:lumMod val="65000"/>
                    <a:lumOff val="35000"/>
                  </a:schemeClr>
                </a:solidFill>
              </a:rPr>
              <a:t>(2005) are small structures, or relatively stable social relations, that mark symbolic boundaries between different types of transactions or payments. </a:t>
            </a:r>
          </a:p>
          <a:p>
            <a:pPr indent="-342900" algn="just"/>
            <a:endParaRPr lang="en-US" sz="1600" dirty="0" smtClean="0">
              <a:solidFill>
                <a:schemeClr val="tx1">
                  <a:lumMod val="65000"/>
                  <a:lumOff val="35000"/>
                </a:schemeClr>
              </a:solidFill>
            </a:endParaRPr>
          </a:p>
          <a:p>
            <a:pPr indent="-342900" algn="just">
              <a:buFont typeface="Wingdings" pitchFamily="2" charset="2"/>
              <a:buChar char="§"/>
            </a:pPr>
            <a:r>
              <a:rPr lang="en-US" sz="1600" dirty="0" smtClean="0">
                <a:solidFill>
                  <a:schemeClr val="tx1">
                    <a:lumMod val="65000"/>
                    <a:lumOff val="35000"/>
                  </a:schemeClr>
                </a:solidFill>
              </a:rPr>
              <a:t>Aim 2: To Explore the circuits associated with the use of “retail credit”, and the controversies associated with them.</a:t>
            </a:r>
          </a:p>
          <a:p>
            <a:pPr indent="-342900" algn="just"/>
            <a:endParaRPr lang="en-US" sz="1600" dirty="0" smtClean="0">
              <a:solidFill>
                <a:schemeClr val="tx1">
                  <a:lumMod val="65000"/>
                  <a:lumOff val="35000"/>
                </a:schemeClr>
              </a:solidFill>
            </a:endParaRPr>
          </a:p>
          <a:p>
            <a:pPr indent="-342900" algn="just"/>
            <a:r>
              <a:rPr lang="en-US" sz="1600" dirty="0" smtClean="0">
                <a:solidFill>
                  <a:schemeClr val="tx1">
                    <a:lumMod val="65000"/>
                    <a:lumOff val="35000"/>
                  </a:schemeClr>
                </a:solidFill>
              </a:rPr>
              <a:t>We are studying the “financial ecologies” and “circuits of commerce” associated with retail credit in Santiago. Specifically, for families that live in areas of the city where there is very low access to bank credit. </a:t>
            </a:r>
          </a:p>
          <a:p>
            <a:pPr marL="342900" indent="-342900" algn="just"/>
            <a:endParaRPr lang="en-US" sz="1400" b="1" dirty="0" smtClean="0">
              <a:solidFill>
                <a:schemeClr val="tx1">
                  <a:lumMod val="65000"/>
                  <a:lumOff val="35000"/>
                </a:schemeClr>
              </a:solidFill>
            </a:endParaRPr>
          </a:p>
          <a:p>
            <a:pPr indent="-342900" algn="just"/>
            <a:endParaRPr lang="en-US" sz="1400" dirty="0" smtClean="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1520" y="5085184"/>
            <a:ext cx="8392446" cy="1631216"/>
          </a:xfrm>
          <a:prstGeom prst="rect">
            <a:avLst/>
          </a:prstGeom>
          <a:noFill/>
          <a:ln w="28575">
            <a:solidFill>
              <a:schemeClr val="tx2">
                <a:lumMod val="75000"/>
              </a:schemeClr>
            </a:solidFill>
          </a:ln>
        </p:spPr>
        <p:txBody>
          <a:bodyPr wrap="square" rtlCol="0">
            <a:spAutoFit/>
          </a:bodyPr>
          <a:lstStyle/>
          <a:p>
            <a:pPr marL="342900" indent="-342900" algn="just"/>
            <a:r>
              <a:rPr lang="en-US" sz="2000" b="1" dirty="0" smtClean="0">
                <a:solidFill>
                  <a:schemeClr val="tx1">
                    <a:lumMod val="65000"/>
                    <a:lumOff val="35000"/>
                  </a:schemeClr>
                </a:solidFill>
              </a:rPr>
              <a:t>Particularly in this presentation: </a:t>
            </a:r>
          </a:p>
          <a:p>
            <a:pPr indent="-342900" algn="just"/>
            <a:r>
              <a:rPr lang="en-US" sz="2000" b="1" dirty="0" smtClean="0">
                <a:solidFill>
                  <a:schemeClr val="tx1">
                    <a:lumMod val="65000"/>
                    <a:lumOff val="35000"/>
                  </a:schemeClr>
                </a:solidFill>
              </a:rPr>
              <a:t>Focus on five families from la “</a:t>
            </a:r>
            <a:r>
              <a:rPr lang="en-US" sz="2000" b="1" dirty="0" err="1" smtClean="0">
                <a:solidFill>
                  <a:schemeClr val="tx1">
                    <a:lumMod val="65000"/>
                    <a:lumOff val="35000"/>
                  </a:schemeClr>
                </a:solidFill>
              </a:rPr>
              <a:t>Comuna</a:t>
            </a:r>
            <a:r>
              <a:rPr lang="en-US" sz="2000" b="1" dirty="0" smtClean="0">
                <a:solidFill>
                  <a:schemeClr val="tx1">
                    <a:lumMod val="65000"/>
                    <a:lumOff val="35000"/>
                  </a:schemeClr>
                </a:solidFill>
              </a:rPr>
              <a:t> de el Bosque”, one of the poorest areas in Santiago de Chile. Less than 10 bank branches (for more than 175k inhabitants). But still: 30% of the homes have department store debt (while less than 5% bank credit cards).</a:t>
            </a:r>
            <a:endParaRPr lang="en-US" sz="1600" dirty="0" smtClean="0">
              <a:solidFill>
                <a:schemeClr val="tx1">
                  <a:lumMod val="65000"/>
                  <a:lumOff val="35000"/>
                </a:schemeClr>
              </a:solidFill>
            </a:endParaRPr>
          </a:p>
        </p:txBody>
      </p:sp>
      <p:pic>
        <p:nvPicPr>
          <p:cNvPr id="46082" name="Picture 2"/>
          <p:cNvPicPr>
            <a:picLocks noChangeAspect="1" noChangeArrowheads="1"/>
          </p:cNvPicPr>
          <p:nvPr/>
        </p:nvPicPr>
        <p:blipFill>
          <a:blip r:embed="rId2" cstate="print"/>
          <a:srcRect/>
          <a:stretch>
            <a:fillRect/>
          </a:stretch>
        </p:blipFill>
        <p:spPr bwMode="auto">
          <a:xfrm>
            <a:off x="2411760" y="908720"/>
            <a:ext cx="4104456" cy="4032448"/>
          </a:xfrm>
          <a:prstGeom prst="rect">
            <a:avLst/>
          </a:prstGeom>
          <a:noFill/>
          <a:ln w="9525">
            <a:noFill/>
            <a:miter lim="800000"/>
            <a:headEnd/>
            <a:tailEnd/>
          </a:ln>
          <a:effectLst/>
        </p:spPr>
      </p:pic>
      <p:pic>
        <p:nvPicPr>
          <p:cNvPr id="46084" name="Picture 4"/>
          <p:cNvPicPr>
            <a:picLocks noChangeAspect="1" noChangeArrowheads="1"/>
          </p:cNvPicPr>
          <p:nvPr/>
        </p:nvPicPr>
        <p:blipFill>
          <a:blip r:embed="rId3" cstate="print"/>
          <a:srcRect/>
          <a:stretch>
            <a:fillRect/>
          </a:stretch>
        </p:blipFill>
        <p:spPr bwMode="auto">
          <a:xfrm>
            <a:off x="6732240" y="908720"/>
            <a:ext cx="1919164" cy="4032448"/>
          </a:xfrm>
          <a:prstGeom prst="rect">
            <a:avLst/>
          </a:prstGeom>
          <a:noFill/>
          <a:ln w="9525">
            <a:noFill/>
            <a:miter lim="800000"/>
            <a:headEnd/>
            <a:tailEnd/>
          </a:ln>
          <a:effectLst/>
        </p:spPr>
      </p:pic>
      <p:pic>
        <p:nvPicPr>
          <p:cNvPr id="46085" name="Picture 5"/>
          <p:cNvPicPr>
            <a:picLocks noChangeAspect="1" noChangeArrowheads="1"/>
          </p:cNvPicPr>
          <p:nvPr/>
        </p:nvPicPr>
        <p:blipFill>
          <a:blip r:embed="rId4" cstate="print"/>
          <a:srcRect/>
          <a:stretch>
            <a:fillRect/>
          </a:stretch>
        </p:blipFill>
        <p:spPr bwMode="auto">
          <a:xfrm>
            <a:off x="251520" y="908720"/>
            <a:ext cx="1872208" cy="4032448"/>
          </a:xfrm>
          <a:prstGeom prst="rect">
            <a:avLst/>
          </a:prstGeom>
          <a:noFill/>
          <a:ln w="9525">
            <a:noFill/>
            <a:miter lim="800000"/>
            <a:headEnd/>
            <a:tailEnd/>
          </a:ln>
          <a:effectLst/>
        </p:spPr>
      </p:pic>
      <p:sp>
        <p:nvSpPr>
          <p:cNvPr id="14" name="13 Elipse"/>
          <p:cNvSpPr/>
          <p:nvPr/>
        </p:nvSpPr>
        <p:spPr>
          <a:xfrm>
            <a:off x="7740352" y="3212976"/>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flipV="1">
            <a:off x="4716016" y="3573016"/>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611560" y="2708920"/>
            <a:ext cx="1296144"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3929058" cy="2585323"/>
          </a:xfrm>
          <a:prstGeom prst="rect">
            <a:avLst/>
          </a:prstGeom>
          <a:noFill/>
          <a:ln w="28575">
            <a:solidFill>
              <a:schemeClr val="tx2">
                <a:lumMod val="75000"/>
              </a:schemeClr>
            </a:solidFill>
          </a:ln>
        </p:spPr>
        <p:txBody>
          <a:bodyPr wrap="square" rtlCol="0">
            <a:spAutoFit/>
          </a:bodyPr>
          <a:lstStyle/>
          <a:p>
            <a:pPr marL="342900" indent="-342900" algn="just"/>
            <a:r>
              <a:rPr lang="en-US" b="1" dirty="0" smtClean="0">
                <a:solidFill>
                  <a:schemeClr val="tx1">
                    <a:lumMod val="65000"/>
                    <a:lumOff val="35000"/>
                  </a:schemeClr>
                </a:solidFill>
              </a:rPr>
              <a:t>Fieldwork:  “Re-constructing” the cards memory.</a:t>
            </a:r>
          </a:p>
          <a:p>
            <a:pPr marL="342900" indent="-342900" algn="just"/>
            <a:endParaRPr lang="en-US" b="1" dirty="0" smtClean="0">
              <a:solidFill>
                <a:schemeClr val="tx1">
                  <a:lumMod val="65000"/>
                  <a:lumOff val="35000"/>
                </a:schemeClr>
              </a:solidFill>
            </a:endParaRPr>
          </a:p>
          <a:p>
            <a:pPr marL="342900" indent="-342900" algn="just"/>
            <a:r>
              <a:rPr lang="en-US" b="1" dirty="0" smtClean="0">
                <a:solidFill>
                  <a:schemeClr val="tx1">
                    <a:lumMod val="65000"/>
                    <a:lumOff val="35000"/>
                  </a:schemeClr>
                </a:solidFill>
              </a:rPr>
              <a:t>Interviews - </a:t>
            </a:r>
          </a:p>
          <a:p>
            <a:pPr marL="342900" indent="-342900" algn="just"/>
            <a:r>
              <a:rPr lang="en-US" b="1" dirty="0" smtClean="0">
                <a:solidFill>
                  <a:schemeClr val="tx1">
                    <a:lumMod val="65000"/>
                    <a:lumOff val="35000"/>
                  </a:schemeClr>
                </a:solidFill>
              </a:rPr>
              <a:t>Files and Notebooks</a:t>
            </a:r>
          </a:p>
          <a:p>
            <a:pPr marL="342900" indent="-342900" algn="just"/>
            <a:r>
              <a:rPr lang="en-US" b="1" dirty="0" smtClean="0">
                <a:solidFill>
                  <a:schemeClr val="tx1">
                    <a:lumMod val="65000"/>
                    <a:lumOff val="35000"/>
                  </a:schemeClr>
                </a:solidFill>
              </a:rPr>
              <a:t>Bills</a:t>
            </a:r>
          </a:p>
          <a:p>
            <a:pPr marL="342900" indent="-342900" algn="just"/>
            <a:endParaRPr lang="en-US" b="1" dirty="0" smtClean="0">
              <a:solidFill>
                <a:schemeClr val="tx1">
                  <a:lumMod val="65000"/>
                  <a:lumOff val="35000"/>
                </a:schemeClr>
              </a:solidFill>
            </a:endParaRPr>
          </a:p>
          <a:p>
            <a:pPr marL="342900" indent="-342900" algn="just"/>
            <a:r>
              <a:rPr lang="en-US" b="1" dirty="0" smtClean="0">
                <a:solidFill>
                  <a:schemeClr val="tx1">
                    <a:lumMod val="65000"/>
                    <a:lumOff val="35000"/>
                  </a:schemeClr>
                </a:solidFill>
              </a:rPr>
              <a:t>Mapping </a:t>
            </a:r>
          </a:p>
          <a:p>
            <a:pPr marL="342900" indent="-342900" algn="just"/>
            <a:r>
              <a:rPr lang="en-US" b="1" dirty="0" smtClean="0">
                <a:solidFill>
                  <a:schemeClr val="tx1">
                    <a:lumMod val="65000"/>
                    <a:lumOff val="35000"/>
                  </a:schemeClr>
                </a:solidFill>
              </a:rPr>
              <a:t>Circuits</a:t>
            </a:r>
          </a:p>
        </p:txBody>
      </p:sp>
      <p:pic>
        <p:nvPicPr>
          <p:cNvPr id="23554" name="Picture 2"/>
          <p:cNvPicPr>
            <a:picLocks noChangeAspect="1" noChangeArrowheads="1"/>
          </p:cNvPicPr>
          <p:nvPr/>
        </p:nvPicPr>
        <p:blipFill>
          <a:blip r:embed="rId2" cstate="print"/>
          <a:srcRect/>
          <a:stretch>
            <a:fillRect/>
          </a:stretch>
        </p:blipFill>
        <p:spPr bwMode="auto">
          <a:xfrm>
            <a:off x="3475350" y="2714620"/>
            <a:ext cx="3168352" cy="3929090"/>
          </a:xfrm>
          <a:prstGeom prst="rect">
            <a:avLst/>
          </a:prstGeom>
          <a:noFill/>
          <a:ln w="9525">
            <a:noFill/>
            <a:miter lim="800000"/>
            <a:headEnd/>
            <a:tailEnd/>
          </a:ln>
          <a:effectLst/>
        </p:spPr>
      </p:pic>
      <p:pic>
        <p:nvPicPr>
          <p:cNvPr id="1026" name="Picture 2" descr="E:\IRVINE imprimir\IMG_5336.jpg"/>
          <p:cNvPicPr>
            <a:picLocks noChangeAspect="1" noChangeArrowheads="1"/>
          </p:cNvPicPr>
          <p:nvPr/>
        </p:nvPicPr>
        <p:blipFill>
          <a:blip r:embed="rId3" cstate="print"/>
          <a:srcRect/>
          <a:stretch>
            <a:fillRect/>
          </a:stretch>
        </p:blipFill>
        <p:spPr bwMode="auto">
          <a:xfrm>
            <a:off x="6929454" y="71414"/>
            <a:ext cx="1928826" cy="1785950"/>
          </a:xfrm>
          <a:prstGeom prst="rect">
            <a:avLst/>
          </a:prstGeom>
          <a:noFill/>
        </p:spPr>
      </p:pic>
      <p:pic>
        <p:nvPicPr>
          <p:cNvPr id="1027" name="Picture 3" descr="E:\IRVINE imprimir\IMG_5340.jpg"/>
          <p:cNvPicPr>
            <a:picLocks noChangeAspect="1" noChangeArrowheads="1"/>
          </p:cNvPicPr>
          <p:nvPr/>
        </p:nvPicPr>
        <p:blipFill>
          <a:blip r:embed="rId4" cstate="print"/>
          <a:srcRect/>
          <a:stretch>
            <a:fillRect/>
          </a:stretch>
        </p:blipFill>
        <p:spPr bwMode="auto">
          <a:xfrm>
            <a:off x="6929454" y="2071678"/>
            <a:ext cx="1928826" cy="1785950"/>
          </a:xfrm>
          <a:prstGeom prst="rect">
            <a:avLst/>
          </a:prstGeom>
          <a:noFill/>
        </p:spPr>
      </p:pic>
      <p:pic>
        <p:nvPicPr>
          <p:cNvPr id="6" name="Picture 3"/>
          <p:cNvPicPr>
            <a:picLocks noChangeAspect="1" noChangeArrowheads="1"/>
          </p:cNvPicPr>
          <p:nvPr/>
        </p:nvPicPr>
        <p:blipFill>
          <a:blip r:embed="rId5" cstate="print"/>
          <a:srcRect/>
          <a:stretch>
            <a:fillRect/>
          </a:stretch>
        </p:blipFill>
        <p:spPr bwMode="auto">
          <a:xfrm>
            <a:off x="4000496" y="71414"/>
            <a:ext cx="2786082" cy="1928826"/>
          </a:xfrm>
          <a:prstGeom prst="rect">
            <a:avLst/>
          </a:prstGeom>
          <a:noFill/>
          <a:ln w="9525">
            <a:noFill/>
            <a:miter lim="800000"/>
            <a:headEnd/>
            <a:tailEnd/>
          </a:ln>
          <a:effectLst/>
        </p:spPr>
      </p:pic>
      <p:sp>
        <p:nvSpPr>
          <p:cNvPr id="12" name="11 Elipse"/>
          <p:cNvSpPr/>
          <p:nvPr/>
        </p:nvSpPr>
        <p:spPr>
          <a:xfrm>
            <a:off x="5189862" y="3023766"/>
            <a:ext cx="785818"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Elipse"/>
          <p:cNvSpPr/>
          <p:nvPr/>
        </p:nvSpPr>
        <p:spPr>
          <a:xfrm>
            <a:off x="5832804" y="3023766"/>
            <a:ext cx="785818"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6" cstate="print"/>
          <a:srcRect/>
          <a:stretch>
            <a:fillRect/>
          </a:stretch>
        </p:blipFill>
        <p:spPr bwMode="auto">
          <a:xfrm>
            <a:off x="46326" y="2928934"/>
            <a:ext cx="2311096" cy="1571636"/>
          </a:xfrm>
          <a:prstGeom prst="rect">
            <a:avLst/>
          </a:prstGeom>
          <a:noFill/>
          <a:ln w="9525">
            <a:noFill/>
            <a:miter lim="800000"/>
            <a:headEnd/>
            <a:tailEnd/>
          </a:ln>
          <a:effectLst/>
        </p:spPr>
      </p:pic>
      <p:pic>
        <p:nvPicPr>
          <p:cNvPr id="15" name="0 Imagen"/>
          <p:cNvPicPr/>
          <p:nvPr/>
        </p:nvPicPr>
        <p:blipFill>
          <a:blip r:embed="rId7"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1438" y="4643446"/>
            <a:ext cx="2214546" cy="1857388"/>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260648"/>
            <a:ext cx="4716016" cy="2492990"/>
          </a:xfrm>
          <a:prstGeom prst="rect">
            <a:avLst/>
          </a:prstGeom>
          <a:noFill/>
          <a:ln w="28575">
            <a:solidFill>
              <a:schemeClr val="tx2">
                <a:lumMod val="75000"/>
              </a:schemeClr>
            </a:solidFill>
          </a:ln>
        </p:spPr>
        <p:txBody>
          <a:bodyPr wrap="square" rtlCol="0">
            <a:spAutoFit/>
          </a:bodyPr>
          <a:lstStyle/>
          <a:p>
            <a:pPr>
              <a:buNone/>
            </a:pPr>
            <a:r>
              <a:rPr lang="en-US" sz="1200" b="1" dirty="0" smtClean="0"/>
              <a:t>Story 1. </a:t>
            </a:r>
            <a:r>
              <a:rPr lang="en-US" sz="1200" dirty="0" smtClean="0"/>
              <a:t>Roberto and Lucia have lived in the same flat for the last 22 years. He is retired and 75 years old, his main income is his pension (which is about USS300 per month). Lucia is 57 years old, works as a cleaner in a local primary school and also sells cosmetic products. Her salary is about USS600, but considering debts and other discount she receives only US$250 in cash. They have one son and one granddaughter in common. But Roberto is the father of other nine. </a:t>
            </a:r>
          </a:p>
          <a:p>
            <a:pPr>
              <a:buNone/>
            </a:pPr>
            <a:endParaRPr lang="en-US" sz="1200" dirty="0" smtClean="0"/>
          </a:p>
          <a:p>
            <a:pPr>
              <a:buNone/>
            </a:pPr>
            <a:r>
              <a:rPr lang="en-US" sz="1200" dirty="0" smtClean="0"/>
              <a:t>Lucia and Robert are very “organized” with their expenses. He keeps a diary (in fact 2 diaries to have one as a back up) where he registers all their purchases. In fact he has a full register of at least 15 years of their economic activities. </a:t>
            </a:r>
            <a:endParaRPr lang="en-US" sz="1200" b="1" dirty="0" smtClean="0">
              <a:solidFill>
                <a:schemeClr val="tx1">
                  <a:lumMod val="65000"/>
                  <a:lumOff val="35000"/>
                </a:schemeClr>
              </a:solidFill>
            </a:endParaRPr>
          </a:p>
          <a:p>
            <a:pPr indent="-342900" algn="just"/>
            <a:endParaRPr lang="en-US" sz="1200" dirty="0" smtClean="0">
              <a:solidFill>
                <a:schemeClr val="tx1">
                  <a:lumMod val="65000"/>
                  <a:lumOff val="35000"/>
                </a:schemeClr>
              </a:solidFill>
            </a:endParaRPr>
          </a:p>
        </p:txBody>
      </p:sp>
      <p:sp>
        <p:nvSpPr>
          <p:cNvPr id="7" name="2 Marcador de contenido"/>
          <p:cNvSpPr>
            <a:spLocks noGrp="1"/>
          </p:cNvSpPr>
          <p:nvPr>
            <p:ph idx="1"/>
          </p:nvPr>
        </p:nvSpPr>
        <p:spPr>
          <a:xfrm>
            <a:off x="323528" y="2852937"/>
            <a:ext cx="4727376" cy="4005064"/>
          </a:xfrm>
        </p:spPr>
        <p:txBody>
          <a:bodyPr>
            <a:normAutofit/>
          </a:bodyPr>
          <a:lstStyle/>
          <a:p>
            <a:pPr>
              <a:buNone/>
            </a:pPr>
            <a:endParaRPr lang="es-ES" dirty="0" smtClean="0"/>
          </a:p>
          <a:p>
            <a:pPr>
              <a:buNone/>
            </a:pPr>
            <a:endParaRPr lang="es-ES" dirty="0"/>
          </a:p>
        </p:txBody>
      </p:sp>
      <p:sp>
        <p:nvSpPr>
          <p:cNvPr id="6" name="5 CuadroTexto"/>
          <p:cNvSpPr txBox="1"/>
          <p:nvPr/>
        </p:nvSpPr>
        <p:spPr>
          <a:xfrm>
            <a:off x="5220072" y="260648"/>
            <a:ext cx="3707904" cy="6494085"/>
          </a:xfrm>
          <a:prstGeom prst="rect">
            <a:avLst/>
          </a:prstGeom>
          <a:noFill/>
          <a:ln w="28575">
            <a:solidFill>
              <a:schemeClr val="tx2">
                <a:lumMod val="75000"/>
              </a:schemeClr>
            </a:solidFill>
          </a:ln>
        </p:spPr>
        <p:txBody>
          <a:bodyPr wrap="square" rtlCol="0">
            <a:spAutoFit/>
          </a:bodyPr>
          <a:lstStyle/>
          <a:p>
            <a:pPr>
              <a:buNone/>
            </a:pPr>
            <a:r>
              <a:rPr lang="en-US" sz="1200" b="1" dirty="0" smtClean="0"/>
              <a:t>Finance Ecology</a:t>
            </a:r>
          </a:p>
          <a:p>
            <a:pPr>
              <a:buNone/>
            </a:pPr>
            <a:endParaRPr lang="en-US" sz="1200" dirty="0" smtClean="0"/>
          </a:p>
          <a:p>
            <a:pPr>
              <a:buNone/>
            </a:pPr>
            <a:r>
              <a:rPr lang="en-US" sz="1200" dirty="0" smtClean="0"/>
              <a:t>Roberto &amp; </a:t>
            </a:r>
            <a:r>
              <a:rPr lang="en-US" sz="1200" dirty="0" err="1" smtClean="0"/>
              <a:t>Lucía</a:t>
            </a:r>
            <a:r>
              <a:rPr lang="en-US" sz="1200" dirty="0" smtClean="0"/>
              <a:t> normally use “credit” but also savings.</a:t>
            </a:r>
          </a:p>
          <a:p>
            <a:pPr>
              <a:buNone/>
            </a:pPr>
            <a:r>
              <a:rPr lang="en-US" sz="1200" dirty="0" smtClean="0"/>
              <a:t>They have access to different sources of credit. For instance: in 2010 Roberto borrowed US$2.000 from his credit union in order to pay their son’s student trip to Japan. They had also borrowed money from their “</a:t>
            </a:r>
            <a:r>
              <a:rPr lang="en-US" sz="1200" dirty="0" err="1" smtClean="0"/>
              <a:t>Caja</a:t>
            </a:r>
            <a:r>
              <a:rPr lang="en-US" sz="1200" dirty="0" smtClean="0"/>
              <a:t> de </a:t>
            </a:r>
            <a:r>
              <a:rPr lang="en-US" sz="1200" dirty="0" err="1" smtClean="0"/>
              <a:t>Compensación</a:t>
            </a:r>
            <a:r>
              <a:rPr lang="en-US" sz="1200" dirty="0" smtClean="0"/>
              <a:t>”, and an insurance company. In Lucia’s work, she also participates in a rotating self-organized “</a:t>
            </a:r>
            <a:r>
              <a:rPr lang="en-US" sz="1200" dirty="0" err="1" smtClean="0"/>
              <a:t>Polla</a:t>
            </a:r>
            <a:r>
              <a:rPr lang="en-US" sz="1200" dirty="0" smtClean="0"/>
              <a:t>”.</a:t>
            </a:r>
          </a:p>
          <a:p>
            <a:pPr>
              <a:buNone/>
            </a:pPr>
            <a:endParaRPr lang="en-US" sz="1200" dirty="0" smtClean="0"/>
          </a:p>
          <a:p>
            <a:pPr>
              <a:buNone/>
            </a:pPr>
            <a:r>
              <a:rPr lang="en-US" sz="1200" dirty="0" smtClean="0"/>
              <a:t>Department Stores Credit</a:t>
            </a:r>
          </a:p>
          <a:p>
            <a:pPr>
              <a:buNone/>
            </a:pPr>
            <a:endParaRPr lang="en-US" sz="1200" dirty="0" smtClean="0"/>
          </a:p>
          <a:p>
            <a:pPr>
              <a:buNone/>
            </a:pPr>
            <a:r>
              <a:rPr lang="en-US" sz="1200" dirty="0" smtClean="0"/>
              <a:t>Roberto has been a CMR (</a:t>
            </a:r>
            <a:r>
              <a:rPr lang="en-US" sz="1200" dirty="0" err="1" smtClean="0"/>
              <a:t>Falabella’s</a:t>
            </a:r>
            <a:r>
              <a:rPr lang="en-US" sz="1200" dirty="0" smtClean="0"/>
              <a:t> card) user for 30 years. He uses this card to buy in the store, but also to consume credit widely. For instance: in 2008 he borrowed US1200 (to pay his son’s studies), and in 2010 US$2500 (in 24 </a:t>
            </a:r>
            <a:r>
              <a:rPr lang="en-US" sz="1200" dirty="0" err="1" smtClean="0"/>
              <a:t>montly</a:t>
            </a:r>
            <a:r>
              <a:rPr lang="en-US" sz="1200" dirty="0" smtClean="0"/>
              <a:t> installments ).Currently they had paid 15/24.  </a:t>
            </a:r>
          </a:p>
          <a:p>
            <a:pPr>
              <a:buNone/>
            </a:pPr>
            <a:endParaRPr lang="en-US" sz="1200" dirty="0" smtClean="0"/>
          </a:p>
          <a:p>
            <a:pPr algn="ctr">
              <a:buNone/>
            </a:pPr>
            <a:r>
              <a:rPr lang="en-US" sz="1100" dirty="0" smtClean="0"/>
              <a:t>“</a:t>
            </a:r>
            <a:r>
              <a:rPr lang="en-US" sz="1100" dirty="0" err="1" smtClean="0"/>
              <a:t>Falabella</a:t>
            </a:r>
            <a:r>
              <a:rPr lang="en-US" sz="1100" dirty="0" smtClean="0"/>
              <a:t> </a:t>
            </a:r>
            <a:r>
              <a:rPr lang="en-US" sz="1100" dirty="0" err="1" smtClean="0"/>
              <a:t>toda</a:t>
            </a:r>
            <a:r>
              <a:rPr lang="en-US" sz="1100" dirty="0" smtClean="0"/>
              <a:t> la </a:t>
            </a:r>
            <a:r>
              <a:rPr lang="en-US" sz="1100" dirty="0" err="1" smtClean="0"/>
              <a:t>vida</a:t>
            </a:r>
            <a:r>
              <a:rPr lang="en-US" sz="1100" dirty="0" smtClean="0"/>
              <a:t> se ha </a:t>
            </a:r>
            <a:r>
              <a:rPr lang="en-US" sz="1100" dirty="0" err="1" smtClean="0"/>
              <a:t>portado</a:t>
            </a:r>
            <a:r>
              <a:rPr lang="en-US" sz="1100" dirty="0" smtClean="0"/>
              <a:t> </a:t>
            </a:r>
            <a:r>
              <a:rPr lang="en-US" sz="1100" dirty="0" err="1" smtClean="0"/>
              <a:t>muy</a:t>
            </a:r>
            <a:r>
              <a:rPr lang="en-US" sz="1100" dirty="0" smtClean="0"/>
              <a:t> </a:t>
            </a:r>
            <a:r>
              <a:rPr lang="en-US" sz="1100" dirty="0" err="1" smtClean="0"/>
              <a:t>bien</a:t>
            </a:r>
            <a:r>
              <a:rPr lang="en-US" sz="1100" dirty="0" smtClean="0"/>
              <a:t> </a:t>
            </a:r>
            <a:r>
              <a:rPr lang="en-US" sz="1100" dirty="0" err="1" smtClean="0"/>
              <a:t>conmigo</a:t>
            </a:r>
            <a:r>
              <a:rPr lang="en-US" sz="1100" dirty="0" smtClean="0"/>
              <a:t>, me ha dado sin </a:t>
            </a:r>
            <a:r>
              <a:rPr lang="en-US" sz="1100" dirty="0" err="1" smtClean="0"/>
              <a:t>yo</a:t>
            </a:r>
            <a:r>
              <a:rPr lang="en-US" sz="1100" dirty="0" smtClean="0"/>
              <a:t> </a:t>
            </a:r>
            <a:r>
              <a:rPr lang="en-US" sz="1100" dirty="0" err="1" smtClean="0"/>
              <a:t>tener</a:t>
            </a:r>
            <a:r>
              <a:rPr lang="en-US" sz="1100" dirty="0" smtClean="0"/>
              <a:t> mucho, </a:t>
            </a:r>
            <a:r>
              <a:rPr lang="en-US" sz="1100" dirty="0" err="1" smtClean="0"/>
              <a:t>porque</a:t>
            </a:r>
            <a:r>
              <a:rPr lang="en-US" sz="1100" dirty="0" smtClean="0"/>
              <a:t> </a:t>
            </a:r>
            <a:r>
              <a:rPr lang="en-US" sz="1100" dirty="0" err="1" smtClean="0"/>
              <a:t>yo</a:t>
            </a:r>
            <a:r>
              <a:rPr lang="en-US" sz="1100" dirty="0" smtClean="0"/>
              <a:t> </a:t>
            </a:r>
            <a:r>
              <a:rPr lang="en-US" sz="1100" dirty="0" err="1" smtClean="0"/>
              <a:t>cumplo</a:t>
            </a:r>
            <a:r>
              <a:rPr lang="en-US" sz="1100" dirty="0" smtClean="0"/>
              <a:t> </a:t>
            </a:r>
            <a:r>
              <a:rPr lang="en-US" sz="1100" dirty="0" err="1" smtClean="0"/>
              <a:t>bien</a:t>
            </a:r>
            <a:r>
              <a:rPr lang="en-US" sz="1100" dirty="0" smtClean="0"/>
              <a:t> </a:t>
            </a:r>
            <a:r>
              <a:rPr lang="en-US" sz="1100" dirty="0" err="1" smtClean="0"/>
              <a:t>yo</a:t>
            </a:r>
            <a:r>
              <a:rPr lang="en-US" sz="1100" dirty="0" smtClean="0"/>
              <a:t> </a:t>
            </a:r>
            <a:r>
              <a:rPr lang="en-US" sz="1100" dirty="0" err="1" smtClean="0"/>
              <a:t>creo</a:t>
            </a:r>
            <a:r>
              <a:rPr lang="en-US" sz="1100" dirty="0" smtClean="0"/>
              <a:t>. </a:t>
            </a:r>
            <a:r>
              <a:rPr lang="en-US" sz="1100" dirty="0" err="1" smtClean="0"/>
              <a:t>Por</a:t>
            </a:r>
            <a:r>
              <a:rPr lang="en-US" sz="1100" dirty="0" smtClean="0"/>
              <a:t> </a:t>
            </a:r>
            <a:r>
              <a:rPr lang="en-US" sz="1100" dirty="0" err="1" smtClean="0"/>
              <a:t>eso</a:t>
            </a:r>
            <a:r>
              <a:rPr lang="en-US" sz="1100" dirty="0" smtClean="0"/>
              <a:t> </a:t>
            </a:r>
            <a:r>
              <a:rPr lang="en-US" sz="1100" dirty="0" err="1" smtClean="0"/>
              <a:t>yo</a:t>
            </a:r>
            <a:r>
              <a:rPr lang="en-US" sz="1100" dirty="0" smtClean="0"/>
              <a:t> </a:t>
            </a:r>
            <a:r>
              <a:rPr lang="en-US" sz="1100" dirty="0" err="1" smtClean="0"/>
              <a:t>llevo</a:t>
            </a:r>
            <a:r>
              <a:rPr lang="en-US" sz="1100" dirty="0" smtClean="0"/>
              <a:t> </a:t>
            </a:r>
            <a:r>
              <a:rPr lang="en-US" sz="1100" dirty="0" err="1" smtClean="0"/>
              <a:t>casado</a:t>
            </a:r>
            <a:r>
              <a:rPr lang="en-US" sz="1100" dirty="0" smtClean="0"/>
              <a:t> con </a:t>
            </a:r>
            <a:r>
              <a:rPr lang="en-US" sz="1100" dirty="0" err="1" smtClean="0"/>
              <a:t>Falabella</a:t>
            </a:r>
            <a:r>
              <a:rPr lang="en-US" sz="1100" dirty="0" smtClean="0"/>
              <a:t> </a:t>
            </a:r>
            <a:r>
              <a:rPr lang="en-US" sz="1100" dirty="0" err="1" smtClean="0"/>
              <a:t>tantos</a:t>
            </a:r>
            <a:r>
              <a:rPr lang="en-US" sz="1100" dirty="0" smtClean="0"/>
              <a:t> </a:t>
            </a:r>
            <a:r>
              <a:rPr lang="en-US" sz="1100" dirty="0" err="1" smtClean="0"/>
              <a:t>años</a:t>
            </a:r>
            <a:r>
              <a:rPr lang="en-US" sz="1100" dirty="0" smtClean="0"/>
              <a:t>. (…) </a:t>
            </a:r>
            <a:r>
              <a:rPr lang="en-US" sz="1100" dirty="0" err="1" smtClean="0"/>
              <a:t>Yo</a:t>
            </a:r>
            <a:r>
              <a:rPr lang="en-US" sz="1100" dirty="0" smtClean="0"/>
              <a:t> </a:t>
            </a:r>
            <a:r>
              <a:rPr lang="en-US" sz="1100" dirty="0" err="1" smtClean="0"/>
              <a:t>sigo</a:t>
            </a:r>
            <a:r>
              <a:rPr lang="en-US" sz="1100" dirty="0" smtClean="0"/>
              <a:t> </a:t>
            </a:r>
            <a:r>
              <a:rPr lang="en-US" sz="1100" dirty="0" err="1" smtClean="0"/>
              <a:t>siempre</a:t>
            </a:r>
            <a:r>
              <a:rPr lang="en-US" sz="1100" dirty="0" smtClean="0"/>
              <a:t> </a:t>
            </a:r>
            <a:r>
              <a:rPr lang="en-US" sz="1100" dirty="0" err="1" smtClean="0"/>
              <a:t>siendo</a:t>
            </a:r>
            <a:r>
              <a:rPr lang="en-US" sz="1100" dirty="0" smtClean="0"/>
              <a:t> socio de </a:t>
            </a:r>
            <a:r>
              <a:rPr lang="en-US" sz="1100" dirty="0" err="1" smtClean="0"/>
              <a:t>Falabella</a:t>
            </a:r>
            <a:r>
              <a:rPr lang="en-US" sz="1100" dirty="0" smtClean="0"/>
              <a:t>”. </a:t>
            </a:r>
          </a:p>
          <a:p>
            <a:pPr>
              <a:buNone/>
            </a:pPr>
            <a:endParaRPr lang="en-US" sz="1200" dirty="0" smtClean="0"/>
          </a:p>
          <a:p>
            <a:pPr>
              <a:buNone/>
            </a:pPr>
            <a:r>
              <a:rPr lang="en-US" sz="1200" dirty="0" smtClean="0"/>
              <a:t>Lucia’s has her own CMR card, but they use more Roberto’s card that has more “capacity” (</a:t>
            </a:r>
            <a:r>
              <a:rPr lang="en-US" sz="1200" i="1" dirty="0" err="1" smtClean="0"/>
              <a:t>cupo</a:t>
            </a:r>
            <a:r>
              <a:rPr lang="en-US" sz="1200" dirty="0" smtClean="0"/>
              <a:t>) or bigger overdraft. However, she says her card is good in case of emergency (cash withdrawals). Lucia also has Paris and Ripley cards. </a:t>
            </a:r>
          </a:p>
          <a:p>
            <a:pPr>
              <a:buNone/>
            </a:pPr>
            <a:endParaRPr lang="en-US" sz="1200" dirty="0" smtClean="0"/>
          </a:p>
          <a:p>
            <a:pPr>
              <a:buNone/>
            </a:pPr>
            <a:r>
              <a:rPr lang="en-US" sz="1200" dirty="0" smtClean="0"/>
              <a:t>Geographically, their card uses are in </a:t>
            </a:r>
            <a:r>
              <a:rPr lang="en-US" sz="1200" dirty="0" err="1" smtClean="0"/>
              <a:t>Falabella</a:t>
            </a:r>
            <a:r>
              <a:rPr lang="en-US" sz="1200" dirty="0" smtClean="0"/>
              <a:t> in Santiago’s downtown and in Plaza </a:t>
            </a:r>
            <a:r>
              <a:rPr lang="en-US" sz="1200" dirty="0" err="1" smtClean="0"/>
              <a:t>Vespuccio</a:t>
            </a:r>
            <a:r>
              <a:rPr lang="en-US" sz="1200" dirty="0" smtClean="0"/>
              <a:t>, the main shopping mall in the south of the city.</a:t>
            </a:r>
          </a:p>
          <a:p>
            <a:pPr indent="-342900" algn="just"/>
            <a:endParaRPr lang="en-US" sz="1200" dirty="0" smtClean="0">
              <a:solidFill>
                <a:schemeClr val="tx1">
                  <a:lumMod val="65000"/>
                  <a:lumOff val="35000"/>
                </a:schemeClr>
              </a:solidFill>
            </a:endParaRPr>
          </a:p>
        </p:txBody>
      </p:sp>
      <p:pic>
        <p:nvPicPr>
          <p:cNvPr id="9" name="Picture 3"/>
          <p:cNvPicPr>
            <a:picLocks noChangeAspect="1" noChangeArrowheads="1"/>
          </p:cNvPicPr>
          <p:nvPr/>
        </p:nvPicPr>
        <p:blipFill>
          <a:blip r:embed="rId2" cstate="print"/>
          <a:srcRect/>
          <a:stretch>
            <a:fillRect/>
          </a:stretch>
        </p:blipFill>
        <p:spPr bwMode="auto">
          <a:xfrm>
            <a:off x="323528" y="2924944"/>
            <a:ext cx="4680520" cy="36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3395</TotalTime>
  <Words>4335</Words>
  <Application>Microsoft Office PowerPoint</Application>
  <PresentationFormat>Presentación en pantalla (4:3)</PresentationFormat>
  <Paragraphs>256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UDP</dc:creator>
  <cp:lastModifiedBy>jose ossandon</cp:lastModifiedBy>
  <cp:revision>202</cp:revision>
  <dcterms:created xsi:type="dcterms:W3CDTF">2010-06-16T15:02:28Z</dcterms:created>
  <dcterms:modified xsi:type="dcterms:W3CDTF">2011-12-06T19:43:22Z</dcterms:modified>
</cp:coreProperties>
</file>