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80" r:id="rId16"/>
    <p:sldId id="269" r:id="rId17"/>
    <p:sldId id="273" r:id="rId18"/>
    <p:sldId id="274" r:id="rId19"/>
    <p:sldId id="275" r:id="rId20"/>
    <p:sldId id="272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CD81-5B00-4D45-943F-1F17DB39DD22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3B35-6C0F-4E5D-92CD-A3929647CD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4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CD81-5B00-4D45-943F-1F17DB39DD22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3B35-6C0F-4E5D-92CD-A3929647CD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642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CD81-5B00-4D45-943F-1F17DB39DD22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3B35-6C0F-4E5D-92CD-A3929647CD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710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CD81-5B00-4D45-943F-1F17DB39DD22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3B35-6C0F-4E5D-92CD-A3929647CD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979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CD81-5B00-4D45-943F-1F17DB39DD22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3B35-6C0F-4E5D-92CD-A3929647CD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769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CD81-5B00-4D45-943F-1F17DB39DD22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3B35-6C0F-4E5D-92CD-A3929647CD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7476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CD81-5B00-4D45-943F-1F17DB39DD22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3B35-6C0F-4E5D-92CD-A3929647CD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536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CD81-5B00-4D45-943F-1F17DB39DD22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3B35-6C0F-4E5D-92CD-A3929647CD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28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CD81-5B00-4D45-943F-1F17DB39DD22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3B35-6C0F-4E5D-92CD-A3929647CD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4404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CD81-5B00-4D45-943F-1F17DB39DD22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3B35-6C0F-4E5D-92CD-A3929647CD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280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FCD81-5B00-4D45-943F-1F17DB39DD22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23B35-6C0F-4E5D-92CD-A3929647CD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013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FCD81-5B00-4D45-943F-1F17DB39DD22}" type="datetimeFigureOut">
              <a:rPr lang="en-US" smtClean="0"/>
              <a:pPr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23B35-6C0F-4E5D-92CD-A3929647CD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312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Untouchable Wealth:</a:t>
            </a:r>
            <a:br>
              <a:rPr lang="en-US" sz="3200" b="1" dirty="0" smtClean="0"/>
            </a:br>
            <a:r>
              <a:rPr lang="en-US" sz="3200" b="1" dirty="0" smtClean="0"/>
              <a:t>The Moral Exchange of New Wealth among Women in an Urban Nepali Untouchable Caste Community</a:t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dirty="0" smtClean="0"/>
              <a:t>Presentation By: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 smtClean="0"/>
              <a:t>Sepideh</a:t>
            </a:r>
            <a:r>
              <a:rPr lang="en-US" sz="3200" dirty="0" smtClean="0"/>
              <a:t> </a:t>
            </a:r>
            <a:r>
              <a:rPr lang="en-US" sz="3200" dirty="0" err="1" smtClean="0"/>
              <a:t>Bajracharya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IMTFI Conference for Funded Research</a:t>
            </a:r>
            <a:br>
              <a:rPr lang="en-US" sz="3200" dirty="0" smtClean="0"/>
            </a:br>
            <a:r>
              <a:rPr lang="en-US" sz="3200" dirty="0" smtClean="0"/>
              <a:t>December 6-7, 2011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227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bajracharya\Pictures\2011-11-25\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094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bajracharya\Pictures\2011-11-25\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11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Changes since late 1980s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State and development-based interventions</a:t>
            </a:r>
          </a:p>
          <a:p>
            <a:r>
              <a:rPr lang="en-US" dirty="0" smtClean="0"/>
              <a:t>Women and men hired as salaried and pensioned workers by the city municipality</a:t>
            </a:r>
          </a:p>
          <a:p>
            <a:r>
              <a:rPr lang="en-US" dirty="0" smtClean="0"/>
              <a:t>Implementation of credit/savings, literacy, income generating projects that were being independently run by women in the community</a:t>
            </a:r>
          </a:p>
          <a:p>
            <a:r>
              <a:rPr lang="en-US" i="1" dirty="0" err="1" smtClean="0"/>
              <a:t>Dhukuti</a:t>
            </a:r>
            <a:r>
              <a:rPr lang="en-US" i="1" dirty="0" smtClean="0"/>
              <a:t> </a:t>
            </a:r>
            <a:r>
              <a:rPr lang="en-US" dirty="0" smtClean="0"/>
              <a:t>allowed them to build and furnish their houses; send their children to boarding school; access consumer goods and services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310583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“New Wealth” and “New Economy” in the context of Urban Nepal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Since the late 1980s</a:t>
            </a:r>
          </a:p>
          <a:p>
            <a:r>
              <a:rPr lang="en-US" dirty="0" smtClean="0"/>
              <a:t>“Economy of Need”: The prevalence of an aid and development-based economy</a:t>
            </a:r>
          </a:p>
          <a:p>
            <a:r>
              <a:rPr lang="en-US" dirty="0" smtClean="0"/>
              <a:t>“Economy of Pleasure”: Access to and desire for consumer products and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47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Project Questions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How is </a:t>
            </a:r>
            <a:r>
              <a:rPr lang="en-US" i="1" dirty="0" err="1" smtClean="0"/>
              <a:t>dhukuti</a:t>
            </a:r>
            <a:r>
              <a:rPr lang="en-US" i="1" dirty="0" smtClean="0"/>
              <a:t> </a:t>
            </a:r>
            <a:r>
              <a:rPr lang="en-US" dirty="0" smtClean="0"/>
              <a:t>an indication of “new wealth”?</a:t>
            </a:r>
          </a:p>
          <a:p>
            <a:r>
              <a:rPr lang="en-US" dirty="0" smtClean="0"/>
              <a:t>What kind of economic and social capital does it represent?</a:t>
            </a:r>
          </a:p>
          <a:p>
            <a:r>
              <a:rPr lang="en-US" dirty="0" smtClean="0"/>
              <a:t>How does it mark a late neoliberal </a:t>
            </a:r>
            <a:r>
              <a:rPr lang="en-US" i="1" dirty="0" smtClean="0"/>
              <a:t>moral </a:t>
            </a:r>
            <a:r>
              <a:rPr lang="en-US" dirty="0" smtClean="0"/>
              <a:t>economy of need and pleasure?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013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Emerging Themes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social capital—social context, values, relations—that shape </a:t>
            </a:r>
            <a:r>
              <a:rPr lang="en-US" i="1" dirty="0" err="1" smtClean="0"/>
              <a:t>dhukuti</a:t>
            </a:r>
            <a:r>
              <a:rPr lang="en-US" i="1" dirty="0" smtClean="0"/>
              <a:t> </a:t>
            </a:r>
            <a:r>
              <a:rPr lang="en-US" dirty="0" smtClean="0"/>
              <a:t>economics</a:t>
            </a:r>
          </a:p>
          <a:p>
            <a:r>
              <a:rPr lang="en-US" dirty="0" smtClean="0"/>
              <a:t>An indication of how people interact with the formal and informal financial landscape</a:t>
            </a:r>
          </a:p>
          <a:p>
            <a:r>
              <a:rPr lang="en-US" dirty="0" smtClean="0"/>
              <a:t>The pleasure element: risk, uncertainty, thrill, and fright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Social Capital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i="1" dirty="0" smtClean="0"/>
              <a:t>Existing</a:t>
            </a:r>
            <a:r>
              <a:rPr lang="en-US" b="1" dirty="0" smtClean="0"/>
              <a:t> Social Capital:  </a:t>
            </a:r>
            <a:r>
              <a:rPr lang="en-US" b="1" i="1" dirty="0" err="1" smtClean="0"/>
              <a:t>Dhukuti</a:t>
            </a:r>
            <a:r>
              <a:rPr lang="en-US" b="1" i="1" dirty="0" smtClean="0"/>
              <a:t> </a:t>
            </a:r>
            <a:r>
              <a:rPr lang="en-US" b="1" dirty="0" smtClean="0"/>
              <a:t>in </a:t>
            </a:r>
            <a:r>
              <a:rPr lang="en-US" b="1" dirty="0" err="1" smtClean="0"/>
              <a:t>Emukhel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Four </a:t>
            </a:r>
            <a:r>
              <a:rPr lang="en-US" i="1" dirty="0" err="1" smtClean="0"/>
              <a:t>dhukutis</a:t>
            </a:r>
            <a:r>
              <a:rPr lang="en-US" dirty="0" smtClean="0"/>
              <a:t> based on rotation and number system </a:t>
            </a:r>
          </a:p>
          <a:p>
            <a:r>
              <a:rPr lang="en-US" dirty="0" smtClean="0"/>
              <a:t>100-200,000 rupees ($125-300); 30-75 participants</a:t>
            </a:r>
          </a:p>
          <a:p>
            <a:r>
              <a:rPr lang="en-US" dirty="0" smtClean="0"/>
              <a:t>Do not meet to “play” </a:t>
            </a:r>
            <a:r>
              <a:rPr lang="en-US" i="1" dirty="0" err="1" smtClean="0"/>
              <a:t>dhukuti</a:t>
            </a:r>
            <a:endParaRPr lang="en-US" i="1" dirty="0" smtClean="0"/>
          </a:p>
          <a:p>
            <a:r>
              <a:rPr lang="en-US" dirty="0" smtClean="0"/>
              <a:t>Payment in passing, during credit/savings meetings within two weeks of receiving salary on the first of the month</a:t>
            </a:r>
          </a:p>
          <a:p>
            <a:r>
              <a:rPr lang="en-US" dirty="0" smtClean="0"/>
              <a:t>Based on “trust”</a:t>
            </a:r>
          </a:p>
          <a:p>
            <a:r>
              <a:rPr lang="en-US" dirty="0" smtClean="0"/>
              <a:t>“Easy” and “Dependable”</a:t>
            </a:r>
          </a:p>
        </p:txBody>
      </p:sp>
    </p:spTree>
    <p:extLst>
      <p:ext uri="{BB962C8B-B14F-4D97-AF65-F5344CB8AC3E}">
        <p14:creationId xmlns:p14="http://schemas.microsoft.com/office/powerpoint/2010/main" xmlns="" val="29776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bajracharya\Pictures\2011-11-26\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71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bajracharya\Pictures\2011-11-26\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24000" y="1524000"/>
            <a:ext cx="6030884" cy="452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293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C:\Users\bajracharya\Pictures\2011-11-26\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78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err="1" smtClean="0"/>
              <a:t>Dhukuti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b="1" i="1" dirty="0" smtClean="0"/>
          </a:p>
          <a:p>
            <a:r>
              <a:rPr lang="en-US" dirty="0" smtClean="0"/>
              <a:t>“Treasury,” “Cash-Box”</a:t>
            </a:r>
          </a:p>
          <a:p>
            <a:r>
              <a:rPr lang="en-US" dirty="0" smtClean="0"/>
              <a:t>An urban Nepali informal rotating savings and credit association (ROSCA)</a:t>
            </a:r>
          </a:p>
          <a:p>
            <a:r>
              <a:rPr lang="en-US" dirty="0" smtClean="0"/>
              <a:t>A group of people who agree to contribute a monthly amount, the sum of which is given to each person in term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69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2800" b="1" i="1" dirty="0" smtClean="0"/>
              <a:t>Aspiring </a:t>
            </a:r>
            <a:r>
              <a:rPr lang="en-US" sz="2800" b="1" dirty="0" smtClean="0"/>
              <a:t>Social Capital</a:t>
            </a:r>
            <a:br>
              <a:rPr lang="en-US" sz="2800" b="1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“Restaurant” </a:t>
            </a:r>
            <a:r>
              <a:rPr lang="en-US" sz="2800" i="1" dirty="0" err="1" smtClean="0"/>
              <a:t>dhukuti</a:t>
            </a:r>
            <a:r>
              <a:rPr lang="en-US" sz="2800" dirty="0" smtClean="0"/>
              <a:t>:  </a:t>
            </a:r>
            <a:r>
              <a:rPr lang="en-US" sz="2800" i="1" dirty="0" err="1" smtClean="0"/>
              <a:t>Tass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Ghar</a:t>
            </a:r>
            <a:r>
              <a:rPr lang="en-US" sz="2800" i="1" dirty="0" smtClean="0"/>
              <a:t> </a:t>
            </a:r>
            <a:r>
              <a:rPr lang="en-US" sz="2800" dirty="0" smtClean="0"/>
              <a:t>(House of Cards)</a:t>
            </a:r>
          </a:p>
          <a:p>
            <a:r>
              <a:rPr lang="en-US" sz="2800" dirty="0" smtClean="0"/>
              <a:t>Dressed in fine clothes; eating restaurant foods</a:t>
            </a:r>
          </a:p>
          <a:p>
            <a:r>
              <a:rPr lang="en-US" sz="2800" dirty="0" smtClean="0"/>
              <a:t>500-1000,000 ($625-1250) rupees; 10-20 participants</a:t>
            </a:r>
          </a:p>
          <a:p>
            <a:r>
              <a:rPr lang="en-US" sz="2800" dirty="0" smtClean="0"/>
              <a:t>Did not know more than two or three people in the collective; connection through organizer</a:t>
            </a:r>
          </a:p>
          <a:p>
            <a:r>
              <a:rPr lang="en-US" sz="2800" dirty="0" smtClean="0"/>
              <a:t>“high profile,” “</a:t>
            </a:r>
            <a:r>
              <a:rPr lang="en-US" sz="2800" dirty="0" err="1" smtClean="0"/>
              <a:t>big”businessmen</a:t>
            </a:r>
            <a:r>
              <a:rPr lang="en-US" sz="2800" dirty="0" smtClean="0"/>
              <a:t>” </a:t>
            </a:r>
          </a:p>
          <a:p>
            <a:r>
              <a:rPr lang="en-US" sz="2800" dirty="0" smtClean="0"/>
              <a:t>“fun,” “like fashion,” “frightening”</a:t>
            </a:r>
          </a:p>
        </p:txBody>
      </p:sp>
    </p:spTree>
    <p:extLst>
      <p:ext uri="{BB962C8B-B14F-4D97-AF65-F5344CB8AC3E}">
        <p14:creationId xmlns:p14="http://schemas.microsoft.com/office/powerpoint/2010/main" xmlns="" val="9688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Preliminary Analysis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more “love”—the more conscious of the labor that goes into the money invested in </a:t>
            </a:r>
            <a:r>
              <a:rPr lang="en-US" i="1" dirty="0" err="1" smtClean="0"/>
              <a:t>dhukuti</a:t>
            </a:r>
            <a:r>
              <a:rPr lang="en-US" i="1" dirty="0" smtClean="0"/>
              <a:t>—</a:t>
            </a:r>
            <a:r>
              <a:rPr lang="en-US" dirty="0" smtClean="0"/>
              <a:t>the less incentive to play high-risk “bidding” and the less social value/capital</a:t>
            </a:r>
          </a:p>
          <a:p>
            <a:r>
              <a:rPr lang="en-US" dirty="0" smtClean="0"/>
              <a:t>Risk—losing large sums of money and playing with people unrelated by kin, caste, or association—entailed a higher “class” </a:t>
            </a:r>
            <a:r>
              <a:rPr lang="en-US" i="1" dirty="0" err="1" smtClean="0"/>
              <a:t>dhukuti</a:t>
            </a:r>
            <a:endParaRPr lang="en-US" i="1" dirty="0" smtClean="0"/>
          </a:p>
          <a:p>
            <a:r>
              <a:rPr lang="en-US" i="1" dirty="0" err="1" smtClean="0"/>
              <a:t>Dhukutis</a:t>
            </a:r>
            <a:r>
              <a:rPr lang="en-US" i="1" dirty="0" smtClean="0"/>
              <a:t> </a:t>
            </a:r>
            <a:r>
              <a:rPr lang="en-US" dirty="0" smtClean="0"/>
              <a:t>produced and thrived on risk and uncertainty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324572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Engaging the Formal and Informal Financial Landscape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both informal and formal financial sector</a:t>
            </a:r>
          </a:p>
          <a:p>
            <a:r>
              <a:rPr lang="en-US" dirty="0" smtClean="0"/>
              <a:t>People most comfortable when their money is circulating, and being invested in multiple and various investment schemes and venues</a:t>
            </a:r>
          </a:p>
          <a:p>
            <a:r>
              <a:rPr lang="en-US" dirty="0" smtClean="0"/>
              <a:t>Certainty associated with lack of trust (not trusting any one scheme) and risk (investing in multiple arenas)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538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The Pleasure Element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Same aura and allure as gambling</a:t>
            </a:r>
          </a:p>
          <a:p>
            <a:r>
              <a:rPr lang="en-US" dirty="0" smtClean="0"/>
              <a:t>Vocabulary:  “playing,” “eating,” “fashion,” “frightening,” “easy,” “trust” </a:t>
            </a:r>
          </a:p>
          <a:p>
            <a:r>
              <a:rPr lang="en-US" dirty="0" smtClean="0"/>
              <a:t>Borderline Illicit:  intersects indirectly with the law</a:t>
            </a:r>
          </a:p>
          <a:p>
            <a:r>
              <a:rPr lang="en-US" dirty="0" smtClean="0"/>
              <a:t>The subject of dramatic murder and legal cases that appear in popular newspapers</a:t>
            </a:r>
          </a:p>
          <a:p>
            <a:r>
              <a:rPr lang="en-US" dirty="0" smtClean="0"/>
              <a:t>People are not forthright about “playing”</a:t>
            </a:r>
          </a:p>
          <a:p>
            <a:r>
              <a:rPr lang="en-US" dirty="0" smtClean="0"/>
              <a:t>Exciting:  involves moving through social gatherings; eating; thrill of anticipating, receiving, using money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562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smtClean="0"/>
              <a:t/>
            </a:r>
            <a:br>
              <a:rPr lang="en-US" sz="4000" b="1" smtClean="0"/>
            </a:br>
            <a:r>
              <a:rPr lang="en-US" sz="4000" b="1" smtClean="0"/>
              <a:t>Further </a:t>
            </a:r>
            <a:r>
              <a:rPr lang="en-US" sz="4000" b="1" dirty="0" smtClean="0"/>
              <a:t>Research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Relation to “social capital”</a:t>
            </a:r>
          </a:p>
          <a:p>
            <a:r>
              <a:rPr lang="en-US" dirty="0" smtClean="0"/>
              <a:t>Intersection of formal and informal landscape</a:t>
            </a:r>
          </a:p>
          <a:p>
            <a:r>
              <a:rPr lang="en-US" dirty="0" smtClean="0"/>
              <a:t>Pleasure element</a:t>
            </a:r>
          </a:p>
          <a:p>
            <a:r>
              <a:rPr lang="en-US" dirty="0" smtClean="0"/>
              <a:t>Historical dimension</a:t>
            </a:r>
          </a:p>
          <a:p>
            <a:r>
              <a:rPr lang="en-US" dirty="0" smtClean="0"/>
              <a:t>Comparative perspective</a:t>
            </a:r>
          </a:p>
        </p:txBody>
      </p:sp>
    </p:spTree>
    <p:extLst>
      <p:ext uri="{BB962C8B-B14F-4D97-AF65-F5344CB8AC3E}">
        <p14:creationId xmlns:p14="http://schemas.microsoft.com/office/powerpoint/2010/main" xmlns="" val="240140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Three Types of </a:t>
            </a:r>
            <a:r>
              <a:rPr lang="en-US" sz="3600" b="1" i="1" dirty="0" err="1" smtClean="0"/>
              <a:t>Dhukuti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Lottery system </a:t>
            </a:r>
            <a:r>
              <a:rPr lang="en-US" dirty="0" smtClean="0"/>
              <a:t>(“lucky-draw”):  a person’s name is randomly picked every month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Rotation system </a:t>
            </a:r>
            <a:r>
              <a:rPr lang="en-US" dirty="0" smtClean="0"/>
              <a:t>(“number system”): the next person on the list receives the collected sum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Bidding system </a:t>
            </a:r>
            <a:r>
              <a:rPr lang="en-US" dirty="0" smtClean="0"/>
              <a:t>(</a:t>
            </a:r>
            <a:r>
              <a:rPr lang="en-US" i="1" dirty="0" smtClean="0"/>
              <a:t>“</a:t>
            </a:r>
            <a:r>
              <a:rPr lang="en-US" i="1" dirty="0" err="1" smtClean="0"/>
              <a:t>chorera</a:t>
            </a:r>
            <a:r>
              <a:rPr lang="en-US" i="1" dirty="0" smtClean="0"/>
              <a:t> </a:t>
            </a:r>
            <a:r>
              <a:rPr lang="en-US" i="1" dirty="0" err="1" smtClean="0"/>
              <a:t>khane</a:t>
            </a:r>
            <a:r>
              <a:rPr lang="en-US" i="1" dirty="0" smtClean="0"/>
              <a:t>” </a:t>
            </a:r>
            <a:r>
              <a:rPr lang="en-US" dirty="0" smtClean="0"/>
              <a:t>“releasing and eating”): the person who bids, or “releases” the largest sum receives the monthly collection.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67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-457200"/>
            <a:ext cx="8536425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086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258" y="-13855"/>
            <a:ext cx="6633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72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Emukhel</a:t>
            </a:r>
            <a:r>
              <a:rPr lang="en-US" sz="3600" b="1" dirty="0" smtClean="0"/>
              <a:t> (</a:t>
            </a:r>
            <a:r>
              <a:rPr lang="en-US" sz="3600" b="1" i="1" dirty="0" err="1" smtClean="0"/>
              <a:t>Pode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Twa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Dyahla</a:t>
            </a:r>
            <a:r>
              <a:rPr lang="en-US" i="1" dirty="0" smtClean="0"/>
              <a:t> </a:t>
            </a:r>
            <a:r>
              <a:rPr lang="en-US" dirty="0" smtClean="0"/>
              <a:t>caste (untouchable-sweeper caste of </a:t>
            </a:r>
            <a:r>
              <a:rPr lang="en-US" dirty="0" err="1" smtClean="0"/>
              <a:t>Newar</a:t>
            </a:r>
            <a:r>
              <a:rPr lang="en-US" dirty="0" smtClean="0"/>
              <a:t> ethnicity)</a:t>
            </a:r>
          </a:p>
          <a:p>
            <a:r>
              <a:rPr lang="en-US" dirty="0" smtClean="0"/>
              <a:t>Before 1980s houses made of straw and mud</a:t>
            </a:r>
          </a:p>
          <a:p>
            <a:r>
              <a:rPr lang="en-US" dirty="0" smtClean="0"/>
              <a:t>Public defecating ground</a:t>
            </a:r>
          </a:p>
          <a:p>
            <a:r>
              <a:rPr lang="en-US" dirty="0" smtClean="0"/>
              <a:t>No regular source of income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446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bajracharya\Pictures\2011-11-25\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42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ajracharya\Pictures\2011-11-26\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136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bajracharya\Pictures\2011-11-26\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717925" y="-2789238"/>
            <a:ext cx="16581438" cy="1243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1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1998</TotalTime>
  <Words>636</Words>
  <Application>Microsoft Office PowerPoint</Application>
  <PresentationFormat>On-screen Show (4:3)</PresentationFormat>
  <Paragraphs>74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  Untouchable Wealth: The Moral Exchange of New Wealth among Women in an Urban Nepali Untouchable Caste Community   Presentation By: Sepideh Bajracharya  IMTFI Conference for Funded Research December 6-7, 2011</vt:lpstr>
      <vt:lpstr> Dhukuti</vt:lpstr>
      <vt:lpstr>Three Types of Dhukuti</vt:lpstr>
      <vt:lpstr>Slide 4</vt:lpstr>
      <vt:lpstr>Slide 5</vt:lpstr>
      <vt:lpstr>Emukhel (Pode Twa)</vt:lpstr>
      <vt:lpstr>Slide 7</vt:lpstr>
      <vt:lpstr>Slide 8</vt:lpstr>
      <vt:lpstr>Slide 9</vt:lpstr>
      <vt:lpstr>Slide 10</vt:lpstr>
      <vt:lpstr>Slide 11</vt:lpstr>
      <vt:lpstr>Changes since late 1980s</vt:lpstr>
      <vt:lpstr> “New Wealth” and “New Economy” in the context of Urban Nepal</vt:lpstr>
      <vt:lpstr> Project Questions</vt:lpstr>
      <vt:lpstr>Emerging Themes</vt:lpstr>
      <vt:lpstr>Social Capital</vt:lpstr>
      <vt:lpstr>Slide 17</vt:lpstr>
      <vt:lpstr>Slide 18</vt:lpstr>
      <vt:lpstr>Slide 19</vt:lpstr>
      <vt:lpstr> Aspiring Social Capital </vt:lpstr>
      <vt:lpstr>Preliminary Analysis</vt:lpstr>
      <vt:lpstr>Engaging the Formal and Informal Financial Landscape</vt:lpstr>
      <vt:lpstr>The Pleasure Element</vt:lpstr>
      <vt:lpstr> Further Research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Untouchable Wealth: The Moral Exchange of New Wealth among Women in an Urban Nepali Untouchable Caste Community   Presentation By: Sepideh Bajracharya  IMTFI Conference for Funded Research December 6-7, 2011</dc:title>
  <dc:creator>bajracharya</dc:creator>
  <cp:lastModifiedBy>Lenovo User</cp:lastModifiedBy>
  <cp:revision>23</cp:revision>
  <dcterms:created xsi:type="dcterms:W3CDTF">2011-11-26T04:00:36Z</dcterms:created>
  <dcterms:modified xsi:type="dcterms:W3CDTF">2011-12-05T21:28:33Z</dcterms:modified>
</cp:coreProperties>
</file>