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0"/>
  </p:notesMasterIdLst>
  <p:handoutMasterIdLst>
    <p:handoutMasterId r:id="rId31"/>
  </p:handoutMasterIdLst>
  <p:sldIdLst>
    <p:sldId id="256" r:id="rId2"/>
    <p:sldId id="291" r:id="rId3"/>
    <p:sldId id="289" r:id="rId4"/>
    <p:sldId id="290" r:id="rId5"/>
    <p:sldId id="283" r:id="rId6"/>
    <p:sldId id="284" r:id="rId7"/>
    <p:sldId id="273" r:id="rId8"/>
    <p:sldId id="281" r:id="rId9"/>
    <p:sldId id="285" r:id="rId10"/>
    <p:sldId id="282" r:id="rId11"/>
    <p:sldId id="286" r:id="rId12"/>
    <p:sldId id="293" r:id="rId13"/>
    <p:sldId id="294" r:id="rId14"/>
    <p:sldId id="297" r:id="rId15"/>
    <p:sldId id="295" r:id="rId16"/>
    <p:sldId id="296" r:id="rId17"/>
    <p:sldId id="288" r:id="rId18"/>
    <p:sldId id="260" r:id="rId19"/>
    <p:sldId id="278" r:id="rId20"/>
    <p:sldId id="279" r:id="rId21"/>
    <p:sldId id="261" r:id="rId22"/>
    <p:sldId id="280" r:id="rId23"/>
    <p:sldId id="299" r:id="rId24"/>
    <p:sldId id="300" r:id="rId25"/>
    <p:sldId id="298" r:id="rId26"/>
    <p:sldId id="287" r:id="rId27"/>
    <p:sldId id="272" r:id="rId28"/>
    <p:sldId id="292"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7" autoAdjust="0"/>
  </p:normalViewPr>
  <p:slideViewPr>
    <p:cSldViewPr>
      <p:cViewPr>
        <p:scale>
          <a:sx n="77" d="100"/>
          <a:sy n="77" d="100"/>
        </p:scale>
        <p:origin x="-1068" y="378"/>
      </p:cViewPr>
      <p:guideLst>
        <p:guide orient="horz" pos="2160"/>
        <p:guide pos="2880"/>
      </p:guideLst>
    </p:cSldViewPr>
  </p:slideViewPr>
  <p:outlineViewPr>
    <p:cViewPr>
      <p:scale>
        <a:sx n="33" d="100"/>
        <a:sy n="33" d="100"/>
      </p:scale>
      <p:origin x="0" y="127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9BDDA0B-0FBC-4046-AB99-EFD9B4962DB7}" type="datetimeFigureOut">
              <a:rPr lang="en-US" smtClean="0"/>
              <a:pPr/>
              <a:t>12/6/2011</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304602-FD90-45AD-85DA-00F25F51D03A}" type="slidenum">
              <a:rPr lang="en-US" smtClean="0"/>
              <a:pPr/>
              <a:t>‹#›</a:t>
            </a:fld>
            <a:endParaRPr lang="en-US" dirty="0"/>
          </a:p>
        </p:txBody>
      </p:sp>
    </p:spTree>
    <p:extLst>
      <p:ext uri="{BB962C8B-B14F-4D97-AF65-F5344CB8AC3E}">
        <p14:creationId xmlns:p14="http://schemas.microsoft.com/office/powerpoint/2010/main" val="281455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29D519-70A9-4A30-A33B-EA1311EC0232}" type="datetimeFigureOut">
              <a:rPr lang="en-US" smtClean="0"/>
              <a:pPr/>
              <a:t>12/6/2011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DDD38E-A6F7-4314-AD0A-BA98DAFE3056}" type="slidenum">
              <a:rPr lang="en-US" smtClean="0"/>
              <a:pPr/>
              <a:t>‹#›</a:t>
            </a:fld>
            <a:endParaRPr lang="en-US" dirty="0"/>
          </a:p>
        </p:txBody>
      </p:sp>
    </p:spTree>
    <p:extLst>
      <p:ext uri="{BB962C8B-B14F-4D97-AF65-F5344CB8AC3E}">
        <p14:creationId xmlns:p14="http://schemas.microsoft.com/office/powerpoint/2010/main" val="157961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BDDD38E-A6F7-4314-AD0A-BA98DAFE3056}" type="slidenum">
              <a:rPr lang="en-US" smtClean="0"/>
              <a:pPr/>
              <a:t>2</a:t>
            </a:fld>
            <a:endParaRPr lang="en-US" dirty="0"/>
          </a:p>
        </p:txBody>
      </p:sp>
    </p:spTree>
    <p:extLst>
      <p:ext uri="{BB962C8B-B14F-4D97-AF65-F5344CB8AC3E}">
        <p14:creationId xmlns:p14="http://schemas.microsoft.com/office/powerpoint/2010/main" val="174314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EBDDD38E-A6F7-4314-AD0A-BA98DAFE3056}" type="slidenum">
              <a:rPr lang="en-US" smtClean="0"/>
              <a:pPr/>
              <a:t>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EBDDD38E-A6F7-4314-AD0A-BA98DAFE3056}" type="slidenum">
              <a:rPr lang="en-US" smtClean="0"/>
              <a:pPr/>
              <a:t>21</a:t>
            </a:fld>
            <a:endParaRPr lang="en-US" dirty="0"/>
          </a:p>
        </p:txBody>
      </p:sp>
    </p:spTree>
    <p:extLst>
      <p:ext uri="{BB962C8B-B14F-4D97-AF65-F5344CB8AC3E}">
        <p14:creationId xmlns:p14="http://schemas.microsoft.com/office/powerpoint/2010/main" val="3522354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3F94559-0314-40A4-8933-E310EFBF72EC}" type="datetimeFigureOut">
              <a:rPr lang="en-US" smtClean="0"/>
              <a:pPr/>
              <a:t>12/6/2011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B153100-8068-4F18-807D-64C1BB41BDC2}" type="slidenum">
              <a:rPr lang="en-US" smtClean="0"/>
              <a:pPr/>
              <a:t>‹#›</a:t>
            </a:fld>
            <a:endParaRPr lang="en-US" dirty="0"/>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B153100-8068-4F18-807D-64C1BB41BDC2}" type="slidenum">
              <a:rPr lang="en-US" smtClean="0"/>
              <a:pPr/>
              <a:t>‹#›</a:t>
            </a:fld>
            <a:endParaRPr lang="en-US" dirty="0"/>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B153100-8068-4F18-807D-64C1BB41BDC2}" type="slidenum">
              <a:rPr lang="en-US" smtClean="0"/>
              <a:pPr/>
              <a:t>‹#›</a:t>
            </a:fld>
            <a:endParaRPr lang="en-US" dirty="0"/>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B153100-8068-4F18-807D-64C1BB41BDC2}"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B153100-8068-4F18-807D-64C1BB41BDC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B153100-8068-4F18-807D-64C1BB41BDC2}"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B153100-8068-4F18-807D-64C1BB41BDC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B153100-8068-4F18-807D-64C1BB41BDC2}"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3F94559-0314-40A4-8933-E310EFBF72EC}" type="datetimeFigureOut">
              <a:rPr lang="en-US" smtClean="0"/>
              <a:pPr/>
              <a:t>12/6/2011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B153100-8068-4F18-807D-64C1BB41BDC2}" type="slidenum">
              <a:rPr lang="en-US" smtClean="0"/>
              <a:pPr/>
              <a:t>‹#›</a:t>
            </a:fld>
            <a:endParaRPr lang="en-US" dirty="0"/>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3F94559-0314-40A4-8933-E310EFBF72EC}" type="datetimeFigureOut">
              <a:rPr lang="en-US" smtClean="0"/>
              <a:pPr/>
              <a:t>12/6/2011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B153100-8068-4F18-807D-64C1BB41BDC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3F94559-0314-40A4-8933-E310EFBF72EC}" type="datetimeFigureOut">
              <a:rPr lang="en-US" smtClean="0"/>
              <a:pPr/>
              <a:t>12/6/2011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B153100-8068-4F18-807D-64C1BB41BDC2}"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3F94559-0314-40A4-8933-E310EFBF72EC}" type="datetimeFigureOut">
              <a:rPr lang="en-US" smtClean="0"/>
              <a:pPr/>
              <a:t>12/6/2011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153100-8068-4F18-807D-64C1BB41BD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cover dir="r"/>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mfsa.net/new/public/FinScope_2010_Brochure.pdf" TargetMode="External"/><Relationship Id="rId7" Type="http://schemas.openxmlformats.org/officeDocument/2006/relationships/hyperlink" Target="http://dspace.mak.ac.ug/bitstream/123456789/182/3/ndiwalana-dicts-res.pdf." TargetMode="External"/><Relationship Id="rId2" Type="http://schemas.openxmlformats.org/officeDocument/2006/relationships/hyperlink" Target="http://graphics.eiu.com/files/ad_pdfs/MICROSOFT_FINAL.pdf" TargetMode="External"/><Relationship Id="rId1" Type="http://schemas.openxmlformats.org/officeDocument/2006/relationships/slideLayout" Target="../slideLayouts/slideLayout2.xml"/><Relationship Id="rId6" Type="http://schemas.openxmlformats.org/officeDocument/2006/relationships/hyperlink" Target="http://www.cgap.org/p/site/c/template.rc/1.9.36723/" TargetMode="External"/><Relationship Id="rId5" Type="http://schemas.openxmlformats.org/officeDocument/2006/relationships/hyperlink" Target="http://www.cgap.org/portal/binary/com.epicentric.contentmanagement.servlet.ContentDeliveryServlet/Documents/MobilePhoneBanking.pdf" TargetMode="External"/><Relationship Id="rId4" Type="http://schemas.openxmlformats.org/officeDocument/2006/relationships/hyperlink" Target="http://www.finmarktrust.org.za/accessfrontier/Documents/transformational_mbanking.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defRPr/>
            </a:pPr>
            <a:r>
              <a:rPr lang="en-US" dirty="0" smtClean="0">
                <a:latin typeface="Calibri" pitchFamily="34" charset="0"/>
              </a:rPr>
              <a:t>Case of Wizzit Bank, South Africa</a:t>
            </a:r>
            <a:endParaRPr lang="en-ZA" dirty="0">
              <a:latin typeface="Calibri" pitchFamily="34" charset="0"/>
            </a:endParaRPr>
          </a:p>
        </p:txBody>
      </p:sp>
      <p:sp>
        <p:nvSpPr>
          <p:cNvPr id="5" name="Title 4"/>
          <p:cNvSpPr>
            <a:spLocks noGrp="1"/>
          </p:cNvSpPr>
          <p:nvPr>
            <p:ph type="ctrTitle"/>
          </p:nvPr>
        </p:nvSpPr>
        <p:spPr>
          <a:xfrm>
            <a:off x="609600" y="18535"/>
            <a:ext cx="7772400" cy="3582362"/>
          </a:xfrm>
        </p:spPr>
        <p:txBody>
          <a:bodyPr>
            <a:noAutofit/>
          </a:bodyPr>
          <a:lstStyle/>
          <a:p>
            <a:r>
              <a:rPr lang="es-UY" sz="4000" dirty="0"/>
              <a:t>Exploring the use of mobile banking services by the poor</a:t>
            </a:r>
            <a:r>
              <a:rPr lang="es-UY" sz="4000" dirty="0" smtClean="0"/>
              <a:t>:</a:t>
            </a:r>
            <a:endParaRPr lang="en-US" sz="3200" dirty="0"/>
          </a:p>
        </p:txBody>
      </p:sp>
      <p:sp>
        <p:nvSpPr>
          <p:cNvPr id="6" name="TextBox 5"/>
          <p:cNvSpPr txBox="1"/>
          <p:nvPr/>
        </p:nvSpPr>
        <p:spPr>
          <a:xfrm>
            <a:off x="4343400" y="5931932"/>
            <a:ext cx="4648200" cy="553998"/>
          </a:xfrm>
          <a:prstGeom prst="rect">
            <a:avLst/>
          </a:prstGeom>
          <a:noFill/>
        </p:spPr>
        <p:txBody>
          <a:bodyPr wrap="square" rtlCol="0">
            <a:spAutoFit/>
          </a:bodyPr>
          <a:lstStyle/>
          <a:p>
            <a:pPr algn="ctr"/>
            <a:r>
              <a:rPr lang="en-US" dirty="0" smtClean="0"/>
              <a:t>Mildred. P. Makore</a:t>
            </a:r>
          </a:p>
          <a:p>
            <a:pPr algn="ctr"/>
            <a:r>
              <a:rPr lang="en-US" sz="1200" dirty="0" smtClean="0"/>
              <a:t>Masters in Development Studies,University Of KwaZulu natal</a:t>
            </a:r>
            <a:endParaRPr lang="en-US" sz="1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24400"/>
          </a:xfrm>
        </p:spPr>
        <p:txBody>
          <a:bodyPr>
            <a:noAutofit/>
          </a:bodyPr>
          <a:lstStyle/>
          <a:p>
            <a:pPr marL="109728" indent="0">
              <a:buNone/>
            </a:pPr>
            <a:r>
              <a:rPr lang="en-ZA" sz="2000" dirty="0" smtClean="0"/>
              <a:t>An </a:t>
            </a:r>
            <a:r>
              <a:rPr lang="en-ZA" sz="2000" dirty="0"/>
              <a:t>estimated </a:t>
            </a:r>
            <a:r>
              <a:rPr lang="en-ZA" sz="2000" dirty="0" smtClean="0"/>
              <a:t>one </a:t>
            </a:r>
            <a:r>
              <a:rPr lang="en-ZA" sz="2000" dirty="0"/>
              <a:t>billion people in the world that have no access to a bank account but own a mobile phone </a:t>
            </a:r>
            <a:r>
              <a:rPr lang="en-ZA" sz="1400" dirty="0"/>
              <a:t>(</a:t>
            </a:r>
            <a:r>
              <a:rPr lang="en-ZA" sz="1400" dirty="0" err="1"/>
              <a:t>CGap</a:t>
            </a:r>
            <a:r>
              <a:rPr lang="en-ZA" sz="1400" dirty="0"/>
              <a:t> 2009a</a:t>
            </a:r>
            <a:r>
              <a:rPr lang="en-ZA" sz="1400" dirty="0" smtClean="0"/>
              <a:t>).</a:t>
            </a:r>
          </a:p>
          <a:p>
            <a:pPr marL="109728" indent="0">
              <a:buNone/>
            </a:pPr>
            <a:r>
              <a:rPr lang="en-ZA" sz="1400" dirty="0" smtClean="0"/>
              <a:t>Studies on mobile banking usage show that :</a:t>
            </a:r>
          </a:p>
          <a:p>
            <a:r>
              <a:rPr lang="en-ZW" sz="2000" dirty="0" smtClean="0"/>
              <a:t>Usage depends on </a:t>
            </a:r>
            <a:r>
              <a:rPr lang="en-ZA" sz="2000" dirty="0" smtClean="0"/>
              <a:t>geographical location of members of households</a:t>
            </a:r>
            <a:r>
              <a:rPr lang="en-ZA" sz="1400" dirty="0" smtClean="0"/>
              <a:t>(</a:t>
            </a:r>
            <a:r>
              <a:rPr lang="en-ZA" sz="1400" dirty="0" err="1" smtClean="0"/>
              <a:t>Morawczynski</a:t>
            </a:r>
            <a:r>
              <a:rPr lang="en-ZA" sz="1400" dirty="0" smtClean="0"/>
              <a:t> </a:t>
            </a:r>
            <a:r>
              <a:rPr lang="en-ZA" sz="1400" dirty="0"/>
              <a:t>&amp; Pickens 2009)</a:t>
            </a:r>
          </a:p>
          <a:p>
            <a:r>
              <a:rPr lang="en-ZA" sz="2000" dirty="0" smtClean="0"/>
              <a:t>trust impacts usage</a:t>
            </a:r>
            <a:r>
              <a:rPr lang="en-ZA" sz="3200" dirty="0"/>
              <a:t> </a:t>
            </a:r>
            <a:r>
              <a:rPr lang="en-ZA" sz="1400" dirty="0"/>
              <a:t>( </a:t>
            </a:r>
            <a:r>
              <a:rPr lang="en-ZA" sz="1400" dirty="0" err="1"/>
              <a:t>Morawczynski</a:t>
            </a:r>
            <a:r>
              <a:rPr lang="en-ZA" sz="1400" dirty="0"/>
              <a:t> &amp; Pickens </a:t>
            </a:r>
            <a:r>
              <a:rPr lang="en-ZA" sz="1400" dirty="0" smtClean="0"/>
              <a:t>2009)  </a:t>
            </a:r>
            <a:r>
              <a:rPr lang="en-ZA" sz="2000" dirty="0" smtClean="0"/>
              <a:t>&amp;</a:t>
            </a:r>
            <a:endParaRPr lang="en-ZA" sz="2000" dirty="0"/>
          </a:p>
          <a:p>
            <a:r>
              <a:rPr lang="en-ZA" sz="2000" dirty="0" smtClean="0"/>
              <a:t>usage also depends on </a:t>
            </a:r>
            <a:r>
              <a:rPr lang="en-ZA" sz="2000" dirty="0"/>
              <a:t>price structures </a:t>
            </a:r>
            <a:r>
              <a:rPr lang="en-ZA" sz="1400" dirty="0" smtClean="0"/>
              <a:t>(</a:t>
            </a:r>
            <a:r>
              <a:rPr lang="en-ZA" sz="1400" dirty="0"/>
              <a:t>McKay &amp; Pickens)</a:t>
            </a:r>
          </a:p>
          <a:p>
            <a:r>
              <a:rPr lang="en-ZA" sz="2000" dirty="0" smtClean="0"/>
              <a:t>however distance from banks/agents </a:t>
            </a:r>
            <a:r>
              <a:rPr lang="en-ZA" sz="2000" dirty="0"/>
              <a:t>can impact cash availability &amp; usage </a:t>
            </a:r>
            <a:r>
              <a:rPr lang="en-ZA" sz="1400" dirty="0"/>
              <a:t>(</a:t>
            </a:r>
            <a:r>
              <a:rPr lang="en-ZA" sz="1400" dirty="0" err="1"/>
              <a:t>Morawczynski</a:t>
            </a:r>
            <a:r>
              <a:rPr lang="en-ZA" sz="1400" dirty="0"/>
              <a:t> &amp; Pickens 2009) </a:t>
            </a:r>
          </a:p>
          <a:p>
            <a:r>
              <a:rPr lang="en-ZA" sz="2000" dirty="0"/>
              <a:t>Lack of understanding </a:t>
            </a:r>
            <a:r>
              <a:rPr lang="en-ZA" sz="2000" dirty="0" smtClean="0"/>
              <a:t> and perceptions of technology </a:t>
            </a:r>
            <a:r>
              <a:rPr lang="en-ZA" sz="2000" dirty="0"/>
              <a:t>can result in limited </a:t>
            </a:r>
            <a:r>
              <a:rPr lang="en-ZA" sz="2000" dirty="0" smtClean="0"/>
              <a:t>adoption and use</a:t>
            </a:r>
            <a:r>
              <a:rPr lang="en-ZW" sz="2000" dirty="0" smtClean="0"/>
              <a:t> (</a:t>
            </a:r>
            <a:r>
              <a:rPr lang="en-ZA" sz="1400" dirty="0" err="1" smtClean="0"/>
              <a:t>Ivatury</a:t>
            </a:r>
            <a:r>
              <a:rPr lang="en-ZA" sz="1400" dirty="0" smtClean="0"/>
              <a:t> </a:t>
            </a:r>
            <a:r>
              <a:rPr lang="en-ZA" sz="1400" dirty="0"/>
              <a:t>and Pickens 2006</a:t>
            </a:r>
            <a:r>
              <a:rPr lang="en-ZA" sz="1400" dirty="0" smtClean="0"/>
              <a:t>)</a:t>
            </a:r>
            <a:endParaRPr lang="en-ZW" sz="2000" dirty="0"/>
          </a:p>
        </p:txBody>
      </p:sp>
      <p:sp>
        <p:nvSpPr>
          <p:cNvPr id="3" name="Title 2"/>
          <p:cNvSpPr>
            <a:spLocks noGrp="1"/>
          </p:cNvSpPr>
          <p:nvPr>
            <p:ph type="title"/>
          </p:nvPr>
        </p:nvSpPr>
        <p:spPr/>
        <p:txBody>
          <a:bodyPr/>
          <a:lstStyle/>
          <a:p>
            <a:r>
              <a:rPr lang="en-ZW" dirty="0" smtClean="0"/>
              <a:t>Mobile banking </a:t>
            </a:r>
            <a:endParaRPr lang="en-ZW" dirty="0"/>
          </a:p>
        </p:txBody>
      </p:sp>
    </p:spTree>
    <p:extLst>
      <p:ext uri="{BB962C8B-B14F-4D97-AF65-F5344CB8AC3E}">
        <p14:creationId xmlns:p14="http://schemas.microsoft.com/office/powerpoint/2010/main" val="162185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ZW" dirty="0" smtClean="0"/>
              <a:t>Launched in 2005 –pioneer in SA</a:t>
            </a:r>
          </a:p>
          <a:p>
            <a:r>
              <a:rPr lang="en-ZA" dirty="0"/>
              <a:t>O</a:t>
            </a:r>
            <a:r>
              <a:rPr lang="en-ZA" dirty="0" smtClean="0"/>
              <a:t>ffers transactional </a:t>
            </a:r>
            <a:r>
              <a:rPr lang="en-ZA" dirty="0"/>
              <a:t>bank </a:t>
            </a:r>
            <a:r>
              <a:rPr lang="en-ZA" dirty="0" smtClean="0"/>
              <a:t>accounts to </a:t>
            </a:r>
            <a:r>
              <a:rPr lang="en-ZA" dirty="0"/>
              <a:t>the unbanked </a:t>
            </a:r>
            <a:r>
              <a:rPr lang="en-ZA" dirty="0" smtClean="0"/>
              <a:t>in </a:t>
            </a:r>
            <a:r>
              <a:rPr lang="en-ZA" dirty="0"/>
              <a:t>the low income market </a:t>
            </a:r>
            <a:endParaRPr lang="en-ZA" dirty="0" smtClean="0"/>
          </a:p>
          <a:p>
            <a:r>
              <a:rPr lang="en-ZW" dirty="0" smtClean="0"/>
              <a:t>A subsidiary of the Bank of Athens and has arrangements with ABSA &amp; Postbank to accept deposits</a:t>
            </a:r>
          </a:p>
          <a:p>
            <a:r>
              <a:rPr lang="en-ZA" dirty="0" smtClean="0"/>
              <a:t>Issues a MasterCard’s </a:t>
            </a:r>
            <a:r>
              <a:rPr lang="en-ZA" dirty="0"/>
              <a:t>Maestro debit </a:t>
            </a:r>
            <a:r>
              <a:rPr lang="en-ZA" dirty="0" smtClean="0"/>
              <a:t>card &amp; the </a:t>
            </a:r>
            <a:r>
              <a:rPr lang="en-ZA" dirty="0"/>
              <a:t>account holder </a:t>
            </a:r>
            <a:r>
              <a:rPr lang="en-ZA" dirty="0" smtClean="0"/>
              <a:t>can:</a:t>
            </a:r>
            <a:endParaRPr lang="en-ZW" dirty="0"/>
          </a:p>
          <a:p>
            <a:pPr marL="1149350" lvl="0" indent="-296863">
              <a:buFont typeface="Arial" pitchFamily="34" charset="0"/>
              <a:buChar char="•"/>
            </a:pPr>
            <a:r>
              <a:rPr lang="en-ZA" dirty="0"/>
              <a:t>Transfer money </a:t>
            </a:r>
            <a:endParaRPr lang="en-ZA" dirty="0" smtClean="0"/>
          </a:p>
          <a:p>
            <a:pPr marL="1149350" lvl="0" indent="-296863">
              <a:buFont typeface="Arial" pitchFamily="34" charset="0"/>
              <a:buChar char="•"/>
            </a:pPr>
            <a:r>
              <a:rPr lang="en-ZA" dirty="0" smtClean="0"/>
              <a:t>Withdraw </a:t>
            </a:r>
            <a:r>
              <a:rPr lang="en-ZA" dirty="0"/>
              <a:t>cash money from ATM; </a:t>
            </a:r>
            <a:endParaRPr lang="en-ZW" dirty="0"/>
          </a:p>
          <a:p>
            <a:pPr marL="1149350" lvl="0" indent="-296863">
              <a:buFont typeface="Arial" pitchFamily="34" charset="0"/>
              <a:buChar char="•"/>
            </a:pPr>
            <a:r>
              <a:rPr lang="en-ZA" dirty="0"/>
              <a:t>Purchase prepaid electricity and airtime</a:t>
            </a:r>
            <a:endParaRPr lang="en-ZW" dirty="0"/>
          </a:p>
          <a:p>
            <a:pPr marL="1149350" lvl="0" indent="-296863">
              <a:buFont typeface="Arial" pitchFamily="34" charset="0"/>
              <a:buChar char="•"/>
            </a:pPr>
            <a:r>
              <a:rPr lang="en-ZA" dirty="0" smtClean="0"/>
              <a:t>Facilitate bill payments</a:t>
            </a:r>
          </a:p>
          <a:p>
            <a:pPr marL="1149350" lvl="0" indent="-296863">
              <a:buFont typeface="Arial" pitchFamily="34" charset="0"/>
              <a:buChar char="•"/>
            </a:pPr>
            <a:r>
              <a:rPr lang="en-ZA" dirty="0" smtClean="0"/>
              <a:t>Recently – access to credit</a:t>
            </a:r>
          </a:p>
          <a:p>
            <a:pPr marL="852487" lvl="0" indent="0">
              <a:buNone/>
            </a:pPr>
            <a:endParaRPr lang="en-ZW" dirty="0"/>
          </a:p>
          <a:p>
            <a:endParaRPr lang="en-ZW" dirty="0"/>
          </a:p>
        </p:txBody>
      </p:sp>
      <p:sp>
        <p:nvSpPr>
          <p:cNvPr id="3" name="Title 2"/>
          <p:cNvSpPr>
            <a:spLocks noGrp="1"/>
          </p:cNvSpPr>
          <p:nvPr>
            <p:ph type="title"/>
          </p:nvPr>
        </p:nvSpPr>
        <p:spPr/>
        <p:txBody>
          <a:bodyPr/>
          <a:lstStyle/>
          <a:p>
            <a:r>
              <a:rPr lang="en-ZW" dirty="0" smtClean="0"/>
              <a:t>Wizzit bank </a:t>
            </a:r>
            <a:endParaRPr lang="en-ZW" dirty="0"/>
          </a:p>
        </p:txBody>
      </p:sp>
    </p:spTree>
    <p:extLst>
      <p:ext uri="{BB962C8B-B14F-4D97-AF65-F5344CB8AC3E}">
        <p14:creationId xmlns:p14="http://schemas.microsoft.com/office/powerpoint/2010/main" val="799793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W"/>
          </a:p>
        </p:txBody>
      </p:sp>
      <p:pic>
        <p:nvPicPr>
          <p:cNvPr id="1025" name="Picture 1" descr="101 WIZZIT 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71800" y="6324600"/>
            <a:ext cx="3505200" cy="230832"/>
          </a:xfrm>
          <a:prstGeom prst="rect">
            <a:avLst/>
          </a:prstGeom>
          <a:noFill/>
        </p:spPr>
        <p:txBody>
          <a:bodyPr wrap="square" rtlCol="0">
            <a:spAutoFit/>
          </a:bodyPr>
          <a:lstStyle/>
          <a:p>
            <a:r>
              <a:rPr lang="en-ZW" sz="900" dirty="0" smtClean="0"/>
              <a:t>Source;101 Innovation Breakthroughs(Courtesy Wizzit)</a:t>
            </a:r>
            <a:endParaRPr lang="en-ZW" sz="900" dirty="0"/>
          </a:p>
        </p:txBody>
      </p:sp>
    </p:spTree>
    <p:extLst>
      <p:ext uri="{BB962C8B-B14F-4D97-AF65-F5344CB8AC3E}">
        <p14:creationId xmlns:p14="http://schemas.microsoft.com/office/powerpoint/2010/main" val="4034808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W" dirty="0"/>
              <a:t>Over 500 0000 clients (Farm Workers, security guards, miners, </a:t>
            </a:r>
            <a:r>
              <a:rPr lang="en-ZW" dirty="0" smtClean="0"/>
              <a:t>domestic workers, </a:t>
            </a:r>
            <a:r>
              <a:rPr lang="en-ZW" dirty="0"/>
              <a:t>factory workers</a:t>
            </a:r>
            <a:r>
              <a:rPr lang="en-ZW" dirty="0" smtClean="0"/>
              <a:t>)</a:t>
            </a:r>
          </a:p>
          <a:p>
            <a:r>
              <a:rPr lang="en-ZW" dirty="0" smtClean="0"/>
              <a:t>Operates on all networks </a:t>
            </a:r>
          </a:p>
          <a:p>
            <a:r>
              <a:rPr lang="en-ZW" dirty="0" smtClean="0"/>
              <a:t>High transactional activity at the end of the month – last &amp; first weeks of the month</a:t>
            </a:r>
          </a:p>
          <a:p>
            <a:r>
              <a:rPr lang="en-ZW" dirty="0" smtClean="0"/>
              <a:t>Most clients and activity in Gauteng</a:t>
            </a:r>
          </a:p>
          <a:p>
            <a:r>
              <a:rPr lang="en-ZW" dirty="0" smtClean="0"/>
              <a:t>Model replicated in </a:t>
            </a:r>
            <a:r>
              <a:rPr lang="en-ZW" dirty="0"/>
              <a:t>Tanzania with</a:t>
            </a:r>
          </a:p>
          <a:p>
            <a:pPr marL="109728" indent="0">
              <a:buNone/>
            </a:pPr>
            <a:r>
              <a:rPr lang="en-ZW" dirty="0"/>
              <a:t>National Micro-Finance Bank (NMB), Zambia with </a:t>
            </a:r>
            <a:r>
              <a:rPr lang="en-ZW" dirty="0" smtClean="0"/>
              <a:t>ZANACO bank </a:t>
            </a:r>
            <a:r>
              <a:rPr lang="en-ZW" dirty="0"/>
              <a:t>and Romania with BCR.</a:t>
            </a:r>
          </a:p>
        </p:txBody>
      </p:sp>
      <p:sp>
        <p:nvSpPr>
          <p:cNvPr id="3" name="Title 2"/>
          <p:cNvSpPr>
            <a:spLocks noGrp="1"/>
          </p:cNvSpPr>
          <p:nvPr>
            <p:ph type="title"/>
          </p:nvPr>
        </p:nvSpPr>
        <p:spPr/>
        <p:txBody>
          <a:bodyPr/>
          <a:lstStyle/>
          <a:p>
            <a:r>
              <a:rPr lang="en-ZW" dirty="0" smtClean="0"/>
              <a:t>Wizzit Bank(</a:t>
            </a:r>
            <a:r>
              <a:rPr lang="en-ZW" dirty="0" err="1" smtClean="0"/>
              <a:t>ctd</a:t>
            </a:r>
            <a:r>
              <a:rPr lang="en-ZW" dirty="0" smtClean="0"/>
              <a:t>) </a:t>
            </a:r>
            <a:endParaRPr lang="en-ZW" dirty="0"/>
          </a:p>
        </p:txBody>
      </p:sp>
    </p:spTree>
    <p:extLst>
      <p:ext uri="{BB962C8B-B14F-4D97-AF65-F5344CB8AC3E}">
        <p14:creationId xmlns:p14="http://schemas.microsoft.com/office/powerpoint/2010/main" val="373446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makore\Pictures\DSC02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6611779"/>
            <a:ext cx="1826741" cy="246221"/>
          </a:xfrm>
          <a:prstGeom prst="rect">
            <a:avLst/>
          </a:prstGeom>
          <a:noFill/>
        </p:spPr>
        <p:txBody>
          <a:bodyPr wrap="square" rtlCol="0">
            <a:spAutoFit/>
          </a:bodyPr>
          <a:lstStyle/>
          <a:p>
            <a:r>
              <a:rPr lang="en-ZW" sz="1000" dirty="0" smtClean="0"/>
              <a:t>Photo credit: Wizzit</a:t>
            </a:r>
            <a:endParaRPr lang="en-ZW" sz="1000" dirty="0"/>
          </a:p>
        </p:txBody>
      </p:sp>
    </p:spTree>
    <p:extLst>
      <p:ext uri="{BB962C8B-B14F-4D97-AF65-F5344CB8AC3E}">
        <p14:creationId xmlns:p14="http://schemas.microsoft.com/office/powerpoint/2010/main" val="131389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makore\Pictures\WIZZIT_BANK_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67600" y="6611779"/>
            <a:ext cx="1674341" cy="246221"/>
          </a:xfrm>
          <a:prstGeom prst="rect">
            <a:avLst/>
          </a:prstGeom>
          <a:noFill/>
        </p:spPr>
        <p:txBody>
          <a:bodyPr wrap="square" rtlCol="0">
            <a:spAutoFit/>
          </a:bodyPr>
          <a:lstStyle/>
          <a:p>
            <a:r>
              <a:rPr lang="en-ZW" sz="1000" dirty="0" smtClean="0"/>
              <a:t>Photo credit: Wizzit</a:t>
            </a:r>
            <a:endParaRPr lang="en-ZW" sz="1000" dirty="0"/>
          </a:p>
        </p:txBody>
      </p:sp>
    </p:spTree>
    <p:extLst>
      <p:ext uri="{BB962C8B-B14F-4D97-AF65-F5344CB8AC3E}">
        <p14:creationId xmlns:p14="http://schemas.microsoft.com/office/powerpoint/2010/main" val="3844211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makore\Pictures\12746323753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939800"/>
            <a:ext cx="9080500" cy="591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mmakore\Pictur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0"/>
            <a:ext cx="9080500" cy="946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0" y="6611779"/>
            <a:ext cx="1826741" cy="246221"/>
          </a:xfrm>
          <a:prstGeom prst="rect">
            <a:avLst/>
          </a:prstGeom>
          <a:noFill/>
        </p:spPr>
        <p:txBody>
          <a:bodyPr wrap="square" rtlCol="0">
            <a:spAutoFit/>
          </a:bodyPr>
          <a:lstStyle/>
          <a:p>
            <a:r>
              <a:rPr lang="en-ZW" sz="1000" dirty="0" smtClean="0"/>
              <a:t>Photo credit: Wizzit</a:t>
            </a:r>
            <a:endParaRPr lang="en-ZW" sz="1000" dirty="0"/>
          </a:p>
        </p:txBody>
      </p:sp>
    </p:spTree>
    <p:extLst>
      <p:ext uri="{BB962C8B-B14F-4D97-AF65-F5344CB8AC3E}">
        <p14:creationId xmlns:p14="http://schemas.microsoft.com/office/powerpoint/2010/main" val="177570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ZW" dirty="0"/>
              <a:t>One of the most unequal societies in the </a:t>
            </a:r>
            <a:r>
              <a:rPr lang="en-ZW" dirty="0" smtClean="0"/>
              <a:t>world</a:t>
            </a:r>
            <a:endParaRPr lang="en-ZW" dirty="0"/>
          </a:p>
          <a:p>
            <a:r>
              <a:rPr lang="en-ZW" dirty="0" smtClean="0"/>
              <a:t>Most </a:t>
            </a:r>
            <a:r>
              <a:rPr lang="en-ZW" dirty="0"/>
              <a:t>developed financial system in Africa</a:t>
            </a:r>
            <a:r>
              <a:rPr lang="en-ZA" sz="1400" dirty="0"/>
              <a:t>(Collins 2010).</a:t>
            </a:r>
          </a:p>
          <a:p>
            <a:r>
              <a:rPr lang="en-US" dirty="0" smtClean="0"/>
              <a:t>An estimated 60 </a:t>
            </a:r>
            <a:r>
              <a:rPr lang="en-US" dirty="0"/>
              <a:t>percent of </a:t>
            </a:r>
            <a:r>
              <a:rPr lang="en-US" dirty="0" smtClean="0"/>
              <a:t>SA’s 45 </a:t>
            </a:r>
            <a:r>
              <a:rPr lang="en-US" dirty="0"/>
              <a:t>million population own mobile phones but </a:t>
            </a:r>
            <a:r>
              <a:rPr lang="en-US" dirty="0" smtClean="0"/>
              <a:t>about </a:t>
            </a:r>
            <a:r>
              <a:rPr lang="en-US" dirty="0"/>
              <a:t>40% of the population remain un-banked or under-banked </a:t>
            </a:r>
            <a:r>
              <a:rPr lang="en-US" sz="1400" dirty="0" smtClean="0"/>
              <a:t>(</a:t>
            </a:r>
            <a:r>
              <a:rPr lang="en-US" sz="1400" dirty="0"/>
              <a:t>World Bank 2007).</a:t>
            </a:r>
          </a:p>
          <a:p>
            <a:r>
              <a:rPr lang="en-ZA" dirty="0" smtClean="0"/>
              <a:t>Rapid </a:t>
            </a:r>
            <a:r>
              <a:rPr lang="en-ZA" dirty="0"/>
              <a:t>urbanisation-In SA 65% of the population reside in urban areas </a:t>
            </a:r>
            <a:r>
              <a:rPr lang="en-ZA" sz="1400" dirty="0"/>
              <a:t>(</a:t>
            </a:r>
            <a:r>
              <a:rPr lang="en-ZA" sz="1400" dirty="0" err="1"/>
              <a:t>Finscope</a:t>
            </a:r>
            <a:r>
              <a:rPr lang="en-ZA" sz="1400" dirty="0"/>
              <a:t> 2010)</a:t>
            </a:r>
          </a:p>
          <a:p>
            <a:r>
              <a:rPr lang="en-ZA" dirty="0" smtClean="0"/>
              <a:t>Financial </a:t>
            </a:r>
            <a:r>
              <a:rPr lang="en-ZA" dirty="0"/>
              <a:t>inclusion efforts : Financial services charter, Mzanzi account </a:t>
            </a:r>
            <a:endParaRPr lang="en-ZA" dirty="0" smtClean="0"/>
          </a:p>
          <a:p>
            <a:pPr marL="109728" indent="0">
              <a:buNone/>
            </a:pPr>
            <a:endParaRPr lang="en-ZW" dirty="0"/>
          </a:p>
        </p:txBody>
      </p:sp>
      <p:sp>
        <p:nvSpPr>
          <p:cNvPr id="3" name="Title 2"/>
          <p:cNvSpPr>
            <a:spLocks noGrp="1"/>
          </p:cNvSpPr>
          <p:nvPr>
            <p:ph type="title"/>
          </p:nvPr>
        </p:nvSpPr>
        <p:spPr/>
        <p:txBody>
          <a:bodyPr/>
          <a:lstStyle/>
          <a:p>
            <a:r>
              <a:rPr lang="en-ZW" dirty="0" smtClean="0"/>
              <a:t>Context of study-South Africa</a:t>
            </a:r>
            <a:endParaRPr lang="en-ZW" dirty="0"/>
          </a:p>
        </p:txBody>
      </p:sp>
    </p:spTree>
    <p:extLst>
      <p:ext uri="{BB962C8B-B14F-4D97-AF65-F5344CB8AC3E}">
        <p14:creationId xmlns:p14="http://schemas.microsoft.com/office/powerpoint/2010/main" val="185255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Theoretical frameworks evaluated</a:t>
            </a:r>
            <a:endParaRPr lang="en-US" dirty="0"/>
          </a:p>
        </p:txBody>
      </p:sp>
      <p:sp>
        <p:nvSpPr>
          <p:cNvPr id="4" name="Content Placeholder 3"/>
          <p:cNvSpPr>
            <a:spLocks noGrp="1"/>
          </p:cNvSpPr>
          <p:nvPr>
            <p:ph idx="1"/>
          </p:nvPr>
        </p:nvSpPr>
        <p:spPr/>
        <p:txBody>
          <a:bodyPr/>
          <a:lstStyle/>
          <a:p>
            <a:pPr marL="109728" indent="0">
              <a:buNone/>
            </a:pPr>
            <a:r>
              <a:rPr lang="en-ZW" dirty="0"/>
              <a:t>Technology Acceptance Model(TAM) in mobile banking use </a:t>
            </a:r>
            <a:endParaRPr lang="en-ZA" sz="1400" dirty="0"/>
          </a:p>
          <a:p>
            <a:r>
              <a:rPr lang="en-ZA" dirty="0"/>
              <a:t>TAM does not capture reasons of non use of mobile applications by mobile phone users and is limited in analysing adoption intentions in  usefulness, ease of use and social norms areas </a:t>
            </a:r>
            <a:r>
              <a:rPr lang="en-ZA" dirty="0" smtClean="0"/>
              <a:t>only</a:t>
            </a:r>
            <a:r>
              <a:rPr lang="en-ZA" sz="1400" dirty="0" smtClean="0"/>
              <a:t>(Lee </a:t>
            </a:r>
            <a:r>
              <a:rPr lang="en-ZA" sz="1400" dirty="0"/>
              <a:t>and Jun </a:t>
            </a:r>
            <a:r>
              <a:rPr lang="en-ZA" sz="1400" dirty="0" smtClean="0"/>
              <a:t>2007)</a:t>
            </a:r>
          </a:p>
          <a:p>
            <a:pPr>
              <a:buNone/>
            </a:pPr>
            <a:endParaRPr lang="en-ZA" dirty="0" smtClean="0"/>
          </a:p>
          <a:p>
            <a:pPr>
              <a:buNone/>
            </a:pPr>
            <a:endParaRPr lang="en-ZA"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ZA" sz="2000" dirty="0"/>
              <a:t>Analysis of the social, technological, and economic contexts of use will have imperative input into the adoption and impact research in mobile </a:t>
            </a:r>
            <a:r>
              <a:rPr lang="en-ZA" sz="2000" dirty="0" smtClean="0"/>
              <a:t>banking </a:t>
            </a:r>
            <a:r>
              <a:rPr lang="en-ZA" sz="1500" dirty="0" smtClean="0"/>
              <a:t>(</a:t>
            </a:r>
            <a:r>
              <a:rPr lang="en-ZA" sz="1500" dirty="0"/>
              <a:t>Donner &amp; Tellez 2008</a:t>
            </a:r>
            <a:r>
              <a:rPr lang="en-ZA" sz="1500" dirty="0" smtClean="0"/>
              <a:t>)</a:t>
            </a:r>
            <a:r>
              <a:rPr lang="en-ZA" sz="2000" dirty="0" smtClean="0"/>
              <a:t>. </a:t>
            </a:r>
            <a:endParaRPr lang="en-ZA" sz="2000" dirty="0"/>
          </a:p>
          <a:p>
            <a:r>
              <a:rPr lang="en-ZA" sz="2000" dirty="0" err="1"/>
              <a:t>Amartya</a:t>
            </a:r>
            <a:r>
              <a:rPr lang="en-ZA" sz="2000" dirty="0"/>
              <a:t> Sen refers to the social and economic issues that affect freedom of choice and impact use of any goods and services </a:t>
            </a:r>
            <a:r>
              <a:rPr lang="en-ZA" sz="1500" dirty="0"/>
              <a:t>(Sen 1999). </a:t>
            </a:r>
          </a:p>
          <a:p>
            <a:r>
              <a:rPr lang="en-ZA" sz="2000" dirty="0" smtClean="0"/>
              <a:t>Important </a:t>
            </a:r>
            <a:r>
              <a:rPr lang="en-ZA" sz="2000" dirty="0"/>
              <a:t>in development terms is what people can be and can do given access to goods and services </a:t>
            </a:r>
            <a:r>
              <a:rPr lang="en-ZA" sz="1500" dirty="0"/>
              <a:t>(</a:t>
            </a:r>
            <a:r>
              <a:rPr lang="en-ZA" sz="1500" dirty="0" err="1"/>
              <a:t>Gigler</a:t>
            </a:r>
            <a:r>
              <a:rPr lang="en-ZA" sz="1500" dirty="0"/>
              <a:t> 2004). </a:t>
            </a:r>
          </a:p>
          <a:p>
            <a:r>
              <a:rPr lang="en-ZA" sz="2000" dirty="0" smtClean="0"/>
              <a:t>Capabilities -the </a:t>
            </a:r>
            <a:r>
              <a:rPr lang="en-ZA" sz="2000" dirty="0"/>
              <a:t>alternative combinations of the </a:t>
            </a:r>
            <a:r>
              <a:rPr lang="en-ZA" sz="2000" dirty="0" err="1" smtClean="0"/>
              <a:t>functionings</a:t>
            </a:r>
            <a:r>
              <a:rPr lang="en-ZA" sz="2000" dirty="0" smtClean="0"/>
              <a:t> </a:t>
            </a:r>
            <a:r>
              <a:rPr lang="en-ZA" sz="2000" dirty="0"/>
              <a:t>that are feasible for her to </a:t>
            </a:r>
            <a:r>
              <a:rPr lang="en-ZA" sz="2000" dirty="0" smtClean="0"/>
              <a:t>achieve </a:t>
            </a:r>
            <a:r>
              <a:rPr lang="en-ZA" sz="1500" dirty="0"/>
              <a:t>(Sen1999:75).</a:t>
            </a:r>
          </a:p>
          <a:p>
            <a:r>
              <a:rPr lang="en-ZA" sz="2000" dirty="0"/>
              <a:t>Functioning’s - things that a person may value doing or being </a:t>
            </a:r>
            <a:r>
              <a:rPr lang="en-ZA" sz="1500" dirty="0"/>
              <a:t>(Sen 1999:75)</a:t>
            </a:r>
          </a:p>
          <a:p>
            <a:r>
              <a:rPr lang="en-ZA" sz="2000" dirty="0" smtClean="0"/>
              <a:t>Capabilities </a:t>
            </a:r>
            <a:r>
              <a:rPr lang="en-ZA" sz="2000" dirty="0"/>
              <a:t>enable the achievement of these </a:t>
            </a:r>
            <a:r>
              <a:rPr lang="en-ZA" sz="2000" dirty="0" err="1" smtClean="0"/>
              <a:t>functionings</a:t>
            </a:r>
            <a:r>
              <a:rPr lang="en-ZA" sz="2000" dirty="0" smtClean="0"/>
              <a:t> </a:t>
            </a:r>
            <a:r>
              <a:rPr lang="en-ZA" sz="1500" dirty="0"/>
              <a:t>(Sen 1999).  </a:t>
            </a:r>
          </a:p>
          <a:p>
            <a:r>
              <a:rPr lang="en-ZA" sz="2000" dirty="0" smtClean="0"/>
              <a:t>Versatile </a:t>
            </a:r>
            <a:r>
              <a:rPr lang="en-ZA" sz="2000" dirty="0"/>
              <a:t>,flexible &amp; holistic </a:t>
            </a:r>
            <a:r>
              <a:rPr lang="en-ZA" sz="2000" dirty="0" smtClean="0"/>
              <a:t>approach</a:t>
            </a:r>
            <a:endParaRPr lang="en-ZA" sz="2000" dirty="0"/>
          </a:p>
        </p:txBody>
      </p:sp>
      <p:sp>
        <p:nvSpPr>
          <p:cNvPr id="3" name="Title 2"/>
          <p:cNvSpPr>
            <a:spLocks noGrp="1"/>
          </p:cNvSpPr>
          <p:nvPr>
            <p:ph type="title"/>
          </p:nvPr>
        </p:nvSpPr>
        <p:spPr/>
        <p:txBody>
          <a:bodyPr>
            <a:normAutofit fontScale="90000"/>
          </a:bodyPr>
          <a:lstStyle/>
          <a:p>
            <a:pPr algn="ctr"/>
            <a:r>
              <a:rPr lang="en-ZW" dirty="0" smtClean="0"/>
              <a:t>Theoretically framework selected:</a:t>
            </a:r>
            <a:br>
              <a:rPr lang="en-ZW" dirty="0" smtClean="0"/>
            </a:br>
            <a:r>
              <a:rPr lang="en-ZW" dirty="0" smtClean="0"/>
              <a:t>Capabilities Approach </a:t>
            </a:r>
            <a:endParaRPr lang="en-ZW" dirty="0"/>
          </a:p>
        </p:txBody>
      </p:sp>
    </p:spTree>
    <p:extLst>
      <p:ext uri="{BB962C8B-B14F-4D97-AF65-F5344CB8AC3E}">
        <p14:creationId xmlns:p14="http://schemas.microsoft.com/office/powerpoint/2010/main" val="42240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Autofit/>
          </a:bodyPr>
          <a:lstStyle/>
          <a:p>
            <a:r>
              <a:rPr lang="en-ZA" sz="2400" dirty="0"/>
              <a:t>T</a:t>
            </a:r>
            <a:r>
              <a:rPr lang="en-ZA" sz="2400" dirty="0" smtClean="0"/>
              <a:t>o </a:t>
            </a:r>
            <a:r>
              <a:rPr lang="en-ZA" sz="2400" dirty="0"/>
              <a:t>explore the factors that have enhanced use or inhibited use </a:t>
            </a:r>
            <a:r>
              <a:rPr lang="en-ZA" sz="2400" dirty="0" smtClean="0"/>
              <a:t>of a </a:t>
            </a:r>
            <a:r>
              <a:rPr lang="en-ZA" sz="2400" dirty="0"/>
              <a:t>mobile banking </a:t>
            </a:r>
            <a:r>
              <a:rPr lang="en-ZA" sz="2400" dirty="0" smtClean="0"/>
              <a:t>initiative </a:t>
            </a:r>
            <a:r>
              <a:rPr lang="en-ZA" sz="2400" dirty="0"/>
              <a:t>in the </a:t>
            </a:r>
            <a:r>
              <a:rPr lang="en-ZA" sz="2400" dirty="0" smtClean="0"/>
              <a:t>selected deprived </a:t>
            </a:r>
            <a:r>
              <a:rPr lang="en-ZA" sz="2400" dirty="0"/>
              <a:t>communities in Johannesburg, South Africa. </a:t>
            </a:r>
          </a:p>
          <a:p>
            <a:r>
              <a:rPr lang="en-ZW" sz="2400" dirty="0"/>
              <a:t>Research on use and contexts of use of mobile banking facilities can feed into the understanding of the impact of these mobile banking interventions.</a:t>
            </a:r>
          </a:p>
          <a:p>
            <a:r>
              <a:rPr lang="en-ZA" sz="2400" smtClean="0"/>
              <a:t>Study </a:t>
            </a:r>
            <a:r>
              <a:rPr lang="en-ZA" sz="2400" dirty="0"/>
              <a:t>will </a:t>
            </a:r>
            <a:r>
              <a:rPr lang="en-ZA" sz="2400" dirty="0" smtClean="0"/>
              <a:t>contribute </a:t>
            </a:r>
            <a:r>
              <a:rPr lang="en-ZA" sz="2400" dirty="0"/>
              <a:t>to </a:t>
            </a:r>
            <a:r>
              <a:rPr lang="en-ZA" sz="2400" dirty="0" smtClean="0"/>
              <a:t>the ICT for development debate and contribute to literature on </a:t>
            </a:r>
            <a:r>
              <a:rPr lang="en-ZA" sz="2400" dirty="0"/>
              <a:t>financial inclusion</a:t>
            </a:r>
            <a:endParaRPr lang="en-ZW" sz="2400" dirty="0"/>
          </a:p>
        </p:txBody>
      </p:sp>
      <p:sp>
        <p:nvSpPr>
          <p:cNvPr id="3" name="Title 2"/>
          <p:cNvSpPr>
            <a:spLocks noGrp="1"/>
          </p:cNvSpPr>
          <p:nvPr>
            <p:ph type="title"/>
          </p:nvPr>
        </p:nvSpPr>
        <p:spPr/>
        <p:txBody>
          <a:bodyPr/>
          <a:lstStyle/>
          <a:p>
            <a:r>
              <a:rPr lang="en-ZW" dirty="0" smtClean="0"/>
              <a:t>Purpose of study</a:t>
            </a:r>
            <a:endParaRPr lang="en-ZW" dirty="0"/>
          </a:p>
        </p:txBody>
      </p:sp>
    </p:spTree>
    <p:extLst>
      <p:ext uri="{BB962C8B-B14F-4D97-AF65-F5344CB8AC3E}">
        <p14:creationId xmlns:p14="http://schemas.microsoft.com/office/powerpoint/2010/main" val="321066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p:cNvPicPr>
            <a:picLocks noGrp="1" noChangeArrowheads="1"/>
          </p:cNvPicPr>
          <p:nvPr>
            <p:ph idx="1"/>
          </p:nvPr>
        </p:nvPicPr>
        <p:blipFill>
          <a:blip r:embed="rId2">
            <a:extLst>
              <a:ext uri="{28A0092B-C50C-407E-A947-70E740481C1C}">
                <a14:useLocalDpi xmlns:a14="http://schemas.microsoft.com/office/drawing/2010/main" val="0"/>
              </a:ext>
            </a:extLst>
          </a:blip>
          <a:srcRect b="-288"/>
          <a:stretch>
            <a:fillRect/>
          </a:stretch>
        </p:blipFill>
        <p:spPr bwMode="auto">
          <a:xfrm>
            <a:off x="914400" y="4572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 y="5784333"/>
            <a:ext cx="1813317" cy="276999"/>
          </a:xfrm>
          <a:prstGeom prst="rect">
            <a:avLst/>
          </a:prstGeom>
        </p:spPr>
        <p:txBody>
          <a:bodyPr wrap="none">
            <a:spAutoFit/>
          </a:bodyPr>
          <a:lstStyle/>
          <a:p>
            <a:r>
              <a:rPr lang="en-ZA" sz="1200" i="1" dirty="0" err="1"/>
              <a:t>Source:Alampay</a:t>
            </a:r>
            <a:r>
              <a:rPr lang="en-ZA" sz="1200" i="1" dirty="0"/>
              <a:t> 2006</a:t>
            </a:r>
            <a:endParaRPr lang="en-ZW" sz="1200" dirty="0"/>
          </a:p>
        </p:txBody>
      </p:sp>
    </p:spTree>
    <p:extLst>
      <p:ext uri="{BB962C8B-B14F-4D97-AF65-F5344CB8AC3E}">
        <p14:creationId xmlns:p14="http://schemas.microsoft.com/office/powerpoint/2010/main" val="373541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pPr marL="109728" indent="0">
              <a:buNone/>
            </a:pPr>
            <a:r>
              <a:rPr lang="en-US" sz="2400" dirty="0">
                <a:latin typeface="+mj-lt"/>
              </a:rPr>
              <a:t>Sampling </a:t>
            </a:r>
          </a:p>
          <a:p>
            <a:r>
              <a:rPr lang="en-US" sz="2400" dirty="0" smtClean="0">
                <a:latin typeface="+mj-lt"/>
              </a:rPr>
              <a:t>15 Wizzit </a:t>
            </a:r>
            <a:r>
              <a:rPr lang="en-US" sz="2400" dirty="0">
                <a:latin typeface="+mj-lt"/>
              </a:rPr>
              <a:t>users </a:t>
            </a:r>
            <a:r>
              <a:rPr lang="en-US" sz="2400" dirty="0" smtClean="0">
                <a:latin typeface="+mj-lt"/>
              </a:rPr>
              <a:t>and 15 non </a:t>
            </a:r>
            <a:r>
              <a:rPr lang="en-US" sz="2400" dirty="0">
                <a:latin typeface="+mj-lt"/>
              </a:rPr>
              <a:t>users </a:t>
            </a:r>
          </a:p>
          <a:p>
            <a:r>
              <a:rPr lang="en-US" sz="2400" dirty="0" smtClean="0">
                <a:latin typeface="+mj-lt"/>
              </a:rPr>
              <a:t>Purposive sampling </a:t>
            </a:r>
            <a:r>
              <a:rPr lang="en-US" sz="2400" dirty="0">
                <a:latin typeface="+mj-lt"/>
              </a:rPr>
              <a:t>&amp;  snowballing to identify further respondents</a:t>
            </a:r>
          </a:p>
          <a:p>
            <a:pPr marL="109728" indent="0">
              <a:buNone/>
            </a:pPr>
            <a:r>
              <a:rPr lang="en-US" sz="2400" dirty="0">
                <a:latin typeface="+mj-lt"/>
              </a:rPr>
              <a:t>Methodology</a:t>
            </a:r>
          </a:p>
          <a:p>
            <a:r>
              <a:rPr lang="en-US" sz="2400" dirty="0">
                <a:latin typeface="+mj-lt"/>
              </a:rPr>
              <a:t>In depth interviews</a:t>
            </a:r>
          </a:p>
          <a:p>
            <a:r>
              <a:rPr lang="en-US" sz="2400" dirty="0">
                <a:latin typeface="+mj-lt"/>
              </a:rPr>
              <a:t>Focus groups</a:t>
            </a:r>
          </a:p>
          <a:p>
            <a:r>
              <a:rPr lang="en-US" sz="2400" dirty="0">
                <a:latin typeface="+mj-lt"/>
              </a:rPr>
              <a:t>Participant Observations </a:t>
            </a:r>
          </a:p>
          <a:p>
            <a:pPr marL="109728" indent="0">
              <a:buNone/>
            </a:pPr>
            <a:r>
              <a:rPr lang="en-US" sz="2400" dirty="0">
                <a:latin typeface="+mj-lt"/>
              </a:rPr>
              <a:t>Research instrument – interview guide with open ended semi-structured questions</a:t>
            </a:r>
          </a:p>
        </p:txBody>
      </p:sp>
      <p:sp>
        <p:nvSpPr>
          <p:cNvPr id="3" name="Title 2"/>
          <p:cNvSpPr>
            <a:spLocks noGrp="1"/>
          </p:cNvSpPr>
          <p:nvPr>
            <p:ph type="title"/>
          </p:nvPr>
        </p:nvSpPr>
        <p:spPr/>
        <p:txBody>
          <a:bodyPr/>
          <a:lstStyle/>
          <a:p>
            <a:r>
              <a:rPr lang="en-US" dirty="0" smtClean="0"/>
              <a:t>Sampling &amp; Methodology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Autofit/>
          </a:bodyPr>
          <a:lstStyle/>
          <a:p>
            <a:r>
              <a:rPr lang="en-ZA" sz="2300" dirty="0" err="1"/>
              <a:t>Morawczynski</a:t>
            </a:r>
            <a:r>
              <a:rPr lang="en-ZA" sz="2300" dirty="0"/>
              <a:t> &amp; Pickens (2009) study employs the use of financial diaries that reveal the volume and value of mobile banking activity complimented by a survey. </a:t>
            </a:r>
            <a:endParaRPr lang="en-ZA" sz="2300" dirty="0" smtClean="0"/>
          </a:p>
          <a:p>
            <a:r>
              <a:rPr lang="en-ZA" sz="2300" dirty="0" smtClean="0"/>
              <a:t>Most </a:t>
            </a:r>
            <a:r>
              <a:rPr lang="en-ZA" sz="2300" dirty="0"/>
              <a:t>studies of mobile banking in South Africa used more quantitative approaches through surveys to understanding the use of mobile banking by the </a:t>
            </a:r>
            <a:r>
              <a:rPr lang="en-ZA" sz="2300" dirty="0" smtClean="0"/>
              <a:t>poor.</a:t>
            </a:r>
          </a:p>
          <a:p>
            <a:r>
              <a:rPr lang="en-ZA" sz="2300" dirty="0" err="1" smtClean="0"/>
              <a:t>Ivatury</a:t>
            </a:r>
            <a:r>
              <a:rPr lang="en-ZA" sz="2300" dirty="0" smtClean="0"/>
              <a:t> </a:t>
            </a:r>
            <a:r>
              <a:rPr lang="en-ZA" sz="2300" dirty="0"/>
              <a:t>and Pickens (2006) employ a telephone survey whilst </a:t>
            </a:r>
            <a:r>
              <a:rPr lang="en-ZA" sz="2300" dirty="0" err="1"/>
              <a:t>Porteous</a:t>
            </a:r>
            <a:r>
              <a:rPr lang="en-ZA" sz="2300" dirty="0"/>
              <a:t> (2007) uses a questionnaire survey of both users and non users of mobile banking services. </a:t>
            </a:r>
            <a:endParaRPr lang="en-ZA" sz="2300" dirty="0" smtClean="0"/>
          </a:p>
          <a:p>
            <a:r>
              <a:rPr lang="en-ZA" sz="2300" dirty="0" smtClean="0"/>
              <a:t>Limited </a:t>
            </a:r>
            <a:r>
              <a:rPr lang="en-ZA" sz="2300" dirty="0"/>
              <a:t>in-depth understanding of the underlying factors that determine the non use and use </a:t>
            </a:r>
            <a:r>
              <a:rPr lang="en-ZA" sz="2300" dirty="0" smtClean="0"/>
              <a:t>decisions using qualitative methods. </a:t>
            </a:r>
            <a:endParaRPr lang="en-ZW" sz="2300" dirty="0"/>
          </a:p>
          <a:p>
            <a:endParaRPr lang="en-ZW" sz="2300" dirty="0"/>
          </a:p>
        </p:txBody>
      </p:sp>
      <p:sp>
        <p:nvSpPr>
          <p:cNvPr id="3" name="Title 2"/>
          <p:cNvSpPr>
            <a:spLocks noGrp="1"/>
          </p:cNvSpPr>
          <p:nvPr>
            <p:ph type="title"/>
          </p:nvPr>
        </p:nvSpPr>
        <p:spPr/>
        <p:txBody>
          <a:bodyPr/>
          <a:lstStyle/>
          <a:p>
            <a:r>
              <a:rPr lang="en-ZW" dirty="0" smtClean="0"/>
              <a:t>Methodology justification</a:t>
            </a:r>
            <a:endParaRPr lang="en-ZW" dirty="0"/>
          </a:p>
        </p:txBody>
      </p:sp>
    </p:spTree>
    <p:extLst>
      <p:ext uri="{BB962C8B-B14F-4D97-AF65-F5344CB8AC3E}">
        <p14:creationId xmlns:p14="http://schemas.microsoft.com/office/powerpoint/2010/main" val="144966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eroi.net/reports/johannesburg/csoe/images/envissues/poverty/maps/built%20form%20inf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4876800" cy="646770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1143000" y="0"/>
            <a:ext cx="8229600" cy="685800"/>
          </a:xfrm>
        </p:spPr>
        <p:txBody>
          <a:bodyPr>
            <a:normAutofit fontScale="90000"/>
          </a:bodyPr>
          <a:lstStyle/>
          <a:p>
            <a:r>
              <a:rPr lang="en-ZW" dirty="0" smtClean="0"/>
              <a:t>Proposed Areas of study</a:t>
            </a:r>
            <a:endParaRPr lang="en-ZW" dirty="0"/>
          </a:p>
        </p:txBody>
      </p:sp>
    </p:spTree>
    <p:extLst>
      <p:ext uri="{BB962C8B-B14F-4D97-AF65-F5344CB8AC3E}">
        <p14:creationId xmlns:p14="http://schemas.microsoft.com/office/powerpoint/2010/main" val="261724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ZA" dirty="0"/>
              <a:t>Alexandra </a:t>
            </a:r>
            <a:r>
              <a:rPr lang="en-ZA" dirty="0" smtClean="0"/>
              <a:t>- a </a:t>
            </a:r>
            <a:r>
              <a:rPr lang="en-ZA" dirty="0"/>
              <a:t>township located in Johannesburg close to the plush neighbourhood of </a:t>
            </a:r>
            <a:r>
              <a:rPr lang="en-ZA" dirty="0" err="1"/>
              <a:t>Sandton</a:t>
            </a:r>
            <a:r>
              <a:rPr lang="en-ZA" dirty="0" smtClean="0"/>
              <a:t>. </a:t>
            </a:r>
          </a:p>
          <a:p>
            <a:r>
              <a:rPr lang="en-ZW" dirty="0" smtClean="0"/>
              <a:t>Orange farm - </a:t>
            </a:r>
            <a:r>
              <a:rPr lang="en-ZW" dirty="0"/>
              <a:t>a </a:t>
            </a:r>
            <a:r>
              <a:rPr lang="en-ZW" dirty="0" smtClean="0"/>
              <a:t>township located </a:t>
            </a:r>
            <a:r>
              <a:rPr lang="en-ZW" dirty="0"/>
              <a:t>just outside </a:t>
            </a:r>
            <a:r>
              <a:rPr lang="en-ZW" dirty="0" smtClean="0"/>
              <a:t>Johannesburg considered largest informal settlement</a:t>
            </a:r>
          </a:p>
          <a:p>
            <a:r>
              <a:rPr lang="en-ZW" dirty="0" err="1" smtClean="0"/>
              <a:t>Kahlekong</a:t>
            </a:r>
            <a:r>
              <a:rPr lang="en-ZW" dirty="0" smtClean="0"/>
              <a:t>- an overcrowded township  in the Ekurhuleni Municipality with informal settlements</a:t>
            </a:r>
          </a:p>
          <a:p>
            <a:endParaRPr lang="en-ZW" dirty="0"/>
          </a:p>
          <a:p>
            <a:endParaRPr lang="en-ZW" dirty="0"/>
          </a:p>
        </p:txBody>
      </p:sp>
      <p:sp>
        <p:nvSpPr>
          <p:cNvPr id="3" name="Title 2"/>
          <p:cNvSpPr>
            <a:spLocks noGrp="1"/>
          </p:cNvSpPr>
          <p:nvPr>
            <p:ph type="title"/>
          </p:nvPr>
        </p:nvSpPr>
        <p:spPr/>
        <p:txBody>
          <a:bodyPr/>
          <a:lstStyle/>
          <a:p>
            <a:r>
              <a:rPr lang="en-ZW" dirty="0"/>
              <a:t>Proposed Areas of </a:t>
            </a:r>
            <a:r>
              <a:rPr lang="en-ZW" dirty="0" smtClean="0"/>
              <a:t>study(</a:t>
            </a:r>
            <a:r>
              <a:rPr lang="en-ZW" dirty="0" err="1" smtClean="0"/>
              <a:t>ctd</a:t>
            </a:r>
            <a:r>
              <a:rPr lang="en-ZW" dirty="0" smtClean="0"/>
              <a:t>’)</a:t>
            </a:r>
            <a:endParaRPr lang="en-ZW" dirty="0"/>
          </a:p>
        </p:txBody>
      </p:sp>
    </p:spTree>
    <p:extLst>
      <p:ext uri="{BB962C8B-B14F-4D97-AF65-F5344CB8AC3E}">
        <p14:creationId xmlns:p14="http://schemas.microsoft.com/office/powerpoint/2010/main" val="103603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lex river P10001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1800" y="6629400"/>
            <a:ext cx="1066800" cy="261610"/>
          </a:xfrm>
          <a:prstGeom prst="rect">
            <a:avLst/>
          </a:prstGeom>
          <a:noFill/>
        </p:spPr>
        <p:txBody>
          <a:bodyPr wrap="square" rtlCol="0">
            <a:spAutoFit/>
          </a:bodyPr>
          <a:lstStyle/>
          <a:p>
            <a:r>
              <a:rPr lang="en-ZW" sz="1100" dirty="0" smtClean="0"/>
              <a:t>Credit</a:t>
            </a:r>
            <a:r>
              <a:rPr lang="en-ZW" sz="1100" dirty="0" smtClean="0">
                <a:solidFill>
                  <a:schemeClr val="bg1">
                    <a:lumMod val="95000"/>
                  </a:schemeClr>
                </a:solidFill>
              </a:rPr>
              <a:t>:</a:t>
            </a:r>
            <a:endParaRPr lang="en-ZW" sz="1100" dirty="0">
              <a:solidFill>
                <a:schemeClr val="bg1">
                  <a:lumMod val="95000"/>
                </a:schemeClr>
              </a:solidFill>
            </a:endParaRPr>
          </a:p>
        </p:txBody>
      </p:sp>
    </p:spTree>
    <p:extLst>
      <p:ext uri="{BB962C8B-B14F-4D97-AF65-F5344CB8AC3E}">
        <p14:creationId xmlns:p14="http://schemas.microsoft.com/office/powerpoint/2010/main" val="172953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ZW" sz="3200" dirty="0"/>
              <a:t>Complete sample selection</a:t>
            </a:r>
          </a:p>
          <a:p>
            <a:r>
              <a:rPr lang="en-ZW" sz="3200" dirty="0"/>
              <a:t>Data </a:t>
            </a:r>
            <a:r>
              <a:rPr lang="en-ZW" sz="3200" dirty="0" smtClean="0"/>
              <a:t>collection: </a:t>
            </a:r>
            <a:r>
              <a:rPr lang="en-ZW" sz="3200" dirty="0"/>
              <a:t>in-depth interviews &amp; focus groups </a:t>
            </a:r>
          </a:p>
          <a:p>
            <a:r>
              <a:rPr lang="en-ZW" sz="3200" dirty="0"/>
              <a:t>Data </a:t>
            </a:r>
            <a:r>
              <a:rPr lang="en-ZW" sz="3200" dirty="0" smtClean="0"/>
              <a:t>analysis</a:t>
            </a:r>
          </a:p>
          <a:p>
            <a:r>
              <a:rPr lang="en-ZW" sz="3200" dirty="0" smtClean="0"/>
              <a:t>Compilation of report </a:t>
            </a:r>
            <a:endParaRPr lang="en-ZW" sz="3200" dirty="0"/>
          </a:p>
          <a:p>
            <a:pPr marL="109728" indent="0">
              <a:buNone/>
            </a:pPr>
            <a:endParaRPr lang="en-ZW" sz="3200" dirty="0"/>
          </a:p>
          <a:p>
            <a:endParaRPr lang="en-ZW" sz="3200" dirty="0"/>
          </a:p>
        </p:txBody>
      </p:sp>
      <p:sp>
        <p:nvSpPr>
          <p:cNvPr id="3" name="Title 2"/>
          <p:cNvSpPr>
            <a:spLocks noGrp="1"/>
          </p:cNvSpPr>
          <p:nvPr>
            <p:ph type="title"/>
          </p:nvPr>
        </p:nvSpPr>
        <p:spPr/>
        <p:txBody>
          <a:bodyPr/>
          <a:lstStyle/>
          <a:p>
            <a:r>
              <a:rPr lang="en-ZW" dirty="0" smtClean="0"/>
              <a:t>Outstanding work</a:t>
            </a:r>
            <a:endParaRPr lang="en-ZW" dirty="0"/>
          </a:p>
        </p:txBody>
      </p:sp>
    </p:spTree>
    <p:extLst>
      <p:ext uri="{BB962C8B-B14F-4D97-AF65-F5344CB8AC3E}">
        <p14:creationId xmlns:p14="http://schemas.microsoft.com/office/powerpoint/2010/main" val="356701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438400"/>
            <a:ext cx="9144000" cy="4419600"/>
          </a:xfrm>
          <a:prstGeom prst="rect">
            <a:avLst/>
          </a:prstGeom>
          <a:noFill/>
          <a:ln w="9525">
            <a:noFill/>
            <a:miter lim="800000"/>
            <a:headEnd/>
            <a:tailEnd/>
          </a:ln>
          <a:effectLst/>
        </p:spPr>
      </p:pic>
      <p:sp>
        <p:nvSpPr>
          <p:cNvPr id="2" name="Content Placeholder 1"/>
          <p:cNvSpPr>
            <a:spLocks noGrp="1"/>
          </p:cNvSpPr>
          <p:nvPr>
            <p:ph idx="1"/>
          </p:nvPr>
        </p:nvSpPr>
        <p:spPr>
          <a:xfrm>
            <a:off x="457200" y="304800"/>
            <a:ext cx="8229600" cy="4525963"/>
          </a:xfrm>
        </p:spPr>
        <p:txBody>
          <a:bodyPr/>
          <a:lstStyle/>
          <a:p>
            <a:pPr algn="ctr">
              <a:buNone/>
            </a:pPr>
            <a:r>
              <a:rPr lang="en-US" dirty="0" smtClean="0">
                <a:latin typeface="Calibri" pitchFamily="34" charset="0"/>
              </a:rPr>
              <a:t>‘When technology allows ordinary people to become more productive, it gains economic traction, proliferates widely and yields a host of benefits in the process, setting off a virtuous cycle’.(Quadir 2010 :24)</a:t>
            </a: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16691"/>
          </a:xfrm>
        </p:spPr>
        <p:txBody>
          <a:bodyPr>
            <a:normAutofit fontScale="25000" lnSpcReduction="20000"/>
          </a:bodyPr>
          <a:lstStyle/>
          <a:p>
            <a:pPr marL="109728" indent="0">
              <a:buNone/>
            </a:pPr>
            <a:endParaRPr lang="en-ZW" dirty="0"/>
          </a:p>
          <a:p>
            <a:pPr lvl="0"/>
            <a:r>
              <a:rPr lang="en-ZA" dirty="0" err="1"/>
              <a:t>Alampay,E.A</a:t>
            </a:r>
            <a:r>
              <a:rPr lang="en-ZA" dirty="0"/>
              <a:t>. 2006. Beyond access to ICTs: Measuring capabilities in the information society. </a:t>
            </a:r>
            <a:r>
              <a:rPr lang="en-ZA" i="1" dirty="0"/>
              <a:t>International Journal of Education and Development using Information and Communication Technology(IJEDICT)</a:t>
            </a:r>
            <a:r>
              <a:rPr lang="en-ZA" dirty="0"/>
              <a:t>. 2(3):4-22. </a:t>
            </a:r>
            <a:endParaRPr lang="en-ZW" dirty="0"/>
          </a:p>
          <a:p>
            <a:pPr lvl="0"/>
            <a:r>
              <a:rPr lang="en-ZA" dirty="0" err="1"/>
              <a:t>Arunachalam</a:t>
            </a:r>
            <a:r>
              <a:rPr lang="en-ZA" dirty="0"/>
              <a:t>, S. 2002. "Reaching the unreached: how can we use information and communication technologies to empower the rural poor in the developing world through enhanced access to relevant information?" </a:t>
            </a:r>
            <a:r>
              <a:rPr lang="en-ZA" i="1" dirty="0"/>
              <a:t>Journal of information Science</a:t>
            </a:r>
            <a:r>
              <a:rPr lang="en-ZA" dirty="0"/>
              <a:t> 28(6): 513- 522.</a:t>
            </a:r>
            <a:endParaRPr lang="en-ZW" dirty="0"/>
          </a:p>
          <a:p>
            <a:pPr lvl="0"/>
            <a:r>
              <a:rPr lang="en-ZA" dirty="0" err="1"/>
              <a:t>Best,M</a:t>
            </a:r>
            <a:r>
              <a:rPr lang="en-ZA" dirty="0"/>
              <a:t> and Kenny,C.2009. ICT’s, enterprise and development in </a:t>
            </a:r>
            <a:r>
              <a:rPr lang="en-ZA" dirty="0" err="1"/>
              <a:t>Unwin,T</a:t>
            </a:r>
            <a:r>
              <a:rPr lang="en-ZA" dirty="0"/>
              <a:t> (</a:t>
            </a:r>
            <a:r>
              <a:rPr lang="en-ZA" dirty="0" err="1"/>
              <a:t>ed</a:t>
            </a:r>
            <a:r>
              <a:rPr lang="en-ZA" dirty="0"/>
              <a:t>). </a:t>
            </a:r>
            <a:r>
              <a:rPr lang="en-ZA" i="1" dirty="0"/>
              <a:t>Information and Communication Technology for Development.</a:t>
            </a:r>
            <a:r>
              <a:rPr lang="en-ZA" dirty="0"/>
              <a:t> Cambridge University Press.</a:t>
            </a:r>
            <a:endParaRPr lang="en-ZW" dirty="0"/>
          </a:p>
          <a:p>
            <a:pPr lvl="0"/>
            <a:r>
              <a:rPr lang="en-ZA" dirty="0" err="1"/>
              <a:t>CGap</a:t>
            </a:r>
            <a:r>
              <a:rPr lang="en-ZA" dirty="0"/>
              <a:t> 2009. Measuring Access to Financial Services around the World.</a:t>
            </a:r>
            <a:endParaRPr lang="en-ZW" dirty="0"/>
          </a:p>
          <a:p>
            <a:pPr lvl="0"/>
            <a:r>
              <a:rPr lang="en-US" dirty="0"/>
              <a:t>Collins, D., </a:t>
            </a:r>
            <a:r>
              <a:rPr lang="en-US" dirty="0" err="1"/>
              <a:t>J.Morduch</a:t>
            </a:r>
            <a:r>
              <a:rPr lang="en-US" dirty="0"/>
              <a:t>, </a:t>
            </a:r>
            <a:r>
              <a:rPr lang="en-US" dirty="0" err="1"/>
              <a:t>S.Rutherford</a:t>
            </a:r>
            <a:r>
              <a:rPr lang="en-US" dirty="0"/>
              <a:t> and </a:t>
            </a:r>
            <a:r>
              <a:rPr lang="en-US" dirty="0" err="1"/>
              <a:t>O.Ruthven</a:t>
            </a:r>
            <a:r>
              <a:rPr lang="en-US" dirty="0"/>
              <a:t>. 2009. </a:t>
            </a:r>
            <a:r>
              <a:rPr lang="en-US" i="1" dirty="0"/>
              <a:t>Portfolios of the Poor: How the World’s Poor Live on $2 a Day. </a:t>
            </a:r>
            <a:r>
              <a:rPr lang="en-US" dirty="0"/>
              <a:t>New Jersey: Princeton University Press.</a:t>
            </a:r>
            <a:endParaRPr lang="en-ZW" dirty="0"/>
          </a:p>
          <a:p>
            <a:pPr lvl="0"/>
            <a:r>
              <a:rPr lang="en-ZA" dirty="0" err="1"/>
              <a:t>Djiofack-Zebaze</a:t>
            </a:r>
            <a:r>
              <a:rPr lang="en-ZA" dirty="0"/>
              <a:t>, C &amp; Keck, A.2008. ‘Telecommunications Services in Africa: The Impact of WTO Commitments and Unilateral Reform on Sector Performance and Economic </a:t>
            </a:r>
            <a:r>
              <a:rPr lang="en-ZA" dirty="0" err="1"/>
              <a:t>Growth’.</a:t>
            </a:r>
            <a:r>
              <a:rPr lang="en-ZA" i="1" dirty="0" err="1"/>
              <a:t>World</a:t>
            </a:r>
            <a:r>
              <a:rPr lang="en-ZA" i="1" dirty="0"/>
              <a:t> Development</a:t>
            </a:r>
            <a:r>
              <a:rPr lang="en-ZA" dirty="0"/>
              <a:t>.37(5): 919–940</a:t>
            </a:r>
            <a:endParaRPr lang="en-ZW" dirty="0"/>
          </a:p>
          <a:p>
            <a:pPr lvl="0"/>
            <a:r>
              <a:rPr lang="en-ZA" dirty="0" err="1"/>
              <a:t>Duncombe</a:t>
            </a:r>
            <a:r>
              <a:rPr lang="en-ZA" dirty="0"/>
              <a:t>. R and </a:t>
            </a:r>
            <a:r>
              <a:rPr lang="en-ZA" dirty="0" err="1"/>
              <a:t>R.Heeks</a:t>
            </a:r>
            <a:r>
              <a:rPr lang="en-ZA" dirty="0"/>
              <a:t>. 1999.Information, ICTs and Small Enterprise: Findings from Botswana. </a:t>
            </a:r>
            <a:r>
              <a:rPr lang="en-ZA" i="1" dirty="0"/>
              <a:t>Development Informatics.</a:t>
            </a:r>
            <a:r>
              <a:rPr lang="en-ZA" dirty="0"/>
              <a:t>7: 1-16</a:t>
            </a:r>
            <a:endParaRPr lang="en-ZW" dirty="0"/>
          </a:p>
          <a:p>
            <a:pPr lvl="0"/>
            <a:r>
              <a:rPr lang="en-US" dirty="0"/>
              <a:t>Economist Intelligence Unit. 2004. </a:t>
            </a:r>
            <a:r>
              <a:rPr lang="en-US" i="1" dirty="0"/>
              <a:t>Reaping the benefits of ICT. Europe’s productivity challenge. </a:t>
            </a:r>
            <a:r>
              <a:rPr lang="en-US" i="1" dirty="0" err="1"/>
              <a:t>Reportsponsored</a:t>
            </a:r>
            <a:r>
              <a:rPr lang="en-US" i="1" dirty="0"/>
              <a:t> by Microsoft </a:t>
            </a:r>
            <a:r>
              <a:rPr lang="en-US" i="1" dirty="0" err="1"/>
              <a:t>Euromonitor</a:t>
            </a:r>
            <a:r>
              <a:rPr lang="en-US" i="1" dirty="0"/>
              <a:t> International, GMI Database</a:t>
            </a:r>
            <a:r>
              <a:rPr lang="en-US" dirty="0"/>
              <a:t>. </a:t>
            </a:r>
            <a:r>
              <a:rPr lang="en-US" dirty="0" err="1"/>
              <a:t>Acessed</a:t>
            </a:r>
            <a:r>
              <a:rPr lang="en-US" dirty="0"/>
              <a:t> 8/11/2010.</a:t>
            </a:r>
            <a:r>
              <a:rPr lang="en-US" u="sng" dirty="0">
                <a:hlinkClick r:id="rId2"/>
              </a:rPr>
              <a:t>http://graphics.eiu.com/files/</a:t>
            </a:r>
            <a:r>
              <a:rPr lang="en-US" u="sng" dirty="0" err="1">
                <a:hlinkClick r:id="rId2"/>
              </a:rPr>
              <a:t>ad_pdfs</a:t>
            </a:r>
            <a:r>
              <a:rPr lang="en-US" u="sng" dirty="0">
                <a:hlinkClick r:id="rId2"/>
              </a:rPr>
              <a:t>/MICROSOFT_FINAL.pdf</a:t>
            </a:r>
            <a:endParaRPr lang="en-ZW" dirty="0"/>
          </a:p>
          <a:p>
            <a:pPr lvl="0"/>
            <a:r>
              <a:rPr lang="en-ZA" dirty="0" err="1"/>
              <a:t>Finscope</a:t>
            </a:r>
            <a:r>
              <a:rPr lang="en-ZA" dirty="0"/>
              <a:t> 2010 </a:t>
            </a:r>
            <a:r>
              <a:rPr lang="en-ZA" dirty="0" err="1"/>
              <a:t>Finsope</a:t>
            </a:r>
            <a:r>
              <a:rPr lang="en-ZA" dirty="0"/>
              <a:t> South Africa 2010 Survey .Accessed 10/02/2011. </a:t>
            </a:r>
            <a:r>
              <a:rPr lang="en-ZA" u="sng" dirty="0">
                <a:hlinkClick r:id="rId3"/>
              </a:rPr>
              <a:t>http://www.mfsa.net/new/public/FinScope_2010_Brochure.pdf</a:t>
            </a:r>
            <a:endParaRPr lang="en-ZW" dirty="0"/>
          </a:p>
          <a:p>
            <a:pPr lvl="0"/>
            <a:r>
              <a:rPr lang="en-ZA" dirty="0" err="1"/>
              <a:t>Gigler</a:t>
            </a:r>
            <a:r>
              <a:rPr lang="en-ZA" dirty="0"/>
              <a:t>, B.S. 2004. Including the excluded—Can ICTs empower poor communities? Towards an alternative evaluation framework based on the capability approach, Paper presented at Fourth International Conference on the Capability Approach, Pavia, Italy (5–7 September).</a:t>
            </a:r>
            <a:endParaRPr lang="en-ZW" dirty="0"/>
          </a:p>
          <a:p>
            <a:pPr lvl="0"/>
            <a:r>
              <a:rPr lang="en-US" u="sng" dirty="0">
                <a:hlinkClick r:id="rId4"/>
              </a:rPr>
              <a:t>http://www.finmarktrust.org.za/accessfrontier/Documents/transformational_mbanking.pdf</a:t>
            </a:r>
            <a:endParaRPr lang="en-ZW" dirty="0"/>
          </a:p>
          <a:p>
            <a:pPr lvl="0"/>
            <a:r>
              <a:rPr lang="en-ZA" dirty="0" err="1"/>
              <a:t>Indjikian</a:t>
            </a:r>
            <a:r>
              <a:rPr lang="en-ZA" dirty="0"/>
              <a:t>, R. and Siegel, D. 2005. “The Impact of Investments in IT on Economic Performance: Implications for Developing Countries.” </a:t>
            </a:r>
            <a:r>
              <a:rPr lang="en-ZA" i="1" dirty="0"/>
              <a:t>World Development.</a:t>
            </a:r>
            <a:r>
              <a:rPr lang="en-ZA" dirty="0"/>
              <a:t> 33(5): 681–700. </a:t>
            </a:r>
            <a:endParaRPr lang="en-ZW" dirty="0"/>
          </a:p>
          <a:p>
            <a:pPr lvl="0"/>
            <a:r>
              <a:rPr lang="en-ZA" dirty="0" err="1"/>
              <a:t>Ivatury,G</a:t>
            </a:r>
            <a:r>
              <a:rPr lang="en-ZA" dirty="0"/>
              <a:t> and M. Pickens.2006. </a:t>
            </a:r>
            <a:r>
              <a:rPr lang="en-ZA" u="sng" dirty="0">
                <a:hlinkClick r:id="rId5"/>
              </a:rPr>
              <a:t>Mobile Phone Banking and Low-Income Customers: Evidence from South Africa</a:t>
            </a:r>
            <a:r>
              <a:rPr lang="en-ZA" dirty="0"/>
              <a:t>. Washington, D.C: </a:t>
            </a:r>
            <a:r>
              <a:rPr lang="en-ZA" dirty="0" err="1"/>
              <a:t>ConsultativeGroup</a:t>
            </a:r>
            <a:r>
              <a:rPr lang="en-ZA" dirty="0"/>
              <a:t> to Assist the Poor.</a:t>
            </a:r>
            <a:endParaRPr lang="en-ZW" dirty="0"/>
          </a:p>
          <a:p>
            <a:pPr lvl="0"/>
            <a:r>
              <a:rPr lang="en-US" dirty="0"/>
              <a:t>Jensen, M.2001: </a:t>
            </a:r>
            <a:r>
              <a:rPr lang="en-US" dirty="0" err="1"/>
              <a:t>Afriboxes</a:t>
            </a:r>
            <a:r>
              <a:rPr lang="en-US" dirty="0"/>
              <a:t>, </a:t>
            </a:r>
            <a:r>
              <a:rPr lang="en-US" dirty="0" err="1"/>
              <a:t>Telecenters</a:t>
            </a:r>
            <a:r>
              <a:rPr lang="en-US" dirty="0"/>
              <a:t>, </a:t>
            </a:r>
            <a:r>
              <a:rPr lang="en-US" dirty="0" err="1"/>
              <a:t>Cypercafes</a:t>
            </a:r>
            <a:r>
              <a:rPr lang="en-US" dirty="0"/>
              <a:t>: ICT in Africa, in: </a:t>
            </a:r>
            <a:r>
              <a:rPr lang="en-US" i="1" dirty="0"/>
              <a:t>Cooperation South</a:t>
            </a:r>
            <a:r>
              <a:rPr lang="en-US" dirty="0"/>
              <a:t>.1: 97-109</a:t>
            </a:r>
            <a:endParaRPr lang="en-ZW" dirty="0"/>
          </a:p>
          <a:p>
            <a:pPr lvl="0"/>
            <a:r>
              <a:rPr lang="en-ZA" dirty="0"/>
              <a:t>Lee, T.M and J.K. Jun. 2007. The role of contextual marketing offer in </a:t>
            </a:r>
            <a:r>
              <a:rPr lang="en-ZA" dirty="0" err="1"/>
              <a:t>MobileCommerce</a:t>
            </a:r>
            <a:r>
              <a:rPr lang="en-ZA" dirty="0"/>
              <a:t> acceptance: comparison between Mobile Commerce users and nonusers.5 (3): 339</a:t>
            </a:r>
            <a:r>
              <a:rPr lang="en-US" dirty="0"/>
              <a:t>–</a:t>
            </a:r>
            <a:r>
              <a:rPr lang="en-ZA" dirty="0"/>
              <a:t>356.</a:t>
            </a:r>
            <a:endParaRPr lang="en-ZW" dirty="0"/>
          </a:p>
          <a:p>
            <a:pPr lvl="0"/>
            <a:r>
              <a:rPr lang="en-ZA" dirty="0"/>
              <a:t> Marker, P., K. McNamara and L. Wallace. The Significance of Information and Communication Technologies for Reducing Poverty. London, DFID.</a:t>
            </a:r>
            <a:endParaRPr lang="en-ZW" dirty="0"/>
          </a:p>
          <a:p>
            <a:pPr lvl="0"/>
            <a:r>
              <a:rPr lang="en-ZA" dirty="0"/>
              <a:t>May, J., 2010.  Digital and other poverties:  Exploring the connection in four East African countries.  Paper presented at the</a:t>
            </a:r>
            <a:r>
              <a:rPr lang="en-ZA" b="1" dirty="0"/>
              <a:t> </a:t>
            </a:r>
            <a:r>
              <a:rPr lang="en-ZA" dirty="0"/>
              <a:t>CPRC Conference: Ten years of 'war against poverty'. What we have learned since 2000. What we should do 2010-2020</a:t>
            </a:r>
            <a:r>
              <a:rPr lang="en-ZA" b="1" dirty="0"/>
              <a:t>.  </a:t>
            </a:r>
            <a:r>
              <a:rPr lang="en-ZA" dirty="0"/>
              <a:t>8-10 September 2010, Manchester, UK.  p1-27 (27p).</a:t>
            </a:r>
            <a:endParaRPr lang="en-ZW" dirty="0"/>
          </a:p>
          <a:p>
            <a:pPr lvl="0"/>
            <a:r>
              <a:rPr lang="en-ZA" dirty="0"/>
              <a:t>Mbogo.M.2010.The Impact of Mobile Payments on the Success and Growth of Micro-Business: The Case of M-</a:t>
            </a:r>
            <a:r>
              <a:rPr lang="en-ZA" dirty="0" err="1"/>
              <a:t>Pesa</a:t>
            </a:r>
            <a:r>
              <a:rPr lang="en-ZA" dirty="0"/>
              <a:t> in Kenya. </a:t>
            </a:r>
            <a:r>
              <a:rPr lang="en-ZA" i="1" dirty="0"/>
              <a:t>The Journal of Language, Technology &amp; Entrepreneurship in Africa</a:t>
            </a:r>
            <a:r>
              <a:rPr lang="en-ZA" dirty="0"/>
              <a:t>.2(1) </a:t>
            </a:r>
            <a:endParaRPr lang="en-ZW" dirty="0"/>
          </a:p>
          <a:p>
            <a:pPr lvl="0"/>
            <a:r>
              <a:rPr lang="en-ZA" dirty="0" err="1"/>
              <a:t>Morawczynski</a:t>
            </a:r>
            <a:r>
              <a:rPr lang="en-ZA" dirty="0"/>
              <a:t>, Olga and Mark Pickens (2009). Poor People Using Mobile Financial Services: Observations on Customer Usage and Impact from M‐PESA. </a:t>
            </a:r>
            <a:r>
              <a:rPr lang="en-ZA" dirty="0" err="1"/>
              <a:t>CGap</a:t>
            </a:r>
            <a:r>
              <a:rPr lang="en-ZA" dirty="0"/>
              <a:t> Brief</a:t>
            </a:r>
            <a:r>
              <a:rPr lang="en-ZA" u="sng" dirty="0">
                <a:hlinkClick r:id="rId6"/>
              </a:rPr>
              <a:t>http://www.cgap.org/p/site/c/template.rc/1.9.36723/</a:t>
            </a:r>
            <a:endParaRPr lang="en-ZW" dirty="0"/>
          </a:p>
          <a:p>
            <a:pPr lvl="0"/>
            <a:r>
              <a:rPr lang="en-ZA" dirty="0" err="1"/>
              <a:t>Ndiwalana.A</a:t>
            </a:r>
            <a:r>
              <a:rPr lang="en-ZA" dirty="0"/>
              <a:t> &amp; </a:t>
            </a:r>
            <a:r>
              <a:rPr lang="en-ZA" dirty="0" err="1"/>
              <a:t>Popov.O</a:t>
            </a:r>
            <a:r>
              <a:rPr lang="en-ZA" dirty="0"/>
              <a:t>. 2008. Mobile Payments: A Comparison between Philippine and Ugandan Contexts. Accessed 09/09/2010 </a:t>
            </a:r>
            <a:r>
              <a:rPr lang="en-ZA" u="sng" dirty="0">
                <a:hlinkClick r:id="rId7"/>
              </a:rPr>
              <a:t>http://dspace.mak.ac.ug/bitstream/123456789/182/3/ndiwalana-dicts-res.pdf.</a:t>
            </a:r>
            <a:endParaRPr lang="en-ZW" dirty="0"/>
          </a:p>
          <a:p>
            <a:pPr lvl="0"/>
            <a:r>
              <a:rPr lang="en-US" dirty="0" err="1"/>
              <a:t>Porteous</a:t>
            </a:r>
            <a:r>
              <a:rPr lang="en-US" dirty="0"/>
              <a:t>, D. 2007. Just how transformational is m-banking? Accessed 1/11/2010</a:t>
            </a:r>
            <a:endParaRPr lang="en-ZW" dirty="0"/>
          </a:p>
          <a:p>
            <a:r>
              <a:rPr lang="en-US" sz="2800" dirty="0"/>
              <a:t>Quadir,I.Z.2010. Mobile Technology: One core lesson, many possible solutions. </a:t>
            </a:r>
            <a:r>
              <a:rPr lang="en-US" sz="2800" i="1" dirty="0"/>
              <a:t>Development Outreach</a:t>
            </a:r>
            <a:r>
              <a:rPr lang="en-US" sz="2800" dirty="0"/>
              <a:t>.1:22-24</a:t>
            </a:r>
            <a:endParaRPr lang="en-ZA" sz="2800" dirty="0"/>
          </a:p>
          <a:p>
            <a:pPr lvl="0"/>
            <a:r>
              <a:rPr lang="en-ZA" dirty="0" err="1" smtClean="0"/>
              <a:t>Roeller</a:t>
            </a:r>
            <a:r>
              <a:rPr lang="en-ZA" dirty="0"/>
              <a:t>, L and L. Waverman.2001. “Telecommunications Infrastructure and Economic Development: A </a:t>
            </a:r>
            <a:r>
              <a:rPr lang="en-ZA" dirty="0" err="1"/>
              <a:t>SimultaneousApproach</a:t>
            </a:r>
            <a:r>
              <a:rPr lang="en-ZA" dirty="0"/>
              <a:t>”. </a:t>
            </a:r>
            <a:r>
              <a:rPr lang="en-ZA" i="1" dirty="0"/>
              <a:t>The American Economic Review.</a:t>
            </a:r>
            <a:r>
              <a:rPr lang="en-ZA" dirty="0"/>
              <a:t> 91(4): 909-923.</a:t>
            </a:r>
            <a:endParaRPr lang="en-ZW" dirty="0"/>
          </a:p>
          <a:p>
            <a:pPr lvl="0"/>
            <a:r>
              <a:rPr lang="en-ZA" dirty="0" err="1"/>
              <a:t>Sen</a:t>
            </a:r>
            <a:r>
              <a:rPr lang="en-ZA" dirty="0"/>
              <a:t>, A. 1999. </a:t>
            </a:r>
            <a:r>
              <a:rPr lang="en-ZA" i="1" dirty="0"/>
              <a:t>Development as freedom</a:t>
            </a:r>
            <a:r>
              <a:rPr lang="en-ZA" dirty="0"/>
              <a:t>. Oxford: Oxford </a:t>
            </a:r>
            <a:r>
              <a:rPr lang="en-ZA" dirty="0" err="1"/>
              <a:t>UniversityPress</a:t>
            </a:r>
            <a:endParaRPr lang="en-ZW" dirty="0"/>
          </a:p>
          <a:p>
            <a:pPr lvl="0"/>
            <a:r>
              <a:rPr lang="en-ZA" dirty="0" err="1"/>
              <a:t>Soeftestad</a:t>
            </a:r>
            <a:r>
              <a:rPr lang="en-ZA" dirty="0"/>
              <a:t>, L.T and M.K, </a:t>
            </a:r>
            <a:r>
              <a:rPr lang="en-ZA" dirty="0" err="1"/>
              <a:t>Sein</a:t>
            </a:r>
            <a:r>
              <a:rPr lang="en-ZA" dirty="0"/>
              <a:t>. 2003. "ICT and development: east is east and west is west and the Twain may yet meet", in Krishna, S., </a:t>
            </a:r>
            <a:r>
              <a:rPr lang="en-ZA" dirty="0" err="1"/>
              <a:t>Madon</a:t>
            </a:r>
            <a:r>
              <a:rPr lang="en-ZA" dirty="0"/>
              <a:t>, S. (</a:t>
            </a:r>
            <a:r>
              <a:rPr lang="en-ZA" dirty="0" err="1"/>
              <a:t>Eds</a:t>
            </a:r>
            <a:r>
              <a:rPr lang="en-ZA" dirty="0"/>
              <a:t>),</a:t>
            </a:r>
            <a:r>
              <a:rPr lang="en-ZA" i="1" dirty="0"/>
              <a:t>The Digital </a:t>
            </a:r>
            <a:r>
              <a:rPr lang="en-ZA" i="1" dirty="0" err="1"/>
              <a:t>Challenge:Information</a:t>
            </a:r>
            <a:r>
              <a:rPr lang="en-ZA" i="1" dirty="0"/>
              <a:t> Technology in the Development Context</a:t>
            </a:r>
            <a:r>
              <a:rPr lang="en-ZA" dirty="0"/>
              <a:t>, </a:t>
            </a:r>
            <a:r>
              <a:rPr lang="en-ZA" dirty="0" err="1"/>
              <a:t>Ashgate</a:t>
            </a:r>
            <a:r>
              <a:rPr lang="en-ZA" dirty="0"/>
              <a:t> Publishing Ltd, Aldershot, </a:t>
            </a:r>
            <a:endParaRPr lang="en-ZW" dirty="0"/>
          </a:p>
          <a:p>
            <a:pPr lvl="0"/>
            <a:r>
              <a:rPr lang="en-ZA" dirty="0" err="1"/>
              <a:t>Ssewanyana</a:t>
            </a:r>
            <a:r>
              <a:rPr lang="en-ZA" dirty="0"/>
              <a:t> J.K. 2007, ICT Access and Poverty in Uganda. International Journal of Computing and ICT Research.1(2): 10-19.</a:t>
            </a:r>
            <a:endParaRPr lang="en-ZW" dirty="0"/>
          </a:p>
          <a:p>
            <a:pPr lvl="0"/>
            <a:r>
              <a:rPr lang="en-ZA" dirty="0"/>
              <a:t>UNCTAD. 2010. Information Economy Report.</a:t>
            </a:r>
            <a:endParaRPr lang="en-ZW" dirty="0"/>
          </a:p>
          <a:p>
            <a:endParaRPr lang="en-ZW" dirty="0"/>
          </a:p>
          <a:p>
            <a:endParaRPr lang="en-ZW" dirty="0"/>
          </a:p>
        </p:txBody>
      </p:sp>
      <p:sp>
        <p:nvSpPr>
          <p:cNvPr id="3" name="Title 2"/>
          <p:cNvSpPr>
            <a:spLocks noGrp="1"/>
          </p:cNvSpPr>
          <p:nvPr>
            <p:ph type="title"/>
          </p:nvPr>
        </p:nvSpPr>
        <p:spPr>
          <a:xfrm>
            <a:off x="457200" y="274638"/>
            <a:ext cx="8229600" cy="715962"/>
          </a:xfrm>
        </p:spPr>
        <p:txBody>
          <a:bodyPr>
            <a:normAutofit fontScale="90000"/>
          </a:bodyPr>
          <a:lstStyle/>
          <a:p>
            <a:r>
              <a:rPr lang="en-ZW" dirty="0" smtClean="0"/>
              <a:t>References</a:t>
            </a:r>
            <a:endParaRPr lang="en-ZW" dirty="0"/>
          </a:p>
        </p:txBody>
      </p:sp>
    </p:spTree>
    <p:extLst>
      <p:ext uri="{BB962C8B-B14F-4D97-AF65-F5344CB8AC3E}">
        <p14:creationId xmlns:p14="http://schemas.microsoft.com/office/powerpoint/2010/main" val="409988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ZA" dirty="0"/>
              <a:t>Study seeks therefore to:</a:t>
            </a:r>
          </a:p>
          <a:p>
            <a:r>
              <a:rPr lang="en-US" dirty="0" smtClean="0"/>
              <a:t>Assess </a:t>
            </a:r>
            <a:r>
              <a:rPr lang="en-US" dirty="0"/>
              <a:t>patterns  and context of usage of the WIZZIT mobile banking facility by the urban poor</a:t>
            </a:r>
            <a:endParaRPr lang="en-ZW" dirty="0"/>
          </a:p>
          <a:p>
            <a:r>
              <a:rPr lang="en-US" dirty="0"/>
              <a:t>Explore reasons for use or  non usage of the mobile banking facility </a:t>
            </a:r>
            <a:endParaRPr lang="en-ZW" dirty="0"/>
          </a:p>
          <a:p>
            <a:pPr marL="109728" indent="0">
              <a:buNone/>
            </a:pPr>
            <a:endParaRPr lang="en-US" dirty="0"/>
          </a:p>
        </p:txBody>
      </p:sp>
      <p:sp>
        <p:nvSpPr>
          <p:cNvPr id="3" name="Title 2"/>
          <p:cNvSpPr>
            <a:spLocks noGrp="1"/>
          </p:cNvSpPr>
          <p:nvPr>
            <p:ph type="title"/>
          </p:nvPr>
        </p:nvSpPr>
        <p:spPr/>
        <p:txBody>
          <a:bodyPr/>
          <a:lstStyle/>
          <a:p>
            <a:r>
              <a:rPr lang="en-US" dirty="0" smtClean="0"/>
              <a:t>Research objectives</a:t>
            </a:r>
            <a:endParaRPr lang="en-US" dirty="0"/>
          </a:p>
        </p:txBody>
      </p:sp>
    </p:spTree>
    <p:extLst>
      <p:ext uri="{BB962C8B-B14F-4D97-AF65-F5344CB8AC3E}">
        <p14:creationId xmlns:p14="http://schemas.microsoft.com/office/powerpoint/2010/main" val="182422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What </a:t>
            </a:r>
            <a:r>
              <a:rPr lang="en-US" dirty="0"/>
              <a:t>is the actual usage of the mobile banking platform by the urban poor?</a:t>
            </a:r>
            <a:endParaRPr lang="en-ZW" dirty="0"/>
          </a:p>
          <a:p>
            <a:r>
              <a:rPr lang="en-US" dirty="0"/>
              <a:t>For what purposes and in what situations is the mobile banking facility being used?</a:t>
            </a:r>
            <a:endParaRPr lang="en-ZW" dirty="0"/>
          </a:p>
          <a:p>
            <a:r>
              <a:rPr lang="en-US" dirty="0"/>
              <a:t>What are the factors that have enhanced or inhibited use of the mobile banking facility?</a:t>
            </a:r>
            <a:endParaRPr lang="en-ZW" dirty="0"/>
          </a:p>
          <a:p>
            <a:r>
              <a:rPr lang="en-US" dirty="0"/>
              <a:t>What are the benefits, opportunities and/or challenges that mobile banking has presented for users?</a:t>
            </a:r>
            <a:endParaRPr lang="en-ZW" dirty="0"/>
          </a:p>
          <a:p>
            <a:endParaRPr lang="en-ZW" dirty="0"/>
          </a:p>
          <a:p>
            <a:pPr lvl="0"/>
            <a:endParaRPr lang="en-US" dirty="0" smtClean="0">
              <a:latin typeface="Calibri" pitchFamily="34" charset="0"/>
            </a:endParaRPr>
          </a:p>
          <a:p>
            <a:endParaRPr lang="en-US" dirty="0"/>
          </a:p>
        </p:txBody>
      </p:sp>
      <p:sp>
        <p:nvSpPr>
          <p:cNvPr id="3" name="Title 2"/>
          <p:cNvSpPr>
            <a:spLocks noGrp="1"/>
          </p:cNvSpPr>
          <p:nvPr>
            <p:ph type="title"/>
          </p:nvPr>
        </p:nvSpPr>
        <p:spPr/>
        <p:txBody>
          <a:bodyPr/>
          <a:lstStyle/>
          <a:p>
            <a:r>
              <a:rPr lang="en-US" dirty="0" smtClean="0"/>
              <a:t>Research questions </a:t>
            </a:r>
            <a:endParaRPr lang="en-US" dirty="0"/>
          </a:p>
        </p:txBody>
      </p:sp>
    </p:spTree>
    <p:extLst>
      <p:ext uri="{BB962C8B-B14F-4D97-AF65-F5344CB8AC3E}">
        <p14:creationId xmlns:p14="http://schemas.microsoft.com/office/powerpoint/2010/main" val="631694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W" dirty="0"/>
              <a:t>Literature review</a:t>
            </a:r>
          </a:p>
          <a:p>
            <a:pPr marL="365760" lvl="1" indent="-256032">
              <a:spcBef>
                <a:spcPts val="400"/>
              </a:spcBef>
              <a:buSzPct val="68000"/>
              <a:buFont typeface="Wingdings 3"/>
              <a:buChar char=""/>
            </a:pPr>
            <a:r>
              <a:rPr lang="en-ZA" sz="2700" dirty="0"/>
              <a:t>Exploration of the Context of study </a:t>
            </a:r>
            <a:endParaRPr lang="en-ZW" sz="2700" dirty="0"/>
          </a:p>
          <a:p>
            <a:pPr marL="365760" lvl="1" indent="-256032">
              <a:spcBef>
                <a:spcPts val="400"/>
              </a:spcBef>
              <a:buSzPct val="68000"/>
              <a:buFont typeface="Wingdings 3"/>
              <a:buChar char=""/>
            </a:pPr>
            <a:r>
              <a:rPr lang="en-ZA" sz="2700" dirty="0"/>
              <a:t>Selection of  theoretical framework</a:t>
            </a:r>
          </a:p>
          <a:p>
            <a:pPr marL="365760" lvl="1" indent="-256032">
              <a:spcBef>
                <a:spcPts val="400"/>
              </a:spcBef>
              <a:buSzPct val="68000"/>
              <a:buFont typeface="Wingdings 3"/>
              <a:buChar char=""/>
            </a:pPr>
            <a:r>
              <a:rPr lang="en-ZA" sz="2700" dirty="0"/>
              <a:t>Selection of research methodology </a:t>
            </a:r>
            <a:endParaRPr lang="en-ZW" sz="2700" dirty="0"/>
          </a:p>
          <a:p>
            <a:pPr marL="365760" lvl="1" indent="-256032">
              <a:spcBef>
                <a:spcPts val="400"/>
              </a:spcBef>
              <a:buSzPct val="68000"/>
              <a:buFont typeface="Wingdings 3"/>
              <a:buChar char=""/>
            </a:pPr>
            <a:r>
              <a:rPr lang="en-ZA" sz="2700" dirty="0"/>
              <a:t>Research Instrument development</a:t>
            </a:r>
            <a:endParaRPr lang="en-ZW" sz="2700" dirty="0"/>
          </a:p>
          <a:p>
            <a:r>
              <a:rPr lang="en-ZW" dirty="0"/>
              <a:t>Preliminary meeting with Wizzit Bank </a:t>
            </a:r>
          </a:p>
          <a:p>
            <a:endParaRPr lang="en-ZW" dirty="0"/>
          </a:p>
          <a:p>
            <a:endParaRPr lang="en-ZW" dirty="0"/>
          </a:p>
          <a:p>
            <a:endParaRPr lang="en-ZW" dirty="0"/>
          </a:p>
        </p:txBody>
      </p:sp>
      <p:sp>
        <p:nvSpPr>
          <p:cNvPr id="3" name="Title 2"/>
          <p:cNvSpPr>
            <a:spLocks noGrp="1"/>
          </p:cNvSpPr>
          <p:nvPr>
            <p:ph type="title"/>
          </p:nvPr>
        </p:nvSpPr>
        <p:spPr/>
        <p:txBody>
          <a:bodyPr/>
          <a:lstStyle/>
          <a:p>
            <a:r>
              <a:rPr lang="en-ZW" dirty="0" smtClean="0"/>
              <a:t>Work to date</a:t>
            </a:r>
            <a:endParaRPr lang="en-ZW" dirty="0"/>
          </a:p>
        </p:txBody>
      </p:sp>
    </p:spTree>
    <p:extLst>
      <p:ext uri="{BB962C8B-B14F-4D97-AF65-F5344CB8AC3E}">
        <p14:creationId xmlns:p14="http://schemas.microsoft.com/office/powerpoint/2010/main" val="127694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667000"/>
            <a:ext cx="8229600" cy="1143000"/>
          </a:xfrm>
        </p:spPr>
        <p:txBody>
          <a:bodyPr/>
          <a:lstStyle/>
          <a:p>
            <a:pPr algn="ctr"/>
            <a:r>
              <a:rPr lang="en-ZW" dirty="0" smtClean="0"/>
              <a:t>Literature review findings</a:t>
            </a:r>
            <a:endParaRPr lang="en-ZW" dirty="0"/>
          </a:p>
        </p:txBody>
      </p:sp>
    </p:spTree>
    <p:extLst>
      <p:ext uri="{BB962C8B-B14F-4D97-AF65-F5344CB8AC3E}">
        <p14:creationId xmlns:p14="http://schemas.microsoft.com/office/powerpoint/2010/main" val="96462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ZA" sz="1800" dirty="0" smtClean="0"/>
              <a:t>ICTs </a:t>
            </a:r>
            <a:r>
              <a:rPr lang="en-ZA" sz="1800" dirty="0"/>
              <a:t>can contribute to poverty </a:t>
            </a:r>
            <a:r>
              <a:rPr lang="en-ZA" sz="1800" dirty="0" smtClean="0"/>
              <a:t>alleviation </a:t>
            </a:r>
            <a:r>
              <a:rPr lang="en-ZA" sz="1400" dirty="0" smtClean="0"/>
              <a:t>(</a:t>
            </a:r>
            <a:r>
              <a:rPr lang="en-ZA" sz="1400" dirty="0"/>
              <a:t>May 2010, Marker et al 2002)</a:t>
            </a:r>
          </a:p>
          <a:p>
            <a:r>
              <a:rPr lang="en-ZA" sz="1800" dirty="0"/>
              <a:t>ICTs are merely instruments and cannot singlehandedly solve the complex global challenge of poverty but access can change lives </a:t>
            </a:r>
            <a:r>
              <a:rPr lang="en-ZA" sz="1400" dirty="0"/>
              <a:t>(Brown 2001)</a:t>
            </a:r>
          </a:p>
          <a:p>
            <a:r>
              <a:rPr lang="en-ZA" sz="1800" dirty="0"/>
              <a:t>Access to ICTs will not solve the problem of poverty but can be instruments in the fight against </a:t>
            </a:r>
            <a:r>
              <a:rPr lang="en-ZA" sz="1800" dirty="0" smtClean="0"/>
              <a:t>poverty </a:t>
            </a:r>
            <a:r>
              <a:rPr lang="en-ZA" sz="1400" dirty="0"/>
              <a:t>(</a:t>
            </a:r>
            <a:r>
              <a:rPr lang="en-ZA" sz="1400" dirty="0" err="1"/>
              <a:t>Arunachalam</a:t>
            </a:r>
            <a:r>
              <a:rPr lang="en-ZA" sz="1400" dirty="0"/>
              <a:t> 2002) </a:t>
            </a:r>
          </a:p>
          <a:p>
            <a:r>
              <a:rPr lang="en-ZA" sz="1800" dirty="0"/>
              <a:t>Positive impact of ICTs on economic growth </a:t>
            </a:r>
            <a:r>
              <a:rPr lang="en-ZA" sz="1400" dirty="0"/>
              <a:t>(Roller &amp; </a:t>
            </a:r>
            <a:r>
              <a:rPr lang="en-ZA" sz="1400" dirty="0" err="1"/>
              <a:t>Waverman</a:t>
            </a:r>
            <a:r>
              <a:rPr lang="en-ZA" sz="1400" dirty="0"/>
              <a:t> 2001, </a:t>
            </a:r>
            <a:r>
              <a:rPr lang="en-ZA" sz="1400" dirty="0" err="1"/>
              <a:t>Djiofack-Zebaze</a:t>
            </a:r>
            <a:r>
              <a:rPr lang="en-ZA" sz="1400" dirty="0"/>
              <a:t> &amp; Keck, 2009 &amp; </a:t>
            </a:r>
            <a:r>
              <a:rPr lang="en-ZA" sz="1400" dirty="0" err="1"/>
              <a:t>Ssewanyana</a:t>
            </a:r>
            <a:r>
              <a:rPr lang="en-ZA" sz="1400" dirty="0"/>
              <a:t> 2007).</a:t>
            </a:r>
          </a:p>
          <a:p>
            <a:r>
              <a:rPr lang="en-ZA" sz="1800" dirty="0"/>
              <a:t>Positive relationship only in the developed world and not in the developing world </a:t>
            </a:r>
            <a:r>
              <a:rPr lang="en-ZA" sz="1400" dirty="0"/>
              <a:t>(EIU 2004, </a:t>
            </a:r>
            <a:r>
              <a:rPr lang="en-ZA" sz="1400" dirty="0" err="1"/>
              <a:t>Indjikian</a:t>
            </a:r>
            <a:r>
              <a:rPr lang="en-ZA" sz="1400" dirty="0"/>
              <a:t> &amp;Siegel, 2005). </a:t>
            </a:r>
          </a:p>
          <a:p>
            <a:r>
              <a:rPr lang="en-ZA" sz="1800" dirty="0" smtClean="0"/>
              <a:t>Focus </a:t>
            </a:r>
            <a:r>
              <a:rPr lang="en-ZA" sz="1800" dirty="0"/>
              <a:t>should be on the use of ICTs &amp; contexts of use and not the supply of technology as ICTs are not ends in themselves </a:t>
            </a:r>
            <a:r>
              <a:rPr lang="en-ZA" sz="1400" dirty="0"/>
              <a:t>(</a:t>
            </a:r>
            <a:r>
              <a:rPr lang="en-ZA" sz="1400" dirty="0" err="1"/>
              <a:t>Arunachalam</a:t>
            </a:r>
            <a:r>
              <a:rPr lang="en-ZA" sz="1400" dirty="0"/>
              <a:t> </a:t>
            </a:r>
            <a:r>
              <a:rPr lang="en-ZA" sz="1400" dirty="0" smtClean="0"/>
              <a:t>2002,Soeftestad </a:t>
            </a:r>
            <a:r>
              <a:rPr lang="en-ZA" sz="1400" dirty="0"/>
              <a:t>&amp; </a:t>
            </a:r>
            <a:r>
              <a:rPr lang="en-ZA" sz="1400" dirty="0" err="1"/>
              <a:t>Sein</a:t>
            </a:r>
            <a:r>
              <a:rPr lang="en-ZA" sz="1400" dirty="0"/>
              <a:t> 2003</a:t>
            </a:r>
            <a:r>
              <a:rPr lang="en-ZA" sz="1400" dirty="0" smtClean="0"/>
              <a:t>)</a:t>
            </a:r>
            <a:endParaRPr lang="en-US" sz="1400" dirty="0"/>
          </a:p>
        </p:txBody>
      </p:sp>
      <p:sp>
        <p:nvSpPr>
          <p:cNvPr id="3" name="Title 2"/>
          <p:cNvSpPr>
            <a:spLocks noGrp="1"/>
          </p:cNvSpPr>
          <p:nvPr>
            <p:ph type="title"/>
          </p:nvPr>
        </p:nvSpPr>
        <p:spPr/>
        <p:txBody>
          <a:bodyPr>
            <a:normAutofit fontScale="90000"/>
          </a:bodyPr>
          <a:lstStyle/>
          <a:p>
            <a:r>
              <a:rPr lang="en-US" dirty="0" err="1" smtClean="0"/>
              <a:t>ICTs,poverty</a:t>
            </a:r>
            <a:r>
              <a:rPr lang="en-US" dirty="0" smtClean="0"/>
              <a:t> alleviation &amp; development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ZA" sz="2000" dirty="0"/>
              <a:t>Mobile phone technology has been shown in various studies to </a:t>
            </a:r>
            <a:endParaRPr lang="en-ZA" sz="2000" dirty="0" smtClean="0"/>
          </a:p>
          <a:p>
            <a:r>
              <a:rPr lang="en-ZA" sz="2000" dirty="0" smtClean="0"/>
              <a:t>contribute </a:t>
            </a:r>
            <a:r>
              <a:rPr lang="en-ZA" sz="2000" dirty="0"/>
              <a:t>to </a:t>
            </a:r>
            <a:r>
              <a:rPr lang="en-ZA" sz="2000" dirty="0" smtClean="0"/>
              <a:t>nations</a:t>
            </a:r>
            <a:r>
              <a:rPr lang="en-ZA" sz="2000" dirty="0"/>
              <a:t>’ GDP more significantly in developing countries </a:t>
            </a:r>
            <a:r>
              <a:rPr lang="en-ZA" sz="1400" dirty="0"/>
              <a:t>(UNCTAD 2010 &amp; World Bank 2009). </a:t>
            </a:r>
          </a:p>
          <a:p>
            <a:r>
              <a:rPr lang="en-ZA" sz="2000" dirty="0"/>
              <a:t>i</a:t>
            </a:r>
            <a:r>
              <a:rPr lang="en-ZA" sz="2000" dirty="0" smtClean="0"/>
              <a:t>mprove communication </a:t>
            </a:r>
            <a:r>
              <a:rPr lang="en-ZA" sz="2000" dirty="0"/>
              <a:t>with suppliers and consumers reducing </a:t>
            </a:r>
            <a:r>
              <a:rPr lang="en-ZA" sz="2000" dirty="0" err="1" smtClean="0"/>
              <a:t>costs,increasing</a:t>
            </a:r>
            <a:r>
              <a:rPr lang="en-ZA" sz="2000" dirty="0" smtClean="0"/>
              <a:t> </a:t>
            </a:r>
            <a:r>
              <a:rPr lang="en-ZA" sz="2000" dirty="0"/>
              <a:t>productivity and efficiency </a:t>
            </a:r>
            <a:r>
              <a:rPr lang="en-ZA" sz="1400" dirty="0"/>
              <a:t>(Jensen 2007, Abraham 2007, Mittal, Gandhi, &amp; </a:t>
            </a:r>
            <a:r>
              <a:rPr lang="en-ZA" sz="1400" dirty="0" err="1"/>
              <a:t>Tripathi</a:t>
            </a:r>
            <a:r>
              <a:rPr lang="en-ZA" sz="1400" dirty="0"/>
              <a:t> 2010, </a:t>
            </a:r>
            <a:r>
              <a:rPr lang="en-ZA" sz="1400" dirty="0" err="1"/>
              <a:t>Ovara</a:t>
            </a:r>
            <a:r>
              <a:rPr lang="en-ZA" sz="1400" dirty="0"/>
              <a:t> 2006, </a:t>
            </a:r>
            <a:r>
              <a:rPr lang="en-ZA" sz="1400" dirty="0" err="1"/>
              <a:t>Esselaar</a:t>
            </a:r>
            <a:r>
              <a:rPr lang="en-ZA" sz="1400" dirty="0"/>
              <a:t>, Stork, </a:t>
            </a:r>
            <a:r>
              <a:rPr lang="en-ZA" sz="1400" dirty="0" err="1"/>
              <a:t>Ndiwalana</a:t>
            </a:r>
            <a:r>
              <a:rPr lang="en-ZA" sz="1400" dirty="0"/>
              <a:t> &amp; </a:t>
            </a:r>
            <a:r>
              <a:rPr lang="en-ZA" sz="1400" dirty="0" err="1"/>
              <a:t>Deen-Swarray</a:t>
            </a:r>
            <a:r>
              <a:rPr lang="en-ZA" sz="1400" dirty="0"/>
              <a:t> 2006, Donner 2009 &amp; </a:t>
            </a:r>
            <a:r>
              <a:rPr lang="en-ZA" sz="1400" dirty="0" err="1"/>
              <a:t>Duncombe</a:t>
            </a:r>
            <a:r>
              <a:rPr lang="en-ZA" sz="1400" dirty="0"/>
              <a:t> &amp; </a:t>
            </a:r>
            <a:r>
              <a:rPr lang="en-ZA" sz="1400" dirty="0" err="1"/>
              <a:t>Heeks</a:t>
            </a:r>
            <a:r>
              <a:rPr lang="en-ZA" sz="1400" dirty="0"/>
              <a:t> 2001). </a:t>
            </a:r>
          </a:p>
          <a:p>
            <a:r>
              <a:rPr lang="en-ZA" sz="2000" dirty="0"/>
              <a:t>c</a:t>
            </a:r>
            <a:r>
              <a:rPr lang="en-ZA" sz="2000" dirty="0" smtClean="0"/>
              <a:t>hange business </a:t>
            </a:r>
            <a:r>
              <a:rPr lang="en-ZA" sz="2000" dirty="0"/>
              <a:t>and social relationships and networks </a:t>
            </a:r>
            <a:r>
              <a:rPr lang="en-ZA" sz="1400" dirty="0"/>
              <a:t>(Donner </a:t>
            </a:r>
            <a:r>
              <a:rPr lang="en-ZA" sz="1400" dirty="0" smtClean="0"/>
              <a:t>2005).</a:t>
            </a:r>
            <a:endParaRPr lang="en-ZA" sz="1400" dirty="0"/>
          </a:p>
          <a:p>
            <a:r>
              <a:rPr lang="en-ZA" sz="2000" dirty="0" err="1" smtClean="0"/>
              <a:t>revolutionalise</a:t>
            </a:r>
            <a:r>
              <a:rPr lang="en-ZA" sz="2000" dirty="0" smtClean="0"/>
              <a:t> </a:t>
            </a:r>
            <a:r>
              <a:rPr lang="en-ZA" sz="2000" dirty="0"/>
              <a:t>business processes </a:t>
            </a:r>
            <a:r>
              <a:rPr lang="en-ZA" sz="1400" dirty="0"/>
              <a:t>(Donner &amp; </a:t>
            </a:r>
            <a:r>
              <a:rPr lang="en-ZA" sz="1400" dirty="0" err="1"/>
              <a:t>Escobari</a:t>
            </a:r>
            <a:r>
              <a:rPr lang="en-ZA" sz="1400" dirty="0"/>
              <a:t> 2009) </a:t>
            </a:r>
            <a:r>
              <a:rPr lang="en-ZA" sz="2000" dirty="0"/>
              <a:t>and </a:t>
            </a:r>
            <a:r>
              <a:rPr lang="en-ZA" sz="2000" dirty="0" smtClean="0"/>
              <a:t>enhance </a:t>
            </a:r>
            <a:r>
              <a:rPr lang="en-ZA" sz="2000" dirty="0"/>
              <a:t>competitiveness </a:t>
            </a:r>
            <a:r>
              <a:rPr lang="en-ZA" sz="1400" dirty="0"/>
              <a:t>(</a:t>
            </a:r>
            <a:r>
              <a:rPr lang="en-ZA" sz="1400" dirty="0" err="1"/>
              <a:t>Jagun</a:t>
            </a:r>
            <a:r>
              <a:rPr lang="en-ZA" sz="1400" dirty="0"/>
              <a:t> &amp; </a:t>
            </a:r>
            <a:r>
              <a:rPr lang="en-ZA" sz="1400" dirty="0" err="1"/>
              <a:t>Heeks</a:t>
            </a:r>
            <a:r>
              <a:rPr lang="en-ZA" sz="1400" dirty="0"/>
              <a:t> 2008)</a:t>
            </a:r>
            <a:r>
              <a:rPr lang="en-ZA" sz="2000" dirty="0" smtClean="0"/>
              <a:t>.</a:t>
            </a:r>
          </a:p>
          <a:p>
            <a:pPr marL="109728" indent="0">
              <a:buNone/>
            </a:pPr>
            <a:r>
              <a:rPr lang="en-ZA" sz="2000" dirty="0"/>
              <a:t>ICT’s that can be harnessed for social and economic development </a:t>
            </a:r>
            <a:r>
              <a:rPr lang="en-ZA" sz="1400" dirty="0"/>
              <a:t>(Best &amp; Kenny 2009)</a:t>
            </a:r>
          </a:p>
          <a:p>
            <a:pPr marL="109728" indent="0">
              <a:buNone/>
            </a:pPr>
            <a:endParaRPr lang="en-ZW" sz="2000" dirty="0"/>
          </a:p>
        </p:txBody>
      </p:sp>
      <p:sp>
        <p:nvSpPr>
          <p:cNvPr id="3" name="Title 2"/>
          <p:cNvSpPr>
            <a:spLocks noGrp="1"/>
          </p:cNvSpPr>
          <p:nvPr>
            <p:ph type="title"/>
          </p:nvPr>
        </p:nvSpPr>
        <p:spPr/>
        <p:txBody>
          <a:bodyPr/>
          <a:lstStyle/>
          <a:p>
            <a:r>
              <a:rPr lang="en-ZW" dirty="0" smtClean="0"/>
              <a:t>Mobile phone technology</a:t>
            </a:r>
            <a:endParaRPr lang="en-ZW" dirty="0"/>
          </a:p>
        </p:txBody>
      </p:sp>
    </p:spTree>
    <p:extLst>
      <p:ext uri="{BB962C8B-B14F-4D97-AF65-F5344CB8AC3E}">
        <p14:creationId xmlns:p14="http://schemas.microsoft.com/office/powerpoint/2010/main" val="856182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22866"/>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5791200"/>
            <a:ext cx="3485249" cy="276999"/>
          </a:xfrm>
          <a:prstGeom prst="rect">
            <a:avLst/>
          </a:prstGeom>
        </p:spPr>
        <p:txBody>
          <a:bodyPr wrap="none">
            <a:spAutoFit/>
          </a:bodyPr>
          <a:lstStyle/>
          <a:p>
            <a:r>
              <a:rPr lang="en-ZA" sz="1200" i="1" dirty="0"/>
              <a:t>Source: World Bank Financial inclusion 2010</a:t>
            </a:r>
            <a:endParaRPr lang="en-ZW" sz="1200" dirty="0"/>
          </a:p>
        </p:txBody>
      </p:sp>
      <p:sp>
        <p:nvSpPr>
          <p:cNvPr id="6" name="Title 2"/>
          <p:cNvSpPr>
            <a:spLocks noGrp="1"/>
          </p:cNvSpPr>
          <p:nvPr>
            <p:ph type="title"/>
          </p:nvPr>
        </p:nvSpPr>
        <p:spPr>
          <a:xfrm>
            <a:off x="457200" y="152400"/>
            <a:ext cx="8229600" cy="1143000"/>
          </a:xfrm>
        </p:spPr>
        <p:txBody>
          <a:bodyPr/>
          <a:lstStyle/>
          <a:p>
            <a:pPr algn="ctr"/>
            <a:r>
              <a:rPr lang="en-ZW" dirty="0" smtClean="0"/>
              <a:t>Financial inclusion</a:t>
            </a:r>
            <a:endParaRPr lang="en-ZW" dirty="0"/>
          </a:p>
        </p:txBody>
      </p:sp>
    </p:spTree>
    <p:extLst>
      <p:ext uri="{BB962C8B-B14F-4D97-AF65-F5344CB8AC3E}">
        <p14:creationId xmlns:p14="http://schemas.microsoft.com/office/powerpoint/2010/main" val="49734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4162</TotalTime>
  <Words>2004</Words>
  <Application>Microsoft Office PowerPoint</Application>
  <PresentationFormat>On-screen Show (4:3)</PresentationFormat>
  <Paragraphs>148</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Exploring the use of mobile banking services by the poor:</vt:lpstr>
      <vt:lpstr>Purpose of study</vt:lpstr>
      <vt:lpstr>Research objectives</vt:lpstr>
      <vt:lpstr>Research questions </vt:lpstr>
      <vt:lpstr>Work to date</vt:lpstr>
      <vt:lpstr>Literature review findings</vt:lpstr>
      <vt:lpstr>ICTs,poverty alleviation &amp; development</vt:lpstr>
      <vt:lpstr>Mobile phone technology</vt:lpstr>
      <vt:lpstr>Financial inclusion</vt:lpstr>
      <vt:lpstr>Mobile banking </vt:lpstr>
      <vt:lpstr>Wizzit bank </vt:lpstr>
      <vt:lpstr>PowerPoint Presentation</vt:lpstr>
      <vt:lpstr>Wizzit Bank(ctd) </vt:lpstr>
      <vt:lpstr>PowerPoint Presentation</vt:lpstr>
      <vt:lpstr>PowerPoint Presentation</vt:lpstr>
      <vt:lpstr>PowerPoint Presentation</vt:lpstr>
      <vt:lpstr>Context of study-South Africa</vt:lpstr>
      <vt:lpstr>Theoretical frameworks evaluated</vt:lpstr>
      <vt:lpstr>Theoretically framework selected: Capabilities Approach </vt:lpstr>
      <vt:lpstr>PowerPoint Presentation</vt:lpstr>
      <vt:lpstr>Sampling &amp; Methodology </vt:lpstr>
      <vt:lpstr>Methodology justification</vt:lpstr>
      <vt:lpstr>Proposed Areas of study</vt:lpstr>
      <vt:lpstr>Proposed Areas of study(ctd’)</vt:lpstr>
      <vt:lpstr>PowerPoint Presentation</vt:lpstr>
      <vt:lpstr>Outstanding work</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society, democracy and development</dc:title>
  <dc:creator>mmakore</dc:creator>
  <cp:lastModifiedBy>mmakore</cp:lastModifiedBy>
  <cp:revision>480</cp:revision>
  <dcterms:created xsi:type="dcterms:W3CDTF">2010-07-10T07:54:45Z</dcterms:created>
  <dcterms:modified xsi:type="dcterms:W3CDTF">2011-12-06T20:00:12Z</dcterms:modified>
</cp:coreProperties>
</file>