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7"/>
  </p:notesMasterIdLst>
  <p:sldIdLst>
    <p:sldId id="256" r:id="rId2"/>
    <p:sldId id="257" r:id="rId3"/>
    <p:sldId id="258" r:id="rId4"/>
    <p:sldId id="259" r:id="rId5"/>
    <p:sldId id="263" r:id="rId6"/>
    <p:sldId id="265" r:id="rId7"/>
    <p:sldId id="294" r:id="rId8"/>
    <p:sldId id="267" r:id="rId9"/>
    <p:sldId id="295" r:id="rId10"/>
    <p:sldId id="269" r:id="rId11"/>
    <p:sldId id="272" r:id="rId12"/>
    <p:sldId id="273" r:id="rId13"/>
    <p:sldId id="293" r:id="rId14"/>
    <p:sldId id="274" r:id="rId15"/>
    <p:sldId id="275" r:id="rId16"/>
    <p:sldId id="276" r:id="rId17"/>
    <p:sldId id="277" r:id="rId18"/>
    <p:sldId id="278" r:id="rId19"/>
    <p:sldId id="296" r:id="rId20"/>
    <p:sldId id="279" r:id="rId21"/>
    <p:sldId id="298" r:id="rId22"/>
    <p:sldId id="280" r:id="rId23"/>
    <p:sldId id="281" r:id="rId24"/>
    <p:sldId id="282" r:id="rId25"/>
    <p:sldId id="283" r:id="rId26"/>
    <p:sldId id="284" r:id="rId27"/>
    <p:sldId id="297" r:id="rId28"/>
    <p:sldId id="285" r:id="rId29"/>
    <p:sldId id="286" r:id="rId30"/>
    <p:sldId id="287" r:id="rId31"/>
    <p:sldId id="288" r:id="rId32"/>
    <p:sldId id="289" r:id="rId33"/>
    <p:sldId id="290" r:id="rId34"/>
    <p:sldId id="291"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734" y="-5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55D82-78E3-47CF-AE7C-F4F76A98653B}" type="datetimeFigureOut">
              <a:rPr lang="en-US" smtClean="0"/>
              <a:pPr/>
              <a:t>12/7/2011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25BBF5-AB6C-4221-8F19-7272544E4C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25BBF5-AB6C-4221-8F19-7272544E4CC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484CBE7-D2EB-44DA-BF0D-4B89CD87FFC8}" type="datetimeFigureOut">
              <a:rPr lang="en-US" smtClean="0"/>
              <a:pPr/>
              <a:t>12/7/2011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9468AED-8163-4987-B54C-BED87C51DC7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84CBE7-D2EB-44DA-BF0D-4B89CD87FFC8}"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68AED-8163-4987-B54C-BED87C51DC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84CBE7-D2EB-44DA-BF0D-4B89CD87FFC8}"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68AED-8163-4987-B54C-BED87C51DC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484CBE7-D2EB-44DA-BF0D-4B89CD87FFC8}" type="datetimeFigureOut">
              <a:rPr lang="en-US" smtClean="0"/>
              <a:pPr/>
              <a:t>12/7/2011</a:t>
            </a:fld>
            <a:endParaRPr lang="en-US"/>
          </a:p>
        </p:txBody>
      </p:sp>
      <p:sp>
        <p:nvSpPr>
          <p:cNvPr id="9" name="Slide Number Placeholder 8"/>
          <p:cNvSpPr>
            <a:spLocks noGrp="1"/>
          </p:cNvSpPr>
          <p:nvPr>
            <p:ph type="sldNum" sz="quarter" idx="15"/>
          </p:nvPr>
        </p:nvSpPr>
        <p:spPr/>
        <p:txBody>
          <a:bodyPr rtlCol="0"/>
          <a:lstStyle/>
          <a:p>
            <a:fld id="{09468AED-8163-4987-B54C-BED87C51DC7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484CBE7-D2EB-44DA-BF0D-4B89CD87FFC8}" type="datetimeFigureOut">
              <a:rPr lang="en-US" smtClean="0"/>
              <a:pPr/>
              <a:t>12/7/2011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9468AED-8163-4987-B54C-BED87C51DC7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484CBE7-D2EB-44DA-BF0D-4B89CD87FFC8}"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68AED-8163-4987-B54C-BED87C51DC7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484CBE7-D2EB-44DA-BF0D-4B89CD87FFC8}" type="datetimeFigureOut">
              <a:rPr lang="en-US" smtClean="0"/>
              <a:pPr/>
              <a:t>12/7/2011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68AED-8163-4987-B54C-BED87C51DC7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484CBE7-D2EB-44DA-BF0D-4B89CD87FFC8}" type="datetimeFigureOut">
              <a:rPr lang="en-US" smtClean="0"/>
              <a:pPr/>
              <a:t>12/7/2011</a:t>
            </a:fld>
            <a:endParaRPr lang="en-US"/>
          </a:p>
        </p:txBody>
      </p:sp>
      <p:sp>
        <p:nvSpPr>
          <p:cNvPr id="7" name="Slide Number Placeholder 6"/>
          <p:cNvSpPr>
            <a:spLocks noGrp="1"/>
          </p:cNvSpPr>
          <p:nvPr>
            <p:ph type="sldNum" sz="quarter" idx="11"/>
          </p:nvPr>
        </p:nvSpPr>
        <p:spPr/>
        <p:txBody>
          <a:bodyPr rtlCol="0"/>
          <a:lstStyle/>
          <a:p>
            <a:fld id="{09468AED-8163-4987-B54C-BED87C51DC7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4CBE7-D2EB-44DA-BF0D-4B89CD87FFC8}" type="datetimeFigureOut">
              <a:rPr lang="en-US" smtClean="0"/>
              <a:pPr/>
              <a:t>12/7/2011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68AED-8163-4987-B54C-BED87C51DC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484CBE7-D2EB-44DA-BF0D-4B89CD87FFC8}" type="datetimeFigureOut">
              <a:rPr lang="en-US" smtClean="0"/>
              <a:pPr/>
              <a:t>12/7/2011</a:t>
            </a:fld>
            <a:endParaRPr lang="en-US"/>
          </a:p>
        </p:txBody>
      </p:sp>
      <p:sp>
        <p:nvSpPr>
          <p:cNvPr id="22" name="Slide Number Placeholder 21"/>
          <p:cNvSpPr>
            <a:spLocks noGrp="1"/>
          </p:cNvSpPr>
          <p:nvPr>
            <p:ph type="sldNum" sz="quarter" idx="15"/>
          </p:nvPr>
        </p:nvSpPr>
        <p:spPr/>
        <p:txBody>
          <a:bodyPr rtlCol="0"/>
          <a:lstStyle/>
          <a:p>
            <a:fld id="{09468AED-8163-4987-B54C-BED87C51DC7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484CBE7-D2EB-44DA-BF0D-4B89CD87FFC8}" type="datetimeFigureOut">
              <a:rPr lang="en-US" smtClean="0"/>
              <a:pPr/>
              <a:t>12/7/2011</a:t>
            </a:fld>
            <a:endParaRPr lang="en-US"/>
          </a:p>
        </p:txBody>
      </p:sp>
      <p:sp>
        <p:nvSpPr>
          <p:cNvPr id="18" name="Slide Number Placeholder 17"/>
          <p:cNvSpPr>
            <a:spLocks noGrp="1"/>
          </p:cNvSpPr>
          <p:nvPr>
            <p:ph type="sldNum" sz="quarter" idx="11"/>
          </p:nvPr>
        </p:nvSpPr>
        <p:spPr/>
        <p:txBody>
          <a:bodyPr rtlCol="0"/>
          <a:lstStyle/>
          <a:p>
            <a:fld id="{09468AED-8163-4987-B54C-BED87C51DC7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84CBE7-D2EB-44DA-BF0D-4B89CD87FFC8}" type="datetimeFigureOut">
              <a:rPr lang="en-US" smtClean="0"/>
              <a:pPr/>
              <a:t>12/7/2011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9468AED-8163-4987-B54C-BED87C51DC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838450"/>
          </a:xfrm>
        </p:spPr>
        <p:txBody>
          <a:bodyPr>
            <a:normAutofit/>
          </a:bodyPr>
          <a:lstStyle/>
          <a:p>
            <a:r>
              <a:rPr lang="en-US" sz="3600" dirty="0">
                <a:latin typeface="Aharoni" pitchFamily="2" charset="-79"/>
                <a:cs typeface="Aharoni" pitchFamily="2" charset="-79"/>
              </a:rPr>
              <a:t>Money Management and </a:t>
            </a:r>
            <a:r>
              <a:rPr lang="en-US" sz="3600" dirty="0" smtClean="0">
                <a:latin typeface="Aharoni" pitchFamily="2" charset="-79"/>
                <a:cs typeface="Aharoni" pitchFamily="2" charset="-79"/>
              </a:rPr>
              <a:t>Mechanisms</a:t>
            </a:r>
            <a:r>
              <a:rPr lang="en-US" sz="3600" dirty="0">
                <a:latin typeface="Aharoni" pitchFamily="2" charset="-79"/>
                <a:cs typeface="Aharoni" pitchFamily="2" charset="-79"/>
              </a:rPr>
              <a:t/>
            </a:r>
            <a:br>
              <a:rPr lang="en-US" sz="3600" dirty="0">
                <a:latin typeface="Aharoni" pitchFamily="2" charset="-79"/>
                <a:cs typeface="Aharoni" pitchFamily="2" charset="-79"/>
              </a:rPr>
            </a:br>
            <a:r>
              <a:rPr lang="en-US" sz="3600" dirty="0" smtClean="0">
                <a:latin typeface="Aharoni" pitchFamily="2" charset="-79"/>
                <a:cs typeface="Aharoni" pitchFamily="2" charset="-79"/>
              </a:rPr>
              <a:t>In THE </a:t>
            </a:r>
            <a:r>
              <a:rPr lang="en-US" sz="3600" dirty="0">
                <a:latin typeface="Aharoni" pitchFamily="2" charset="-79"/>
                <a:cs typeface="Aharoni" pitchFamily="2" charset="-79"/>
              </a:rPr>
              <a:t>Palestinian financial sector based on multi </a:t>
            </a:r>
            <a:r>
              <a:rPr lang="en-US" sz="3600" dirty="0" smtClean="0">
                <a:latin typeface="Aharoni" pitchFamily="2" charset="-79"/>
                <a:cs typeface="Aharoni" pitchFamily="2" charset="-79"/>
              </a:rPr>
              <a:t>currencies Context</a:t>
            </a:r>
            <a:endParaRPr lang="en-US" sz="3600" dirty="0">
              <a:latin typeface="Aharoni" pitchFamily="2" charset="-79"/>
              <a:cs typeface="Aharoni" pitchFamily="2" charset="-79"/>
            </a:endParaRPr>
          </a:p>
        </p:txBody>
      </p:sp>
      <p:sp>
        <p:nvSpPr>
          <p:cNvPr id="22529" name="Rectangle 1"/>
          <p:cNvSpPr>
            <a:spLocks noChangeArrowheads="1"/>
          </p:cNvSpPr>
          <p:nvPr/>
        </p:nvSpPr>
        <p:spPr bwMode="auto">
          <a:xfrm>
            <a:off x="1524000" y="4953000"/>
            <a:ext cx="6058005"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0" i="0" u="none" strike="noStrike" cap="none" normalizeH="0" baseline="0" dirty="0" smtClean="0">
                <a:ln>
                  <a:noFill/>
                </a:ln>
                <a:solidFill>
                  <a:srgbClr val="000000"/>
                </a:solidFill>
                <a:effectLst/>
                <a:latin typeface="Arial" pitchFamily="34" charset="0"/>
                <a:ea typeface="Batang"/>
                <a:cs typeface="Arial" pitchFamily="34" charset="0"/>
              </a:rPr>
              <a:t>A study Financed by A grant from the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Institute for Money, Technology, &amp; Financial Inclusion</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University of California, Irvine</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0" i="0" u="none" strike="noStrike" cap="none" normalizeH="0" baseline="0" dirty="0" smtClean="0">
                <a:ln>
                  <a:noFill/>
                </a:ln>
                <a:solidFill>
                  <a:srgbClr val="000000"/>
                </a:solidFill>
                <a:effectLst/>
                <a:latin typeface="Arial" pitchFamily="34" charset="0"/>
                <a:ea typeface="Batang"/>
                <a:cs typeface="Arial" pitchFamily="34" charset="0"/>
              </a:rPr>
              <a:t>September, 6, 2011</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1371600" y="3276600"/>
            <a:ext cx="6420347"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Arial" pitchFamily="34" charset="0"/>
                <a:ea typeface="Batang" charset="-127"/>
                <a:cs typeface="Arial" pitchFamily="34" charset="0"/>
              </a:rPr>
              <a:t>Nidal</a:t>
            </a:r>
            <a:r>
              <a:rPr kumimoji="0" lang="en-US" sz="1200" b="1" i="0" u="none" strike="noStrike" cap="none" normalizeH="0" baseline="0" dirty="0" smtClean="0">
                <a:ln>
                  <a:noFill/>
                </a:ln>
                <a:solidFill>
                  <a:srgbClr val="000000"/>
                </a:solidFill>
                <a:effectLst/>
                <a:latin typeface="Arial" pitchFamily="34" charset="0"/>
                <a:ea typeface="Batang" charset="-127"/>
                <a:cs typeface="Arial" pitchFamily="34" charset="0"/>
              </a:rPr>
              <a:t> Rashid </a:t>
            </a:r>
            <a:r>
              <a:rPr kumimoji="0" lang="en-US" sz="1200" b="1" i="0" u="none" strike="noStrike" cap="none" normalizeH="0" baseline="0" dirty="0" err="1" smtClean="0">
                <a:ln>
                  <a:noFill/>
                </a:ln>
                <a:solidFill>
                  <a:srgbClr val="000000"/>
                </a:solidFill>
                <a:effectLst/>
                <a:latin typeface="Arial" pitchFamily="34" charset="0"/>
                <a:ea typeface="Batang" charset="-127"/>
                <a:cs typeface="Arial" pitchFamily="34" charset="0"/>
              </a:rPr>
              <a:t>Sabri</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Batang" charset="-127"/>
                <a:cs typeface="Arial" pitchFamily="34" charset="0"/>
              </a:rPr>
              <a:t>Professor and Dean; College of Commerce and Economics, </a:t>
            </a:r>
            <a:r>
              <a:rPr kumimoji="0" lang="en-US" sz="1200" b="0" i="0" u="none" strike="noStrike" cap="none" normalizeH="0" baseline="0" dirty="0" err="1" smtClean="0">
                <a:ln>
                  <a:noFill/>
                </a:ln>
                <a:solidFill>
                  <a:srgbClr val="000000"/>
                </a:solidFill>
                <a:effectLst/>
                <a:latin typeface="Arial" pitchFamily="34" charset="0"/>
                <a:ea typeface="Batang" charset="-127"/>
                <a:cs typeface="Arial" pitchFamily="34" charset="0"/>
              </a:rPr>
              <a:t>Birzeit</a:t>
            </a:r>
            <a:r>
              <a:rPr kumimoji="0" lang="en-US" sz="1200" b="0" i="0" u="none" strike="noStrike" cap="none" normalizeH="0" baseline="0" dirty="0" smtClean="0">
                <a:ln>
                  <a:noFill/>
                </a:ln>
                <a:solidFill>
                  <a:srgbClr val="000000"/>
                </a:solidFill>
                <a:effectLst/>
                <a:latin typeface="Arial" pitchFamily="34" charset="0"/>
                <a:ea typeface="Batang" charset="-127"/>
                <a:cs typeface="Arial" pitchFamily="34" charset="0"/>
              </a:rPr>
              <a:t> University Palestine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Arial" pitchFamily="34" charset="0"/>
                <a:ea typeface="Batang" charset="-127"/>
                <a:cs typeface="Arial" pitchFamily="34" charset="0"/>
              </a:rPr>
              <a:t>Diama</a:t>
            </a:r>
            <a:r>
              <a:rPr kumimoji="0" lang="en-US" sz="1200" b="1" i="0" u="none" strike="noStrike" cap="none" normalizeH="0" baseline="0" dirty="0" smtClean="0">
                <a:ln>
                  <a:noFill/>
                </a:ln>
                <a:solidFill>
                  <a:srgbClr val="000000"/>
                </a:solidFill>
                <a:effectLst/>
                <a:latin typeface="Arial" pitchFamily="34" charset="0"/>
                <a:ea typeface="Batang" charset="-127"/>
                <a:cs typeface="Arial" pitchFamily="34" charset="0"/>
              </a:rPr>
              <a:t> K. </a:t>
            </a:r>
            <a:r>
              <a:rPr kumimoji="0" lang="en-US" sz="1200" b="1" i="0" u="none" strike="noStrike" cap="none" normalizeH="0" baseline="0" dirty="0" err="1" smtClean="0">
                <a:ln>
                  <a:noFill/>
                </a:ln>
                <a:solidFill>
                  <a:srgbClr val="000000"/>
                </a:solidFill>
                <a:effectLst/>
                <a:latin typeface="Arial" pitchFamily="34" charset="0"/>
                <a:ea typeface="Batang" charset="-127"/>
                <a:cs typeface="Arial" pitchFamily="34" charset="0"/>
              </a:rPr>
              <a:t>Abulaban</a:t>
            </a:r>
            <a:r>
              <a:rPr kumimoji="0" lang="en-US" sz="1200" b="1" i="0" u="none" strike="noStrike" cap="none" normalizeH="0" baseline="0" dirty="0" smtClean="0">
                <a:ln>
                  <a:noFill/>
                </a:ln>
                <a:solidFill>
                  <a:srgbClr val="000000"/>
                </a:solidFill>
                <a:effectLst/>
                <a:latin typeface="Arial" pitchFamily="34" charset="0"/>
                <a:ea typeface="Batang" charset="-127"/>
                <a:cs typeface="Arial" pitchFamily="34" charset="0"/>
              </a:rPr>
              <a:t> </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Batang" charset="-127"/>
                <a:cs typeface="Arial" pitchFamily="34" charset="0"/>
              </a:rPr>
              <a:t>Lecturer of Finance; College of Commerce and Economics, </a:t>
            </a:r>
            <a:r>
              <a:rPr kumimoji="0" lang="en-US" sz="1200" b="0" i="0" u="none" strike="noStrike" cap="none" normalizeH="0" baseline="0" dirty="0" err="1" smtClean="0">
                <a:ln>
                  <a:noFill/>
                </a:ln>
                <a:solidFill>
                  <a:srgbClr val="000000"/>
                </a:solidFill>
                <a:effectLst/>
                <a:latin typeface="Arial" pitchFamily="34" charset="0"/>
                <a:ea typeface="Batang" charset="-127"/>
                <a:cs typeface="Arial" pitchFamily="34" charset="0"/>
              </a:rPr>
              <a:t>Birzeit</a:t>
            </a:r>
            <a:r>
              <a:rPr kumimoji="0" lang="en-US" sz="1200" b="0" i="0" u="none" strike="noStrike" cap="none" normalizeH="0" baseline="0" dirty="0" smtClean="0">
                <a:ln>
                  <a:noFill/>
                </a:ln>
                <a:solidFill>
                  <a:srgbClr val="000000"/>
                </a:solidFill>
                <a:effectLst/>
                <a:latin typeface="Arial" pitchFamily="34" charset="0"/>
                <a:ea typeface="Batang" charset="-127"/>
                <a:cs typeface="Arial" pitchFamily="34" charset="0"/>
              </a:rPr>
              <a:t> University Palestine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Arial" pitchFamily="34" charset="0"/>
                <a:ea typeface="Batang" charset="-127"/>
                <a:cs typeface="Arial" pitchFamily="34" charset="0"/>
              </a:rPr>
              <a:t>Dima</a:t>
            </a:r>
            <a:r>
              <a:rPr kumimoji="0" lang="en-US" sz="1200" b="1" i="0" u="none" strike="noStrike" cap="none" normalizeH="0" baseline="0" dirty="0" smtClean="0">
                <a:ln>
                  <a:noFill/>
                </a:ln>
                <a:solidFill>
                  <a:srgbClr val="000000"/>
                </a:solidFill>
                <a:effectLst/>
                <a:latin typeface="Arial" pitchFamily="34" charset="0"/>
                <a:ea typeface="Batang" charset="-127"/>
                <a:cs typeface="Arial" pitchFamily="34" charset="0"/>
              </a:rPr>
              <a:t> W. </a:t>
            </a:r>
            <a:r>
              <a:rPr kumimoji="0" lang="en-US" sz="1200" b="1" i="0" u="none" strike="noStrike" cap="none" normalizeH="0" baseline="0" dirty="0" err="1" smtClean="0">
                <a:ln>
                  <a:noFill/>
                </a:ln>
                <a:solidFill>
                  <a:srgbClr val="000000"/>
                </a:solidFill>
                <a:effectLst/>
                <a:latin typeface="Arial" pitchFamily="34" charset="0"/>
                <a:ea typeface="Batang" charset="-127"/>
                <a:cs typeface="Arial" pitchFamily="34" charset="0"/>
              </a:rPr>
              <a:t>Hanyia</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Batang" charset="-127"/>
                <a:cs typeface="Arial" pitchFamily="34" charset="0"/>
              </a:rPr>
              <a:t>Lecturer of Management; College of Commerce and Economics, </a:t>
            </a:r>
            <a:r>
              <a:rPr kumimoji="0" lang="en-US" sz="1200" b="0" i="0" u="none" strike="noStrike" cap="none" normalizeH="0" baseline="0" dirty="0" err="1" smtClean="0">
                <a:ln>
                  <a:noFill/>
                </a:ln>
                <a:solidFill>
                  <a:srgbClr val="000000"/>
                </a:solidFill>
                <a:effectLst/>
                <a:latin typeface="Arial" pitchFamily="34" charset="0"/>
                <a:ea typeface="Batang" charset="-127"/>
                <a:cs typeface="Arial" pitchFamily="34" charset="0"/>
              </a:rPr>
              <a:t>Birzeit</a:t>
            </a:r>
            <a:r>
              <a:rPr kumimoji="0" lang="en-US" sz="1200" b="0" i="0" u="none" strike="noStrike" cap="none" normalizeH="0" baseline="0" dirty="0" smtClean="0">
                <a:ln>
                  <a:noFill/>
                </a:ln>
                <a:solidFill>
                  <a:srgbClr val="000000"/>
                </a:solidFill>
                <a:effectLst/>
                <a:latin typeface="Arial" pitchFamily="34" charset="0"/>
                <a:ea typeface="Batang" charset="-127"/>
                <a:cs typeface="Arial" pitchFamily="34" charset="0"/>
              </a:rPr>
              <a:t> University Palestine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Diama\Desktop\imagesCADT2ZX0.jpg"/>
          <p:cNvPicPr>
            <a:picLocks noChangeAspect="1" noChangeArrowheads="1"/>
          </p:cNvPicPr>
          <p:nvPr/>
        </p:nvPicPr>
        <p:blipFill>
          <a:blip r:embed="rId3"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467600" cy="731838"/>
          </a:xfrm>
        </p:spPr>
        <p:txBody>
          <a:bodyPr>
            <a:normAutofit/>
          </a:bodyPr>
          <a:lstStyle/>
          <a:p>
            <a:r>
              <a:rPr lang="en-US" sz="3200" b="1" dirty="0"/>
              <a:t>Purposes of the study</a:t>
            </a:r>
            <a:endParaRPr lang="en-US" sz="3200" dirty="0"/>
          </a:p>
        </p:txBody>
      </p:sp>
      <p:sp>
        <p:nvSpPr>
          <p:cNvPr id="3" name="Content Placeholder 2"/>
          <p:cNvSpPr>
            <a:spLocks noGrp="1"/>
          </p:cNvSpPr>
          <p:nvPr>
            <p:ph sz="quarter" idx="1"/>
          </p:nvPr>
        </p:nvSpPr>
        <p:spPr>
          <a:xfrm>
            <a:off x="609600" y="1143000"/>
            <a:ext cx="7848600" cy="5102352"/>
          </a:xfrm>
        </p:spPr>
        <p:txBody>
          <a:bodyPr>
            <a:normAutofit fontScale="77500" lnSpcReduction="20000"/>
          </a:bodyPr>
          <a:lstStyle/>
          <a:p>
            <a:r>
              <a:rPr lang="en-US" sz="2300" dirty="0"/>
              <a:t>This research aims to study the Money Management features including </a:t>
            </a:r>
            <a:r>
              <a:rPr lang="en-US" sz="2300" dirty="0" smtClean="0"/>
              <a:t>systemic and </a:t>
            </a:r>
            <a:r>
              <a:rPr lang="en-US" sz="2300" dirty="0"/>
              <a:t>technological infrastructures in the Palestinian </a:t>
            </a:r>
            <a:r>
              <a:rPr lang="en-US" sz="2300" dirty="0" smtClean="0"/>
              <a:t>Economy .</a:t>
            </a:r>
          </a:p>
          <a:p>
            <a:pPr>
              <a:buNone/>
            </a:pPr>
            <a:r>
              <a:rPr lang="en-US" sz="2300" dirty="0" smtClean="0"/>
              <a:t>In </a:t>
            </a:r>
            <a:r>
              <a:rPr lang="en-US" sz="2300" dirty="0"/>
              <a:t>more details </a:t>
            </a:r>
            <a:r>
              <a:rPr lang="en-US" sz="2300" dirty="0" smtClean="0"/>
              <a:t>it aims </a:t>
            </a:r>
            <a:r>
              <a:rPr lang="en-US" sz="2300" dirty="0"/>
              <a:t>to accomplish the following purposes</a:t>
            </a:r>
            <a:r>
              <a:rPr lang="en-US" sz="2300" dirty="0" smtClean="0"/>
              <a:t>:</a:t>
            </a:r>
          </a:p>
          <a:p>
            <a:pPr>
              <a:buNone/>
            </a:pPr>
            <a:endParaRPr lang="en-US" sz="1400" dirty="0" smtClean="0"/>
          </a:p>
          <a:p>
            <a:pPr lvl="1"/>
            <a:r>
              <a:rPr lang="en-US" sz="1900" dirty="0"/>
              <a:t>To explore  Palestinian clients  behavior in case of </a:t>
            </a:r>
            <a:r>
              <a:rPr lang="en-US" sz="1900" dirty="0" smtClean="0"/>
              <a:t>savings, </a:t>
            </a:r>
            <a:r>
              <a:rPr lang="en-US" sz="1900" dirty="0"/>
              <a:t>getting loans and conducting business transactions in the context of using three currencies simultaneously   </a:t>
            </a:r>
            <a:endParaRPr lang="en-US" sz="1900" dirty="0" smtClean="0"/>
          </a:p>
          <a:p>
            <a:pPr lvl="1">
              <a:buNone/>
            </a:pPr>
            <a:endParaRPr lang="en-US" sz="1900" dirty="0"/>
          </a:p>
          <a:p>
            <a:pPr lvl="1"/>
            <a:r>
              <a:rPr lang="en-US" sz="1900" dirty="0"/>
              <a:t>To determine to what </a:t>
            </a:r>
            <a:r>
              <a:rPr lang="en-US" sz="1900" dirty="0" smtClean="0"/>
              <a:t>extent </a:t>
            </a:r>
            <a:r>
              <a:rPr lang="en-US" sz="1900" dirty="0"/>
              <a:t>internet-banking, ATMs and other electronic money instruments are used, and what are the major social, cultural and technical problems that are facing such instruments. </a:t>
            </a:r>
            <a:endParaRPr lang="en-US" sz="1900" dirty="0" smtClean="0"/>
          </a:p>
          <a:p>
            <a:pPr lvl="1">
              <a:buNone/>
            </a:pPr>
            <a:endParaRPr lang="en-US" sz="1900" dirty="0"/>
          </a:p>
          <a:p>
            <a:pPr lvl="1"/>
            <a:r>
              <a:rPr lang="en-US" sz="1900" dirty="0"/>
              <a:t>To point out the factors of selecting a currency as saving basis by the Palestinian clients, including the interest rate factor</a:t>
            </a:r>
            <a:r>
              <a:rPr lang="en-US" sz="1900" dirty="0" smtClean="0"/>
              <a:t>.</a:t>
            </a:r>
          </a:p>
          <a:p>
            <a:pPr lvl="1">
              <a:buNone/>
            </a:pPr>
            <a:endParaRPr lang="en-US" sz="1900" dirty="0"/>
          </a:p>
          <a:p>
            <a:pPr lvl="1"/>
            <a:r>
              <a:rPr lang="en-US" sz="1900" dirty="0"/>
              <a:t>To point out the needed revisions on the present laws, in order to accept new innovative financial instruments including Mobile money and various forms of electronic money. </a:t>
            </a:r>
            <a:endParaRPr lang="en-US" sz="1900" dirty="0" smtClean="0"/>
          </a:p>
          <a:p>
            <a:pPr lvl="1">
              <a:buNone/>
            </a:pPr>
            <a:endParaRPr lang="en-US" sz="1900" dirty="0"/>
          </a:p>
          <a:p>
            <a:pPr lvl="1"/>
            <a:r>
              <a:rPr lang="en-US" sz="1900" dirty="0"/>
              <a:t>To state the practices followed in managing treasury </a:t>
            </a:r>
            <a:r>
              <a:rPr lang="en-US" sz="1900" dirty="0" smtClean="0"/>
              <a:t>activities, </a:t>
            </a:r>
            <a:r>
              <a:rPr lang="en-US" sz="1900" dirty="0"/>
              <a:t>including </a:t>
            </a:r>
            <a:r>
              <a:rPr lang="en-US" sz="1900" dirty="0" smtClean="0"/>
              <a:t>closing </a:t>
            </a:r>
            <a:r>
              <a:rPr lang="en-US" sz="1900" dirty="0"/>
              <a:t>the cash surplus position of the three or more currencies in addition to the ways and conditions of implementing such practices</a:t>
            </a:r>
            <a:r>
              <a:rPr lang="en-US" sz="1900" dirty="0" smtClean="0"/>
              <a:t>.</a:t>
            </a:r>
            <a:endParaRPr lang="en-US" sz="1900" dirty="0"/>
          </a:p>
          <a:p>
            <a:endParaRPr lang="en-US" sz="1800" dirty="0" smtClean="0"/>
          </a:p>
          <a:p>
            <a:endParaRPr lang="en-US" sz="1800" dirty="0"/>
          </a:p>
        </p:txBody>
      </p:sp>
      <p:pic>
        <p:nvPicPr>
          <p:cNvPr id="4"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467600" cy="609600"/>
          </a:xfrm>
        </p:spPr>
        <p:txBody>
          <a:bodyPr>
            <a:normAutofit/>
          </a:bodyPr>
          <a:lstStyle/>
          <a:p>
            <a:r>
              <a:rPr lang="en-US" sz="3200" b="1" dirty="0" smtClean="0"/>
              <a:t>Methodology</a:t>
            </a:r>
            <a:endParaRPr lang="en-US" sz="3200" dirty="0"/>
          </a:p>
        </p:txBody>
      </p:sp>
      <p:sp>
        <p:nvSpPr>
          <p:cNvPr id="3" name="Content Placeholder 2"/>
          <p:cNvSpPr>
            <a:spLocks noGrp="1"/>
          </p:cNvSpPr>
          <p:nvPr>
            <p:ph sz="quarter" idx="1"/>
          </p:nvPr>
        </p:nvSpPr>
        <p:spPr>
          <a:xfrm>
            <a:off x="533400" y="1219200"/>
            <a:ext cx="7467600" cy="4873752"/>
          </a:xfrm>
        </p:spPr>
        <p:txBody>
          <a:bodyPr>
            <a:normAutofit fontScale="92500"/>
          </a:bodyPr>
          <a:lstStyle/>
          <a:p>
            <a:pPr>
              <a:buNone/>
            </a:pPr>
            <a:r>
              <a:rPr lang="en-US" sz="1800" dirty="0"/>
              <a:t>V</a:t>
            </a:r>
            <a:r>
              <a:rPr lang="en-US" sz="1800" dirty="0" smtClean="0"/>
              <a:t>arious </a:t>
            </a:r>
            <a:r>
              <a:rPr lang="en-US" sz="1800" dirty="0"/>
              <a:t>research instruments were used which may be summarized as </a:t>
            </a:r>
            <a:r>
              <a:rPr lang="en-US" sz="1800" dirty="0" smtClean="0"/>
              <a:t>follows:</a:t>
            </a:r>
          </a:p>
          <a:p>
            <a:pPr>
              <a:buNone/>
            </a:pPr>
            <a:endParaRPr lang="en-US" sz="1800" dirty="0"/>
          </a:p>
          <a:p>
            <a:r>
              <a:rPr lang="en-US" sz="1800" b="1" dirty="0" smtClean="0"/>
              <a:t>Examining </a:t>
            </a:r>
            <a:r>
              <a:rPr lang="en-US" sz="1800" b="1" dirty="0"/>
              <a:t>the related laws, rules and regulations </a:t>
            </a:r>
            <a:r>
              <a:rPr lang="en-US" sz="1800" dirty="0"/>
              <a:t>regarding the issues that are to be discussed in this proposed research. This includes laws, rules and regulations published by the Palestine Monetary Authority, and the Palestine Capital Market Authority. </a:t>
            </a:r>
            <a:endParaRPr lang="en-US" sz="1800" dirty="0" smtClean="0"/>
          </a:p>
          <a:p>
            <a:pPr>
              <a:buNone/>
            </a:pPr>
            <a:endParaRPr lang="en-US" sz="1800" dirty="0" smtClean="0"/>
          </a:p>
          <a:p>
            <a:r>
              <a:rPr lang="en-US" sz="1800" b="1" dirty="0" smtClean="0"/>
              <a:t>Analyzing </a:t>
            </a:r>
            <a:r>
              <a:rPr lang="en-US" sz="1800" b="1" dirty="0"/>
              <a:t>the related data </a:t>
            </a:r>
            <a:r>
              <a:rPr lang="en-US" sz="1800" dirty="0"/>
              <a:t>to examine the relationship between changes in values of banking deposits of each of the used currencies, and their respected </a:t>
            </a:r>
            <a:r>
              <a:rPr lang="en-US" sz="1800" dirty="0" smtClean="0"/>
              <a:t>interest </a:t>
            </a:r>
            <a:r>
              <a:rPr lang="en-US" sz="1800" dirty="0"/>
              <a:t>rates, by using quarterly data for the last ten </a:t>
            </a:r>
            <a:r>
              <a:rPr lang="en-US" sz="1800" dirty="0" smtClean="0"/>
              <a:t>years.</a:t>
            </a:r>
          </a:p>
          <a:p>
            <a:endParaRPr lang="en-US" sz="1800" dirty="0"/>
          </a:p>
          <a:p>
            <a:r>
              <a:rPr lang="en-US" sz="1800" b="1" dirty="0" smtClean="0"/>
              <a:t>Interviews </a:t>
            </a:r>
            <a:r>
              <a:rPr lang="en-US" sz="1800" b="1" dirty="0"/>
              <a:t>with banks treasurers</a:t>
            </a:r>
            <a:r>
              <a:rPr lang="en-US" sz="1800" dirty="0"/>
              <a:t>, about the three </a:t>
            </a:r>
            <a:r>
              <a:rPr lang="en-US" sz="1800" dirty="0" smtClean="0"/>
              <a:t>currencies </a:t>
            </a:r>
            <a:r>
              <a:rPr lang="en-US" sz="1800" dirty="0"/>
              <a:t>positions, and currency trading management issues were conducted.</a:t>
            </a:r>
          </a:p>
          <a:p>
            <a:pPr>
              <a:buNone/>
            </a:pPr>
            <a:r>
              <a:rPr lang="en-US" sz="1800" b="1" dirty="0"/>
              <a:t> </a:t>
            </a:r>
            <a:endParaRPr lang="en-US" sz="1800" dirty="0"/>
          </a:p>
          <a:p>
            <a:endParaRPr lang="en-US" sz="1800" dirty="0" smtClean="0"/>
          </a:p>
          <a:p>
            <a:endParaRPr lang="en-US" sz="1800" dirty="0"/>
          </a:p>
        </p:txBody>
      </p:sp>
      <p:pic>
        <p:nvPicPr>
          <p:cNvPr id="4"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066800"/>
            <a:ext cx="8686800" cy="5562600"/>
          </a:xfrm>
        </p:spPr>
        <p:txBody>
          <a:bodyPr>
            <a:normAutofit/>
          </a:bodyPr>
          <a:lstStyle/>
          <a:p>
            <a:r>
              <a:rPr lang="en-US" sz="1800" b="1" dirty="0" smtClean="0"/>
              <a:t>Questionnaires </a:t>
            </a:r>
            <a:r>
              <a:rPr lang="en-US" sz="1800" dirty="0" smtClean="0"/>
              <a:t>articulated in five answers of </a:t>
            </a:r>
            <a:r>
              <a:rPr lang="en-US" sz="1800" dirty="0" err="1" smtClean="0"/>
              <a:t>Likert</a:t>
            </a:r>
            <a:r>
              <a:rPr lang="en-US" sz="1800" dirty="0" smtClean="0"/>
              <a:t> scale (Five states for  strongly agree while 1 states for   strongly disagree), and directed to a selected sample of bankers, and banks’ clients. </a:t>
            </a:r>
          </a:p>
          <a:p>
            <a:endParaRPr lang="en-US" sz="1800" dirty="0" smtClean="0"/>
          </a:p>
          <a:p>
            <a:pPr>
              <a:buNone/>
            </a:pPr>
            <a:r>
              <a:rPr lang="en-US" sz="1800" dirty="0"/>
              <a:t> </a:t>
            </a:r>
            <a:r>
              <a:rPr lang="en-US" sz="1800" dirty="0" smtClean="0"/>
              <a:t>  In order, to collect the perceptions of all concerned parties regarding the following issues.</a:t>
            </a:r>
          </a:p>
          <a:p>
            <a:pPr lvl="1"/>
            <a:r>
              <a:rPr lang="en-US" sz="1600" dirty="0" smtClean="0"/>
              <a:t>Problems of using internet banking, and ATMs applications in the Palestinian financial sector in the context of using multi currencies.</a:t>
            </a:r>
          </a:p>
          <a:p>
            <a:pPr lvl="1"/>
            <a:r>
              <a:rPr lang="en-US" sz="1600" dirty="0" smtClean="0"/>
              <a:t>The conditions of managing treasury departments.</a:t>
            </a:r>
          </a:p>
          <a:p>
            <a:pPr lvl="1"/>
            <a:r>
              <a:rPr lang="en-US" sz="1600" dirty="0" smtClean="0"/>
              <a:t>The possibility of using innovative financial instruments such as Mobile money and other electronic payments methods.</a:t>
            </a:r>
          </a:p>
          <a:p>
            <a:pPr lvl="1"/>
            <a:r>
              <a:rPr lang="en-US" sz="1600" dirty="0" smtClean="0"/>
              <a:t>Factors of selecting a currency as saving basis by the Palestinian clients.</a:t>
            </a:r>
          </a:p>
          <a:p>
            <a:pPr lvl="1"/>
            <a:endParaRPr lang="en-US" sz="1600" dirty="0" smtClean="0"/>
          </a:p>
          <a:p>
            <a:endParaRPr lang="en-US" dirty="0"/>
          </a:p>
        </p:txBody>
      </p:sp>
      <p:pic>
        <p:nvPicPr>
          <p:cNvPr id="4"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pic>
        <p:nvPicPr>
          <p:cNvPr id="5" name="Picture 3" descr="F:\for diama\IMG_6787.jpg"/>
          <p:cNvPicPr>
            <a:picLocks noChangeAspect="1" noChangeArrowheads="1"/>
          </p:cNvPicPr>
          <p:nvPr/>
        </p:nvPicPr>
        <p:blipFill>
          <a:blip r:embed="rId3" cstate="print"/>
          <a:srcRect/>
          <a:stretch>
            <a:fillRect/>
          </a:stretch>
        </p:blipFill>
        <p:spPr bwMode="auto">
          <a:xfrm>
            <a:off x="1600200" y="4876800"/>
            <a:ext cx="3366475" cy="17351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The Selected Sample</a:t>
            </a:r>
            <a:br>
              <a:rPr lang="en-US" sz="2400" b="1" dirty="0" smtClean="0"/>
            </a:br>
            <a:endParaRPr lang="en-US" sz="2400" dirty="0"/>
          </a:p>
        </p:txBody>
      </p:sp>
      <p:sp>
        <p:nvSpPr>
          <p:cNvPr id="3" name="Content Placeholder 2"/>
          <p:cNvSpPr>
            <a:spLocks noGrp="1"/>
          </p:cNvSpPr>
          <p:nvPr>
            <p:ph sz="quarter" idx="1"/>
          </p:nvPr>
        </p:nvSpPr>
        <p:spPr/>
        <p:txBody>
          <a:bodyPr/>
          <a:lstStyle/>
          <a:p>
            <a:r>
              <a:rPr lang="en-US" sz="1600" dirty="0" smtClean="0"/>
              <a:t>The selected sample covered a group of bank mangers, treasurers, and clients who use traditional and internet - electronic banking instruments. </a:t>
            </a:r>
          </a:p>
          <a:p>
            <a:pPr>
              <a:buNone/>
            </a:pPr>
            <a:endParaRPr lang="en-US" sz="1600" dirty="0" smtClean="0"/>
          </a:p>
          <a:p>
            <a:r>
              <a:rPr lang="en-US" sz="1600" dirty="0" smtClean="0"/>
              <a:t>The selected sample included 12 out of 18 Banks working in the Palestinian economy including local and foreign banks operating in Palestine.</a:t>
            </a:r>
          </a:p>
          <a:p>
            <a:endParaRPr lang="en-US" sz="1600" dirty="0" smtClean="0"/>
          </a:p>
          <a:p>
            <a:endParaRPr lang="en-US" dirty="0"/>
          </a:p>
        </p:txBody>
      </p:sp>
      <p:pic>
        <p:nvPicPr>
          <p:cNvPr id="4" name="Picture 3" descr="couple-money-fighting.jpg"/>
          <p:cNvPicPr>
            <a:picLocks noChangeAspect="1"/>
          </p:cNvPicPr>
          <p:nvPr/>
        </p:nvPicPr>
        <p:blipFill>
          <a:blip r:embed="rId2" cstate="print"/>
          <a:stretch>
            <a:fillRect/>
          </a:stretch>
        </p:blipFill>
        <p:spPr>
          <a:xfrm>
            <a:off x="4191000" y="3886200"/>
            <a:ext cx="3314700" cy="240868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467600" cy="808038"/>
          </a:xfrm>
        </p:spPr>
        <p:txBody>
          <a:bodyPr>
            <a:normAutofit/>
          </a:bodyPr>
          <a:lstStyle/>
          <a:p>
            <a:r>
              <a:rPr lang="en-US" sz="3200" b="1" dirty="0"/>
              <a:t>Findings of the research</a:t>
            </a:r>
            <a:endParaRPr lang="en-US" sz="3200" dirty="0"/>
          </a:p>
        </p:txBody>
      </p:sp>
      <p:sp>
        <p:nvSpPr>
          <p:cNvPr id="3" name="Content Placeholder 2"/>
          <p:cNvSpPr>
            <a:spLocks noGrp="1"/>
          </p:cNvSpPr>
          <p:nvPr>
            <p:ph sz="quarter" idx="1"/>
          </p:nvPr>
        </p:nvSpPr>
        <p:spPr>
          <a:xfrm>
            <a:off x="457200" y="1447800"/>
            <a:ext cx="8229600" cy="4678363"/>
          </a:xfrm>
        </p:spPr>
        <p:txBody>
          <a:bodyPr>
            <a:normAutofit/>
          </a:bodyPr>
          <a:lstStyle/>
          <a:p>
            <a:pPr>
              <a:buNone/>
            </a:pPr>
            <a:r>
              <a:rPr lang="en-US" sz="1600" b="1" dirty="0" smtClean="0"/>
              <a:t>Savings </a:t>
            </a:r>
            <a:r>
              <a:rPr lang="en-US" sz="1600" b="1" dirty="0"/>
              <a:t>practices in a multi currency economy</a:t>
            </a:r>
            <a:endParaRPr lang="en-US" sz="1600" dirty="0"/>
          </a:p>
          <a:p>
            <a:pPr>
              <a:buNone/>
            </a:pPr>
            <a:r>
              <a:rPr lang="en-US" sz="1600" dirty="0"/>
              <a:t>	</a:t>
            </a:r>
            <a:r>
              <a:rPr lang="en-US" sz="1600" b="1" u="sng" dirty="0" smtClean="0"/>
              <a:t>Motivation </a:t>
            </a:r>
            <a:r>
              <a:rPr lang="en-US" sz="1600" b="1" u="sng" dirty="0"/>
              <a:t>for selecting a currency for </a:t>
            </a:r>
            <a:r>
              <a:rPr lang="en-US" sz="1600" b="1" u="sng" dirty="0" smtClean="0"/>
              <a:t>savings </a:t>
            </a:r>
            <a:r>
              <a:rPr lang="en-US" sz="1600" b="1" u="sng" dirty="0"/>
              <a:t>and deposits accounts as reported by the </a:t>
            </a:r>
            <a:r>
              <a:rPr lang="en-US" sz="1600" b="1" u="sng" dirty="0" smtClean="0"/>
              <a:t>clients</a:t>
            </a:r>
            <a:endParaRPr lang="en-US" sz="1600" u="sng" dirty="0"/>
          </a:p>
        </p:txBody>
      </p:sp>
      <p:graphicFrame>
        <p:nvGraphicFramePr>
          <p:cNvPr id="4" name="Table 3"/>
          <p:cNvGraphicFramePr>
            <a:graphicFrameLocks noGrp="1"/>
          </p:cNvGraphicFramePr>
          <p:nvPr/>
        </p:nvGraphicFramePr>
        <p:xfrm>
          <a:off x="1219200" y="3429000"/>
          <a:ext cx="6412865" cy="2326640"/>
        </p:xfrm>
        <a:graphic>
          <a:graphicData uri="http://schemas.openxmlformats.org/drawingml/2006/table">
            <a:tbl>
              <a:tblPr>
                <a:tableStyleId>{69CF1AB2-1976-4502-BF36-3FF5EA218861}</a:tableStyleId>
              </a:tblPr>
              <a:tblGrid>
                <a:gridCol w="1292486"/>
                <a:gridCol w="735989"/>
                <a:gridCol w="4384390"/>
              </a:tblGrid>
              <a:tr h="736600">
                <a:tc>
                  <a:txBody>
                    <a:bodyPr/>
                    <a:lstStyle/>
                    <a:p>
                      <a:pPr marL="0" marR="0" algn="ctr" rtl="1">
                        <a:spcBef>
                          <a:spcPts val="0"/>
                        </a:spcBef>
                        <a:spcAft>
                          <a:spcPts val="0"/>
                        </a:spcAft>
                      </a:pPr>
                      <a:r>
                        <a:rPr lang="en-US" sz="1400" dirty="0"/>
                        <a:t>Rank of  motivations</a:t>
                      </a:r>
                      <a:endParaRPr lang="en-US" sz="1400" dirty="0">
                        <a:latin typeface="Times New Roman"/>
                        <a:ea typeface="Times New Roman"/>
                      </a:endParaRPr>
                    </a:p>
                  </a:txBody>
                  <a:tcPr marL="68580" marR="68580" marT="0" marB="0"/>
                </a:tc>
                <a:tc>
                  <a:txBody>
                    <a:bodyPr/>
                    <a:lstStyle/>
                    <a:p>
                      <a:pPr marL="0" marR="0" algn="ctr" rtl="1">
                        <a:spcBef>
                          <a:spcPts val="0"/>
                        </a:spcBef>
                        <a:spcAft>
                          <a:spcPts val="0"/>
                        </a:spcAft>
                      </a:pPr>
                      <a:r>
                        <a:rPr lang="en-US" sz="1400"/>
                        <a:t>Ratio</a:t>
                      </a:r>
                      <a:endParaRPr lang="en-US" sz="1400">
                        <a:latin typeface="Times New Roman"/>
                        <a:ea typeface="Times New Roman"/>
                      </a:endParaRPr>
                    </a:p>
                  </a:txBody>
                  <a:tcPr marL="68580" marR="68580" marT="0" marB="0"/>
                </a:tc>
                <a:tc>
                  <a:txBody>
                    <a:bodyPr/>
                    <a:lstStyle/>
                    <a:p>
                      <a:pPr marL="0" marR="0" algn="ctr" rtl="1">
                        <a:spcBef>
                          <a:spcPts val="0"/>
                        </a:spcBef>
                        <a:spcAft>
                          <a:spcPts val="0"/>
                        </a:spcAft>
                      </a:pPr>
                      <a:r>
                        <a:rPr lang="en-US" sz="1400" dirty="0"/>
                        <a:t>Motivations</a:t>
                      </a:r>
                      <a:endParaRPr lang="en-US" sz="1400" dirty="0">
                        <a:latin typeface="Times New Roman"/>
                        <a:ea typeface="Times New Roman"/>
                      </a:endParaRPr>
                    </a:p>
                  </a:txBody>
                  <a:tcPr marL="68580" marR="68580" marT="0" marB="0"/>
                </a:tc>
              </a:tr>
              <a:tr h="368300">
                <a:tc>
                  <a:txBody>
                    <a:bodyPr/>
                    <a:lstStyle/>
                    <a:p>
                      <a:pPr marL="0" marR="0" algn="ctr">
                        <a:spcBef>
                          <a:spcPts val="0"/>
                        </a:spcBef>
                        <a:spcAft>
                          <a:spcPts val="0"/>
                        </a:spcAft>
                        <a:tabLst>
                          <a:tab pos="57150" algn="r"/>
                          <a:tab pos="152400" algn="r"/>
                        </a:tabLst>
                      </a:pPr>
                      <a:r>
                        <a:rPr lang="en-US" sz="1400"/>
                        <a:t>2</a:t>
                      </a:r>
                      <a:endParaRPr lang="en-US" sz="1400">
                        <a:latin typeface="Times New Roman"/>
                        <a:ea typeface="Times New Roman"/>
                      </a:endParaRPr>
                    </a:p>
                  </a:txBody>
                  <a:tcPr marL="68580" marR="68580" marT="0" marB="0"/>
                </a:tc>
                <a:tc>
                  <a:txBody>
                    <a:bodyPr/>
                    <a:lstStyle/>
                    <a:p>
                      <a:pPr marL="228600" marR="0" algn="just">
                        <a:spcBef>
                          <a:spcPts val="0"/>
                        </a:spcBef>
                        <a:spcAft>
                          <a:spcPts val="0"/>
                        </a:spcAft>
                        <a:tabLst>
                          <a:tab pos="57150" algn="r"/>
                          <a:tab pos="152400" algn="r"/>
                        </a:tabLst>
                      </a:pPr>
                      <a:r>
                        <a:rPr lang="en-US" sz="1400"/>
                        <a:t>27%</a:t>
                      </a:r>
                      <a:endParaRPr lang="en-US" sz="1400">
                        <a:latin typeface="Times New Roman"/>
                        <a:ea typeface="Times New Roman"/>
                      </a:endParaRPr>
                    </a:p>
                  </a:txBody>
                  <a:tcPr marL="68580" marR="68580" marT="0" marB="0"/>
                </a:tc>
                <a:tc>
                  <a:txBody>
                    <a:bodyPr/>
                    <a:lstStyle/>
                    <a:p>
                      <a:pPr marL="51435" marR="0" algn="just">
                        <a:spcBef>
                          <a:spcPts val="0"/>
                        </a:spcBef>
                        <a:spcAft>
                          <a:spcPts val="0"/>
                        </a:spcAft>
                        <a:tabLst>
                          <a:tab pos="57150" algn="r"/>
                          <a:tab pos="152400" algn="r"/>
                        </a:tabLst>
                      </a:pPr>
                      <a:r>
                        <a:rPr lang="en-US" sz="1400"/>
                        <a:t>Trust the currency not to decline in value on short or long-term </a:t>
                      </a:r>
                      <a:endParaRPr lang="en-US" sz="1400">
                        <a:latin typeface="Times New Roman"/>
                        <a:ea typeface="Times New Roman"/>
                      </a:endParaRPr>
                    </a:p>
                  </a:txBody>
                  <a:tcPr marL="68580" marR="68580" marT="0" marB="0"/>
                </a:tc>
              </a:tr>
              <a:tr h="368300">
                <a:tc>
                  <a:txBody>
                    <a:bodyPr/>
                    <a:lstStyle/>
                    <a:p>
                      <a:pPr marL="0" marR="0" algn="ctr">
                        <a:spcBef>
                          <a:spcPts val="0"/>
                        </a:spcBef>
                        <a:spcAft>
                          <a:spcPts val="0"/>
                        </a:spcAft>
                        <a:tabLst>
                          <a:tab pos="57150" algn="r"/>
                          <a:tab pos="152400" algn="r"/>
                        </a:tabLst>
                      </a:pPr>
                      <a:r>
                        <a:rPr lang="en-US" sz="1400"/>
                        <a:t>1</a:t>
                      </a:r>
                      <a:endParaRPr lang="en-US" sz="1400">
                        <a:latin typeface="Times New Roman"/>
                        <a:ea typeface="Times New Roman"/>
                      </a:endParaRPr>
                    </a:p>
                  </a:txBody>
                  <a:tcPr marL="68580" marR="68580" marT="0" marB="0"/>
                </a:tc>
                <a:tc>
                  <a:txBody>
                    <a:bodyPr/>
                    <a:lstStyle/>
                    <a:p>
                      <a:pPr marL="228600" marR="0" algn="just">
                        <a:spcBef>
                          <a:spcPts val="0"/>
                        </a:spcBef>
                        <a:spcAft>
                          <a:spcPts val="0"/>
                        </a:spcAft>
                        <a:tabLst>
                          <a:tab pos="57150" algn="r"/>
                          <a:tab pos="152400" algn="r"/>
                        </a:tabLst>
                      </a:pPr>
                      <a:r>
                        <a:rPr lang="en-US" sz="1400"/>
                        <a:t>44%</a:t>
                      </a:r>
                      <a:endParaRPr lang="en-US" sz="1400">
                        <a:latin typeface="Times New Roman"/>
                        <a:ea typeface="Times New Roman"/>
                      </a:endParaRPr>
                    </a:p>
                  </a:txBody>
                  <a:tcPr marL="68580" marR="68580" marT="0" marB="0"/>
                </a:tc>
                <a:tc>
                  <a:txBody>
                    <a:bodyPr/>
                    <a:lstStyle/>
                    <a:p>
                      <a:pPr marL="51435" marR="0" algn="just">
                        <a:spcBef>
                          <a:spcPts val="0"/>
                        </a:spcBef>
                        <a:spcAft>
                          <a:spcPts val="0"/>
                        </a:spcAft>
                        <a:tabLst>
                          <a:tab pos="57150" algn="r"/>
                          <a:tab pos="152400" algn="r"/>
                        </a:tabLst>
                      </a:pPr>
                      <a:r>
                        <a:rPr lang="en-US" sz="1400"/>
                        <a:t>The currency that I receive my income </a:t>
                      </a:r>
                      <a:endParaRPr lang="en-US" sz="1400">
                        <a:latin typeface="Times New Roman"/>
                        <a:ea typeface="Times New Roman"/>
                      </a:endParaRPr>
                    </a:p>
                  </a:txBody>
                  <a:tcPr marL="68580" marR="68580" marT="0" marB="0"/>
                </a:tc>
              </a:tr>
              <a:tr h="368300">
                <a:tc>
                  <a:txBody>
                    <a:bodyPr/>
                    <a:lstStyle/>
                    <a:p>
                      <a:pPr marL="0" marR="0" algn="ctr">
                        <a:spcBef>
                          <a:spcPts val="0"/>
                        </a:spcBef>
                        <a:spcAft>
                          <a:spcPts val="0"/>
                        </a:spcAft>
                        <a:tabLst>
                          <a:tab pos="57150" algn="r"/>
                          <a:tab pos="152400" algn="r"/>
                        </a:tabLst>
                      </a:pPr>
                      <a:r>
                        <a:rPr lang="en-US" sz="1400"/>
                        <a:t>3</a:t>
                      </a:r>
                      <a:endParaRPr lang="en-US" sz="1400">
                        <a:latin typeface="Times New Roman"/>
                        <a:ea typeface="Times New Roman"/>
                      </a:endParaRPr>
                    </a:p>
                  </a:txBody>
                  <a:tcPr marL="68580" marR="68580" marT="0" marB="0"/>
                </a:tc>
                <a:tc>
                  <a:txBody>
                    <a:bodyPr/>
                    <a:lstStyle/>
                    <a:p>
                      <a:pPr marL="228600" marR="0" algn="just">
                        <a:spcBef>
                          <a:spcPts val="0"/>
                        </a:spcBef>
                        <a:spcAft>
                          <a:spcPts val="0"/>
                        </a:spcAft>
                        <a:tabLst>
                          <a:tab pos="57150" algn="r"/>
                          <a:tab pos="152400" algn="r"/>
                        </a:tabLst>
                      </a:pPr>
                      <a:r>
                        <a:rPr lang="en-US" sz="1400"/>
                        <a:t>17%</a:t>
                      </a:r>
                      <a:endParaRPr lang="en-US" sz="1400">
                        <a:latin typeface="Times New Roman"/>
                        <a:ea typeface="Times New Roman"/>
                      </a:endParaRPr>
                    </a:p>
                  </a:txBody>
                  <a:tcPr marL="68580" marR="68580" marT="0" marB="0"/>
                </a:tc>
                <a:tc>
                  <a:txBody>
                    <a:bodyPr/>
                    <a:lstStyle/>
                    <a:p>
                      <a:pPr marL="51435" marR="0" algn="just">
                        <a:spcBef>
                          <a:spcPts val="0"/>
                        </a:spcBef>
                        <a:spcAft>
                          <a:spcPts val="0"/>
                        </a:spcAft>
                        <a:tabLst>
                          <a:tab pos="57150" algn="r"/>
                          <a:tab pos="152400" algn="r"/>
                        </a:tabLst>
                      </a:pPr>
                      <a:r>
                        <a:rPr lang="en-US" sz="1400"/>
                        <a:t>The currency with the highest interest rate </a:t>
                      </a:r>
                      <a:endParaRPr lang="en-US" sz="1400">
                        <a:latin typeface="Times New Roman"/>
                        <a:ea typeface="Times New Roman"/>
                      </a:endParaRPr>
                    </a:p>
                  </a:txBody>
                  <a:tcPr marL="68580" marR="68580" marT="0" marB="0"/>
                </a:tc>
              </a:tr>
              <a:tr h="368300">
                <a:tc>
                  <a:txBody>
                    <a:bodyPr/>
                    <a:lstStyle/>
                    <a:p>
                      <a:pPr marL="0" marR="0" algn="ctr">
                        <a:spcBef>
                          <a:spcPts val="0"/>
                        </a:spcBef>
                        <a:spcAft>
                          <a:spcPts val="0"/>
                        </a:spcAft>
                        <a:tabLst>
                          <a:tab pos="57150" algn="r"/>
                          <a:tab pos="152400" algn="r"/>
                        </a:tabLst>
                      </a:pPr>
                      <a:r>
                        <a:rPr lang="en-US" sz="1400"/>
                        <a:t>4</a:t>
                      </a:r>
                      <a:endParaRPr lang="en-US" sz="1400">
                        <a:latin typeface="Times New Roman"/>
                        <a:ea typeface="Times New Roman"/>
                      </a:endParaRPr>
                    </a:p>
                  </a:txBody>
                  <a:tcPr marL="68580" marR="68580" marT="0" marB="0"/>
                </a:tc>
                <a:tc>
                  <a:txBody>
                    <a:bodyPr/>
                    <a:lstStyle/>
                    <a:p>
                      <a:pPr marL="228600" marR="0" algn="just">
                        <a:spcBef>
                          <a:spcPts val="0"/>
                        </a:spcBef>
                        <a:spcAft>
                          <a:spcPts val="0"/>
                        </a:spcAft>
                        <a:tabLst>
                          <a:tab pos="57150" algn="r"/>
                          <a:tab pos="152400" algn="r"/>
                        </a:tabLst>
                      </a:pPr>
                      <a:r>
                        <a:rPr lang="en-US" sz="1400"/>
                        <a:t>12%</a:t>
                      </a:r>
                      <a:endParaRPr lang="en-US" sz="1400">
                        <a:latin typeface="Times New Roman"/>
                        <a:ea typeface="Times New Roman"/>
                      </a:endParaRPr>
                    </a:p>
                  </a:txBody>
                  <a:tcPr marL="68580" marR="68580" marT="0" marB="0"/>
                </a:tc>
                <a:tc>
                  <a:txBody>
                    <a:bodyPr/>
                    <a:lstStyle/>
                    <a:p>
                      <a:pPr marL="51435" marR="0" fontAlgn="t">
                        <a:spcBef>
                          <a:spcPts val="0"/>
                        </a:spcBef>
                        <a:spcAft>
                          <a:spcPts val="0"/>
                        </a:spcAft>
                      </a:pPr>
                      <a:r>
                        <a:rPr lang="en-US" sz="1400" dirty="0"/>
                        <a:t>It’s the currency I conduct my  business transactions</a:t>
                      </a:r>
                      <a:endParaRPr lang="en-US" sz="1400" dirty="0">
                        <a:latin typeface="Times New Roman"/>
                        <a:ea typeface="Times New Roman"/>
                      </a:endParaRPr>
                    </a:p>
                  </a:txBody>
                  <a:tcPr marL="68580" marR="68580" marT="0" marB="0"/>
                </a:tc>
              </a:tr>
            </a:tbl>
          </a:graphicData>
        </a:graphic>
      </p:graphicFrame>
      <p:sp>
        <p:nvSpPr>
          <p:cNvPr id="25601" name="Rectangle 1"/>
          <p:cNvSpPr>
            <a:spLocks noChangeArrowheads="1"/>
          </p:cNvSpPr>
          <p:nvPr/>
        </p:nvSpPr>
        <p:spPr bwMode="auto">
          <a:xfrm>
            <a:off x="1981200" y="2667000"/>
            <a:ext cx="4565672" cy="8771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7150" algn="r"/>
                <a:tab pos="152400" algn="r"/>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No. 2</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 algn="r"/>
                <a:tab pos="152400" algn="r"/>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khbar MT"/>
              </a:rPr>
              <a:t>The Motivation for selection a currency for deposits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 algn="r"/>
                <a:tab pos="152400" algn="r"/>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khbar MT"/>
              </a:rPr>
              <a:t>as perceived by clients of Banking System in the Palestinian Economy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 algn="r"/>
                <a:tab pos="1524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pic>
        <p:nvPicPr>
          <p:cNvPr id="7" name="Picture 6" descr="financialGraph.jpg"/>
          <p:cNvPicPr>
            <a:picLocks noChangeAspect="1"/>
          </p:cNvPicPr>
          <p:nvPr/>
        </p:nvPicPr>
        <p:blipFill>
          <a:blip r:embed="rId3" cstate="print"/>
          <a:stretch>
            <a:fillRect/>
          </a:stretch>
        </p:blipFill>
        <p:spPr>
          <a:xfrm>
            <a:off x="6629400" y="2209800"/>
            <a:ext cx="1676400" cy="105655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7467600" cy="5334000"/>
          </a:xfrm>
        </p:spPr>
        <p:txBody>
          <a:bodyPr>
            <a:normAutofit/>
          </a:bodyPr>
          <a:lstStyle/>
          <a:p>
            <a:pPr>
              <a:buNone/>
            </a:pPr>
            <a:r>
              <a:rPr lang="en-US" sz="1800" b="1" u="sng" dirty="0" smtClean="0"/>
              <a:t>Motivation </a:t>
            </a:r>
            <a:r>
              <a:rPr lang="en-US" sz="1800" b="1" u="sng" dirty="0"/>
              <a:t>for selecting a currency for </a:t>
            </a:r>
            <a:r>
              <a:rPr lang="en-US" sz="1800" b="1" u="sng" dirty="0" smtClean="0"/>
              <a:t>savings </a:t>
            </a:r>
            <a:r>
              <a:rPr lang="en-US" sz="1800" b="1" u="sng" dirty="0"/>
              <a:t>as perceived by banking </a:t>
            </a:r>
            <a:r>
              <a:rPr lang="en-US" sz="1800" b="1" u="sng" dirty="0" smtClean="0"/>
              <a:t>officials</a:t>
            </a:r>
          </a:p>
          <a:p>
            <a:pPr>
              <a:buNone/>
            </a:pPr>
            <a:endParaRPr lang="en-US" sz="1800" b="1" dirty="0"/>
          </a:p>
          <a:p>
            <a:pPr>
              <a:buNone/>
            </a:pPr>
            <a:endParaRPr lang="en-US" sz="1800" dirty="0"/>
          </a:p>
        </p:txBody>
      </p:sp>
      <p:graphicFrame>
        <p:nvGraphicFramePr>
          <p:cNvPr id="4" name="Table 3"/>
          <p:cNvGraphicFramePr>
            <a:graphicFrameLocks noGrp="1"/>
          </p:cNvGraphicFramePr>
          <p:nvPr/>
        </p:nvGraphicFramePr>
        <p:xfrm>
          <a:off x="1143000" y="3124201"/>
          <a:ext cx="6477000" cy="3018071"/>
        </p:xfrm>
        <a:graphic>
          <a:graphicData uri="http://schemas.openxmlformats.org/drawingml/2006/table">
            <a:tbl>
              <a:tblPr>
                <a:tableStyleId>{69CF1AB2-1976-4502-BF36-3FF5EA218861}</a:tableStyleId>
              </a:tblPr>
              <a:tblGrid>
                <a:gridCol w="4625115"/>
                <a:gridCol w="1851885"/>
              </a:tblGrid>
              <a:tr h="497819">
                <a:tc>
                  <a:txBody>
                    <a:bodyPr/>
                    <a:lstStyle/>
                    <a:p>
                      <a:pPr marL="0" marR="0" algn="just">
                        <a:lnSpc>
                          <a:spcPct val="150000"/>
                        </a:lnSpc>
                        <a:spcBef>
                          <a:spcPts val="0"/>
                        </a:spcBef>
                        <a:spcAft>
                          <a:spcPts val="0"/>
                        </a:spcAft>
                      </a:pPr>
                      <a:endParaRPr lang="en-US" sz="1400" dirty="0">
                        <a:latin typeface="Calibri"/>
                        <a:ea typeface="PMingLiU"/>
                      </a:endParaRPr>
                    </a:p>
                  </a:txBody>
                  <a:tcPr marL="68580" marR="68580" marT="0" marB="0"/>
                </a:tc>
                <a:tc>
                  <a:txBody>
                    <a:bodyPr/>
                    <a:lstStyle/>
                    <a:p>
                      <a:pPr marL="0" marR="0" algn="ctr">
                        <a:lnSpc>
                          <a:spcPct val="150000"/>
                        </a:lnSpc>
                        <a:spcBef>
                          <a:spcPts val="0"/>
                        </a:spcBef>
                        <a:spcAft>
                          <a:spcPts val="0"/>
                        </a:spcAft>
                      </a:pPr>
                      <a:r>
                        <a:rPr lang="en-US" sz="1400"/>
                        <a:t>Means*</a:t>
                      </a:r>
                      <a:endParaRPr lang="en-US" sz="1400">
                        <a:latin typeface="Times New Roman"/>
                        <a:ea typeface="Times New Roman"/>
                      </a:endParaRPr>
                    </a:p>
                  </a:txBody>
                  <a:tcPr marL="68580" marR="68580" marT="0" marB="0"/>
                </a:tc>
              </a:tr>
              <a:tr h="553131">
                <a:tc>
                  <a:txBody>
                    <a:bodyPr/>
                    <a:lstStyle/>
                    <a:p>
                      <a:pPr marL="0" marR="0" algn="l" rtl="1">
                        <a:spcBef>
                          <a:spcPts val="0"/>
                        </a:spcBef>
                        <a:spcAft>
                          <a:spcPts val="0"/>
                        </a:spcAft>
                      </a:pPr>
                      <a:r>
                        <a:rPr lang="en-US" sz="1400" dirty="0"/>
                        <a:t> The customer selects the currency with the higher interest rate for </a:t>
                      </a:r>
                      <a:r>
                        <a:rPr lang="en-US" sz="1400" dirty="0" smtClean="0"/>
                        <a:t>savings </a:t>
                      </a:r>
                      <a:r>
                        <a:rPr lang="en-US" sz="1400" dirty="0"/>
                        <a:t>and deposits</a:t>
                      </a:r>
                      <a:endParaRPr lang="en-US" sz="1400" dirty="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3.2</a:t>
                      </a:r>
                      <a:endParaRPr lang="en-US" sz="1400">
                        <a:latin typeface="Times New Roman"/>
                        <a:ea typeface="Times New Roman"/>
                      </a:endParaRPr>
                    </a:p>
                  </a:txBody>
                  <a:tcPr marL="68580" marR="68580" marT="0" marB="0"/>
                </a:tc>
              </a:tr>
              <a:tr h="667214">
                <a:tc>
                  <a:txBody>
                    <a:bodyPr/>
                    <a:lstStyle/>
                    <a:p>
                      <a:pPr marL="0" marR="0" algn="l">
                        <a:spcBef>
                          <a:spcPts val="0"/>
                        </a:spcBef>
                        <a:spcAft>
                          <a:spcPts val="0"/>
                        </a:spcAft>
                      </a:pPr>
                      <a:r>
                        <a:rPr lang="en-US" sz="1400"/>
                        <a:t>The client frequently changes his deposit from one currency to another according to the changes in the interest rates</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2.7</a:t>
                      </a:r>
                      <a:endParaRPr lang="en-US" sz="1400">
                        <a:latin typeface="Times New Roman"/>
                        <a:ea typeface="Times New Roman"/>
                      </a:endParaRPr>
                    </a:p>
                  </a:txBody>
                  <a:tcPr marL="68580" marR="68580" marT="0" marB="0"/>
                </a:tc>
              </a:tr>
              <a:tr h="802088">
                <a:tc>
                  <a:txBody>
                    <a:bodyPr/>
                    <a:lstStyle/>
                    <a:p>
                      <a:pPr marL="0" marR="0" algn="l">
                        <a:spcBef>
                          <a:spcPts val="0"/>
                        </a:spcBef>
                        <a:spcAft>
                          <a:spcPts val="0"/>
                        </a:spcAft>
                      </a:pPr>
                      <a:r>
                        <a:rPr lang="en-US" sz="1400" dirty="0"/>
                        <a:t>The client hesitates to transfer his deposit into another currency even when the interest rate of his current deposit currency is low or declining. </a:t>
                      </a:r>
                      <a:endParaRPr lang="en-US" sz="1400" dirty="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dirty="0"/>
                        <a:t>4.7</a:t>
                      </a:r>
                      <a:endParaRPr lang="en-US" sz="1400" dirty="0">
                        <a:latin typeface="Times New Roman"/>
                        <a:ea typeface="Times New Roman"/>
                      </a:endParaRPr>
                    </a:p>
                  </a:txBody>
                  <a:tcPr marL="68580" marR="68580" marT="0" marB="0"/>
                </a:tc>
              </a:tr>
              <a:tr h="497819">
                <a:tc gridSpan="2">
                  <a:txBody>
                    <a:bodyPr/>
                    <a:lstStyle/>
                    <a:p>
                      <a:pPr marL="0" marR="0">
                        <a:lnSpc>
                          <a:spcPct val="150000"/>
                        </a:lnSpc>
                        <a:spcBef>
                          <a:spcPts val="0"/>
                        </a:spcBef>
                        <a:spcAft>
                          <a:spcPts val="0"/>
                        </a:spcAft>
                      </a:pPr>
                      <a:r>
                        <a:rPr lang="en-US" sz="1400" dirty="0"/>
                        <a:t>*1 point strongly disagree to 5 points strongly agree</a:t>
                      </a:r>
                      <a:endParaRPr lang="en-US" sz="1400" dirty="0">
                        <a:latin typeface="Times New Roman"/>
                        <a:ea typeface="Times New Roman"/>
                      </a:endParaRPr>
                    </a:p>
                  </a:txBody>
                  <a:tcPr marL="68580" marR="68580" marT="0" marB="0"/>
                </a:tc>
                <a:tc hMerge="1">
                  <a:txBody>
                    <a:bodyPr/>
                    <a:lstStyle/>
                    <a:p>
                      <a:endParaRPr lang="en-US"/>
                    </a:p>
                  </a:txBody>
                  <a:tcPr/>
                </a:tc>
              </a:tr>
            </a:tbl>
          </a:graphicData>
        </a:graphic>
      </p:graphicFrame>
      <p:sp>
        <p:nvSpPr>
          <p:cNvPr id="34817" name="Rectangle 1"/>
          <p:cNvSpPr>
            <a:spLocks noChangeArrowheads="1"/>
          </p:cNvSpPr>
          <p:nvPr/>
        </p:nvSpPr>
        <p:spPr bwMode="auto">
          <a:xfrm>
            <a:off x="990600" y="2133600"/>
            <a:ext cx="6122125"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No. 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Perceptions of Banking Directors and staff towards saving practices by the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Palestinian clients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458200" cy="6477000"/>
          </a:xfrm>
        </p:spPr>
        <p:txBody>
          <a:bodyPr>
            <a:normAutofit/>
          </a:bodyPr>
          <a:lstStyle/>
          <a:p>
            <a:pPr>
              <a:buNone/>
            </a:pPr>
            <a:r>
              <a:rPr lang="en-US" sz="1800" b="1" u="sng" dirty="0" smtClean="0"/>
              <a:t>Motivation </a:t>
            </a:r>
            <a:r>
              <a:rPr lang="en-US" sz="1800" b="1" u="sng" dirty="0"/>
              <a:t>for selecting a currency </a:t>
            </a:r>
            <a:r>
              <a:rPr lang="en-US" sz="1800" b="1" u="sng" dirty="0" smtClean="0"/>
              <a:t>according</a:t>
            </a:r>
          </a:p>
          <a:p>
            <a:pPr>
              <a:buNone/>
            </a:pPr>
            <a:r>
              <a:rPr lang="en-US" sz="1800" b="1" u="sng" dirty="0" smtClean="0"/>
              <a:t> to </a:t>
            </a:r>
            <a:r>
              <a:rPr lang="en-US" sz="1800" b="1" u="sng" dirty="0"/>
              <a:t>the financial </a:t>
            </a:r>
            <a:r>
              <a:rPr lang="en-US" sz="1800" b="1" u="sng" dirty="0" smtClean="0"/>
              <a:t>analysis </a:t>
            </a:r>
            <a:endParaRPr lang="en-US" sz="1800" dirty="0" smtClean="0"/>
          </a:p>
          <a:p>
            <a:r>
              <a:rPr lang="en-US" sz="1800" dirty="0" smtClean="0"/>
              <a:t>The </a:t>
            </a:r>
            <a:r>
              <a:rPr lang="en-US" sz="1800" dirty="0"/>
              <a:t>study conducted a correlation test between the average interest rates of the three currencies </a:t>
            </a:r>
            <a:r>
              <a:rPr lang="en-US" sz="1800" dirty="0" smtClean="0"/>
              <a:t>and </a:t>
            </a:r>
            <a:r>
              <a:rPr lang="en-US" sz="1800" dirty="0"/>
              <a:t>their respected total deposits values from 2001 to first quarter of 2011, using the quarterly </a:t>
            </a:r>
            <a:r>
              <a:rPr lang="en-US" sz="1800" dirty="0" smtClean="0"/>
              <a:t>data, to indicate whether there is a significant relationship between interest rate and the selection of a specific currency </a:t>
            </a:r>
            <a:endParaRPr lang="en-US" sz="1800" dirty="0"/>
          </a:p>
        </p:txBody>
      </p:sp>
      <p:graphicFrame>
        <p:nvGraphicFramePr>
          <p:cNvPr id="4" name="Table 3"/>
          <p:cNvGraphicFramePr>
            <a:graphicFrameLocks noGrp="1"/>
          </p:cNvGraphicFramePr>
          <p:nvPr/>
        </p:nvGraphicFramePr>
        <p:xfrm>
          <a:off x="1600200" y="3309874"/>
          <a:ext cx="6248398" cy="3609340"/>
        </p:xfrm>
        <a:graphic>
          <a:graphicData uri="http://schemas.openxmlformats.org/drawingml/2006/table">
            <a:tbl>
              <a:tblPr>
                <a:tableStyleId>{69CF1AB2-1976-4502-BF36-3FF5EA218861}</a:tableStyleId>
              </a:tblPr>
              <a:tblGrid>
                <a:gridCol w="1078860"/>
                <a:gridCol w="1180003"/>
                <a:gridCol w="1180003"/>
                <a:gridCol w="1404766"/>
                <a:gridCol w="1404766"/>
              </a:tblGrid>
              <a:tr h="260350">
                <a:tc rowSpan="3">
                  <a:txBody>
                    <a:bodyPr/>
                    <a:lstStyle/>
                    <a:p>
                      <a:pPr marL="0" marR="0" algn="ctr">
                        <a:lnSpc>
                          <a:spcPct val="150000"/>
                        </a:lnSpc>
                        <a:spcBef>
                          <a:spcPts val="0"/>
                        </a:spcBef>
                        <a:spcAft>
                          <a:spcPts val="0"/>
                        </a:spcAft>
                      </a:pPr>
                      <a:r>
                        <a:rPr lang="en-US" sz="1100" dirty="0"/>
                        <a:t>Currencies</a:t>
                      </a:r>
                      <a:endParaRPr lang="en-US" sz="1200" dirty="0">
                        <a:latin typeface="Times New Roman"/>
                        <a:ea typeface="Times New Roman"/>
                      </a:endParaRPr>
                    </a:p>
                  </a:txBody>
                  <a:tcPr marL="65784" marR="65784" marT="0" marB="0"/>
                </a:tc>
                <a:tc gridSpan="4">
                  <a:txBody>
                    <a:bodyPr/>
                    <a:lstStyle/>
                    <a:p>
                      <a:pPr marL="0" marR="0" algn="ctr">
                        <a:lnSpc>
                          <a:spcPct val="150000"/>
                        </a:lnSpc>
                        <a:spcBef>
                          <a:spcPts val="0"/>
                        </a:spcBef>
                        <a:spcAft>
                          <a:spcPts val="0"/>
                        </a:spcAft>
                      </a:pPr>
                      <a:r>
                        <a:rPr lang="en-US" sz="1100" dirty="0"/>
                        <a:t>Average of Interest Rates offered for deposits</a:t>
                      </a:r>
                      <a:endParaRPr lang="en-US" sz="1200" dirty="0">
                        <a:latin typeface="Times New Roman"/>
                        <a:ea typeface="Times New Roman"/>
                      </a:endParaRPr>
                    </a:p>
                  </a:txBody>
                  <a:tcPr marL="65784" marR="65784" marT="0" marB="0"/>
                </a:tc>
                <a:tc hMerge="1">
                  <a:txBody>
                    <a:bodyPr/>
                    <a:lstStyle/>
                    <a:p>
                      <a:endParaRPr lang="en-US"/>
                    </a:p>
                  </a:txBody>
                  <a:tcPr/>
                </a:tc>
                <a:tc hMerge="1">
                  <a:txBody>
                    <a:bodyPr/>
                    <a:lstStyle/>
                    <a:p>
                      <a:endParaRPr lang="en-US"/>
                    </a:p>
                  </a:txBody>
                  <a:tcPr/>
                </a:tc>
                <a:tc hMerge="1">
                  <a:txBody>
                    <a:bodyPr/>
                    <a:lstStyle/>
                    <a:p>
                      <a:endParaRPr lang="en-US"/>
                    </a:p>
                  </a:txBody>
                  <a:tcPr/>
                </a:tc>
              </a:tr>
              <a:tr h="260350">
                <a:tc vMerge="1">
                  <a:txBody>
                    <a:bodyPr/>
                    <a:lstStyle/>
                    <a:p>
                      <a:endParaRPr lang="en-US"/>
                    </a:p>
                  </a:txBody>
                  <a:tcPr/>
                </a:tc>
                <a:tc gridSpan="2">
                  <a:txBody>
                    <a:bodyPr/>
                    <a:lstStyle/>
                    <a:p>
                      <a:pPr marL="0" marR="0" algn="ctr">
                        <a:lnSpc>
                          <a:spcPct val="150000"/>
                        </a:lnSpc>
                        <a:spcBef>
                          <a:spcPts val="0"/>
                        </a:spcBef>
                        <a:spcAft>
                          <a:spcPts val="0"/>
                        </a:spcAft>
                      </a:pPr>
                      <a:r>
                        <a:rPr lang="en-US" sz="1100"/>
                        <a:t>Minimum</a:t>
                      </a:r>
                      <a:endParaRPr lang="en-US" sz="1200">
                        <a:latin typeface="Times New Roman"/>
                        <a:ea typeface="Times New Roman"/>
                      </a:endParaRPr>
                    </a:p>
                  </a:txBody>
                  <a:tcPr marL="65784" marR="65784"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100"/>
                        <a:t>Maximum</a:t>
                      </a:r>
                      <a:endParaRPr lang="en-US" sz="1200">
                        <a:latin typeface="Times New Roman"/>
                        <a:ea typeface="Times New Roman"/>
                      </a:endParaRPr>
                    </a:p>
                  </a:txBody>
                  <a:tcPr marL="65784" marR="65784" marT="0" marB="0"/>
                </a:tc>
                <a:tc hMerge="1">
                  <a:txBody>
                    <a:bodyPr/>
                    <a:lstStyle/>
                    <a:p>
                      <a:endParaRPr lang="en-US"/>
                    </a:p>
                  </a:txBody>
                  <a:tcPr/>
                </a:tc>
              </a:tr>
              <a:tr h="260350">
                <a:tc vMerge="1">
                  <a:txBody>
                    <a:bodyPr/>
                    <a:lstStyle/>
                    <a:p>
                      <a:endParaRPr lang="en-US"/>
                    </a:p>
                  </a:txBody>
                  <a:tcPr/>
                </a:tc>
                <a:tc>
                  <a:txBody>
                    <a:bodyPr/>
                    <a:lstStyle/>
                    <a:p>
                      <a:pPr marL="0" marR="0" algn="ctr">
                        <a:lnSpc>
                          <a:spcPct val="150000"/>
                        </a:lnSpc>
                        <a:spcBef>
                          <a:spcPts val="0"/>
                        </a:spcBef>
                        <a:spcAft>
                          <a:spcPts val="0"/>
                        </a:spcAft>
                      </a:pPr>
                      <a:r>
                        <a:rPr lang="en-US" sz="1100"/>
                        <a:t>Ratio</a:t>
                      </a:r>
                      <a:endParaRPr lang="en-US" sz="1200">
                        <a:latin typeface="Times New Roman"/>
                        <a:ea typeface="Times New Roman"/>
                      </a:endParaRPr>
                    </a:p>
                  </a:txBody>
                  <a:tcPr marL="65784" marR="65784" marT="0" marB="0"/>
                </a:tc>
                <a:tc>
                  <a:txBody>
                    <a:bodyPr/>
                    <a:lstStyle/>
                    <a:p>
                      <a:pPr marL="0" marR="0" algn="ctr">
                        <a:lnSpc>
                          <a:spcPct val="150000"/>
                        </a:lnSpc>
                        <a:spcBef>
                          <a:spcPts val="0"/>
                        </a:spcBef>
                        <a:spcAft>
                          <a:spcPts val="0"/>
                        </a:spcAft>
                      </a:pPr>
                      <a:r>
                        <a:rPr lang="en-US" sz="1100"/>
                        <a:t>Dates</a:t>
                      </a:r>
                      <a:endParaRPr lang="en-US" sz="1200">
                        <a:latin typeface="Times New Roman"/>
                        <a:ea typeface="Times New Roman"/>
                      </a:endParaRPr>
                    </a:p>
                  </a:txBody>
                  <a:tcPr marL="65784" marR="65784" marT="0" marB="0"/>
                </a:tc>
                <a:tc>
                  <a:txBody>
                    <a:bodyPr/>
                    <a:lstStyle/>
                    <a:p>
                      <a:pPr marL="0" marR="0" algn="ctr">
                        <a:lnSpc>
                          <a:spcPct val="150000"/>
                        </a:lnSpc>
                        <a:spcBef>
                          <a:spcPts val="0"/>
                        </a:spcBef>
                        <a:spcAft>
                          <a:spcPts val="0"/>
                        </a:spcAft>
                      </a:pPr>
                      <a:r>
                        <a:rPr lang="en-US" sz="1100"/>
                        <a:t>Ratio</a:t>
                      </a:r>
                      <a:endParaRPr lang="en-US" sz="1200">
                        <a:latin typeface="Times New Roman"/>
                        <a:ea typeface="Times New Roman"/>
                      </a:endParaRPr>
                    </a:p>
                  </a:txBody>
                  <a:tcPr marL="65784" marR="65784" marT="0" marB="0"/>
                </a:tc>
                <a:tc>
                  <a:txBody>
                    <a:bodyPr/>
                    <a:lstStyle/>
                    <a:p>
                      <a:pPr marL="0" marR="0" algn="ctr">
                        <a:lnSpc>
                          <a:spcPct val="150000"/>
                        </a:lnSpc>
                        <a:spcBef>
                          <a:spcPts val="0"/>
                        </a:spcBef>
                        <a:spcAft>
                          <a:spcPts val="0"/>
                        </a:spcAft>
                      </a:pPr>
                      <a:r>
                        <a:rPr lang="en-US" sz="1100"/>
                        <a:t>Dates</a:t>
                      </a:r>
                      <a:endParaRPr lang="en-US" sz="1200">
                        <a:latin typeface="Times New Roman"/>
                        <a:ea typeface="Times New Roman"/>
                      </a:endParaRPr>
                    </a:p>
                  </a:txBody>
                  <a:tcPr marL="65784" marR="65784" marT="0" marB="0"/>
                </a:tc>
              </a:tr>
              <a:tr h="260350">
                <a:tc>
                  <a:txBody>
                    <a:bodyPr/>
                    <a:lstStyle/>
                    <a:p>
                      <a:pPr marL="0" marR="0" algn="just">
                        <a:lnSpc>
                          <a:spcPct val="150000"/>
                        </a:lnSpc>
                        <a:spcBef>
                          <a:spcPts val="0"/>
                        </a:spcBef>
                        <a:spcAft>
                          <a:spcPts val="0"/>
                        </a:spcAft>
                      </a:pPr>
                      <a:r>
                        <a:rPr lang="en-US" sz="1100"/>
                        <a:t>JD</a:t>
                      </a:r>
                      <a:endParaRPr lang="en-US" sz="1200">
                        <a:latin typeface="Times New Roman"/>
                        <a:ea typeface="Times New Roman"/>
                      </a:endParaRPr>
                    </a:p>
                  </a:txBody>
                  <a:tcPr marL="65784" marR="65784" marT="0" marB="0"/>
                </a:tc>
                <a:tc>
                  <a:txBody>
                    <a:bodyPr/>
                    <a:lstStyle/>
                    <a:p>
                      <a:pPr marL="0" marR="0" algn="ctr">
                        <a:lnSpc>
                          <a:spcPct val="150000"/>
                        </a:lnSpc>
                        <a:spcBef>
                          <a:spcPts val="0"/>
                        </a:spcBef>
                        <a:spcAft>
                          <a:spcPts val="0"/>
                        </a:spcAft>
                      </a:pPr>
                      <a:r>
                        <a:rPr lang="en-US" sz="1100"/>
                        <a:t>1.05</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January, 2011</a:t>
                      </a:r>
                      <a:endParaRPr lang="en-US" sz="1200">
                        <a:latin typeface="Times New Roman"/>
                        <a:ea typeface="Times New Roman"/>
                      </a:endParaRPr>
                    </a:p>
                  </a:txBody>
                  <a:tcPr marL="65784" marR="65784" marT="0" marB="0"/>
                </a:tc>
                <a:tc>
                  <a:txBody>
                    <a:bodyPr/>
                    <a:lstStyle/>
                    <a:p>
                      <a:pPr marL="0" marR="0" algn="ctr">
                        <a:lnSpc>
                          <a:spcPct val="150000"/>
                        </a:lnSpc>
                        <a:spcBef>
                          <a:spcPts val="0"/>
                        </a:spcBef>
                        <a:spcAft>
                          <a:spcPts val="0"/>
                        </a:spcAft>
                      </a:pPr>
                      <a:r>
                        <a:rPr lang="en-US" sz="1100"/>
                        <a:t>3.62</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December, 2001</a:t>
                      </a:r>
                      <a:endParaRPr lang="en-US" sz="1200">
                        <a:latin typeface="Times New Roman"/>
                        <a:ea typeface="Times New Roman"/>
                      </a:endParaRPr>
                    </a:p>
                  </a:txBody>
                  <a:tcPr marL="65784" marR="65784" marT="0" marB="0"/>
                </a:tc>
              </a:tr>
              <a:tr h="260350">
                <a:tc>
                  <a:txBody>
                    <a:bodyPr/>
                    <a:lstStyle/>
                    <a:p>
                      <a:pPr marL="0" marR="0" algn="just">
                        <a:lnSpc>
                          <a:spcPct val="150000"/>
                        </a:lnSpc>
                        <a:spcBef>
                          <a:spcPts val="0"/>
                        </a:spcBef>
                        <a:spcAft>
                          <a:spcPts val="0"/>
                        </a:spcAft>
                      </a:pPr>
                      <a:r>
                        <a:rPr lang="en-US" sz="1100"/>
                        <a:t>US $</a:t>
                      </a:r>
                      <a:endParaRPr lang="en-US" sz="1200">
                        <a:latin typeface="Times New Roman"/>
                        <a:ea typeface="Times New Roman"/>
                      </a:endParaRPr>
                    </a:p>
                  </a:txBody>
                  <a:tcPr marL="65784" marR="65784" marT="0" marB="0"/>
                </a:tc>
                <a:tc>
                  <a:txBody>
                    <a:bodyPr/>
                    <a:lstStyle/>
                    <a:p>
                      <a:pPr marL="0" marR="0" algn="ctr">
                        <a:lnSpc>
                          <a:spcPct val="150000"/>
                        </a:lnSpc>
                        <a:spcBef>
                          <a:spcPts val="0"/>
                        </a:spcBef>
                        <a:spcAft>
                          <a:spcPts val="0"/>
                        </a:spcAft>
                      </a:pPr>
                      <a:r>
                        <a:rPr lang="en-US" sz="1100"/>
                        <a:t>0.27</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December, 2010</a:t>
                      </a:r>
                      <a:endParaRPr lang="en-US" sz="1200">
                        <a:latin typeface="Times New Roman"/>
                        <a:ea typeface="Times New Roman"/>
                      </a:endParaRPr>
                    </a:p>
                  </a:txBody>
                  <a:tcPr marL="65784" marR="65784" marT="0" marB="0"/>
                </a:tc>
                <a:tc>
                  <a:txBody>
                    <a:bodyPr/>
                    <a:lstStyle/>
                    <a:p>
                      <a:pPr marL="0" marR="0" algn="ctr">
                        <a:lnSpc>
                          <a:spcPct val="150000"/>
                        </a:lnSpc>
                        <a:spcBef>
                          <a:spcPts val="0"/>
                        </a:spcBef>
                        <a:spcAft>
                          <a:spcPts val="0"/>
                        </a:spcAft>
                      </a:pPr>
                      <a:r>
                        <a:rPr lang="en-US" sz="1100"/>
                        <a:t>3.38</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February, 2007</a:t>
                      </a:r>
                      <a:endParaRPr lang="en-US" sz="1200">
                        <a:latin typeface="Times New Roman"/>
                        <a:ea typeface="Times New Roman"/>
                      </a:endParaRPr>
                    </a:p>
                  </a:txBody>
                  <a:tcPr marL="65784" marR="65784" marT="0" marB="0"/>
                </a:tc>
              </a:tr>
              <a:tr h="260350">
                <a:tc>
                  <a:txBody>
                    <a:bodyPr/>
                    <a:lstStyle/>
                    <a:p>
                      <a:pPr marL="0" marR="0" algn="just">
                        <a:lnSpc>
                          <a:spcPct val="150000"/>
                        </a:lnSpc>
                        <a:spcBef>
                          <a:spcPts val="0"/>
                        </a:spcBef>
                        <a:spcAft>
                          <a:spcPts val="0"/>
                        </a:spcAft>
                      </a:pPr>
                      <a:r>
                        <a:rPr lang="en-US" sz="1100"/>
                        <a:t>NIS</a:t>
                      </a:r>
                      <a:endParaRPr lang="en-US" sz="1200">
                        <a:latin typeface="Times New Roman"/>
                        <a:ea typeface="Times New Roman"/>
                      </a:endParaRPr>
                    </a:p>
                  </a:txBody>
                  <a:tcPr marL="65784" marR="65784" marT="0" marB="0"/>
                </a:tc>
                <a:tc>
                  <a:txBody>
                    <a:bodyPr/>
                    <a:lstStyle/>
                    <a:p>
                      <a:pPr marL="0" marR="0" algn="ctr">
                        <a:lnSpc>
                          <a:spcPct val="150000"/>
                        </a:lnSpc>
                        <a:spcBef>
                          <a:spcPts val="0"/>
                        </a:spcBef>
                        <a:spcAft>
                          <a:spcPts val="0"/>
                        </a:spcAft>
                      </a:pPr>
                      <a:r>
                        <a:rPr lang="en-US" sz="1100"/>
                        <a:t>0.25</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January, 2010</a:t>
                      </a:r>
                      <a:endParaRPr lang="en-US" sz="1200">
                        <a:latin typeface="Times New Roman"/>
                        <a:ea typeface="Times New Roman"/>
                      </a:endParaRPr>
                    </a:p>
                  </a:txBody>
                  <a:tcPr marL="65784" marR="65784" marT="0" marB="0"/>
                </a:tc>
                <a:tc>
                  <a:txBody>
                    <a:bodyPr/>
                    <a:lstStyle/>
                    <a:p>
                      <a:pPr marL="0" marR="0" algn="ctr">
                        <a:lnSpc>
                          <a:spcPct val="150000"/>
                        </a:lnSpc>
                        <a:spcBef>
                          <a:spcPts val="0"/>
                        </a:spcBef>
                        <a:spcAft>
                          <a:spcPts val="0"/>
                        </a:spcAft>
                      </a:pPr>
                      <a:r>
                        <a:rPr lang="en-US" sz="1100"/>
                        <a:t>5.55</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February, 2002</a:t>
                      </a:r>
                      <a:endParaRPr lang="en-US" sz="1200">
                        <a:latin typeface="Times New Roman"/>
                        <a:ea typeface="Times New Roman"/>
                      </a:endParaRPr>
                    </a:p>
                  </a:txBody>
                  <a:tcPr marL="65784" marR="65784" marT="0" marB="0"/>
                </a:tc>
              </a:tr>
              <a:tr h="260350">
                <a:tc rowSpan="3">
                  <a:txBody>
                    <a:bodyPr/>
                    <a:lstStyle/>
                    <a:p>
                      <a:pPr marL="0" marR="0" algn="just">
                        <a:lnSpc>
                          <a:spcPct val="150000"/>
                        </a:lnSpc>
                        <a:spcBef>
                          <a:spcPts val="0"/>
                        </a:spcBef>
                        <a:spcAft>
                          <a:spcPts val="0"/>
                        </a:spcAft>
                      </a:pPr>
                      <a:endParaRPr lang="en-US" sz="1200">
                        <a:latin typeface="Times New Roman"/>
                        <a:ea typeface="PMingLiU"/>
                      </a:endParaRPr>
                    </a:p>
                  </a:txBody>
                  <a:tcPr marL="65784" marR="65784" marT="0" marB="0"/>
                </a:tc>
                <a:tc gridSpan="4">
                  <a:txBody>
                    <a:bodyPr/>
                    <a:lstStyle/>
                    <a:p>
                      <a:pPr marL="0" marR="0" algn="ctr">
                        <a:lnSpc>
                          <a:spcPct val="150000"/>
                        </a:lnSpc>
                        <a:spcBef>
                          <a:spcPts val="0"/>
                        </a:spcBef>
                        <a:spcAft>
                          <a:spcPts val="0"/>
                        </a:spcAft>
                      </a:pPr>
                      <a:r>
                        <a:rPr lang="en-US" sz="1100"/>
                        <a:t>Value of Deposits</a:t>
                      </a:r>
                      <a:endParaRPr lang="en-US" sz="1200">
                        <a:latin typeface="Times New Roman"/>
                        <a:ea typeface="Times New Roman"/>
                      </a:endParaRPr>
                    </a:p>
                  </a:txBody>
                  <a:tcPr marL="65784" marR="65784" marT="0" marB="0"/>
                </a:tc>
                <a:tc hMerge="1">
                  <a:txBody>
                    <a:bodyPr/>
                    <a:lstStyle/>
                    <a:p>
                      <a:endParaRPr lang="en-US"/>
                    </a:p>
                  </a:txBody>
                  <a:tcPr/>
                </a:tc>
                <a:tc hMerge="1">
                  <a:txBody>
                    <a:bodyPr/>
                    <a:lstStyle/>
                    <a:p>
                      <a:endParaRPr lang="en-US"/>
                    </a:p>
                  </a:txBody>
                  <a:tcPr/>
                </a:tc>
                <a:tc hMerge="1">
                  <a:txBody>
                    <a:bodyPr/>
                    <a:lstStyle/>
                    <a:p>
                      <a:endParaRPr lang="en-US"/>
                    </a:p>
                  </a:txBody>
                  <a:tcPr/>
                </a:tc>
              </a:tr>
              <a:tr h="260350">
                <a:tc vMerge="1">
                  <a:txBody>
                    <a:bodyPr/>
                    <a:lstStyle/>
                    <a:p>
                      <a:endParaRPr lang="en-US"/>
                    </a:p>
                  </a:txBody>
                  <a:tcPr/>
                </a:tc>
                <a:tc gridSpan="2">
                  <a:txBody>
                    <a:bodyPr/>
                    <a:lstStyle/>
                    <a:p>
                      <a:pPr marL="0" marR="0" algn="ctr">
                        <a:lnSpc>
                          <a:spcPct val="150000"/>
                        </a:lnSpc>
                        <a:spcBef>
                          <a:spcPts val="0"/>
                        </a:spcBef>
                        <a:spcAft>
                          <a:spcPts val="0"/>
                        </a:spcAft>
                      </a:pPr>
                      <a:r>
                        <a:rPr lang="en-US" sz="1100"/>
                        <a:t>Minimum</a:t>
                      </a:r>
                      <a:endParaRPr lang="en-US" sz="1200">
                        <a:latin typeface="Times New Roman"/>
                        <a:ea typeface="Times New Roman"/>
                      </a:endParaRPr>
                    </a:p>
                  </a:txBody>
                  <a:tcPr marL="65784" marR="65784"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100"/>
                        <a:t>Maximum</a:t>
                      </a:r>
                      <a:endParaRPr lang="en-US" sz="1200">
                        <a:latin typeface="Times New Roman"/>
                        <a:ea typeface="Times New Roman"/>
                      </a:endParaRPr>
                    </a:p>
                  </a:txBody>
                  <a:tcPr marL="65784" marR="65784" marT="0" marB="0"/>
                </a:tc>
                <a:tc hMerge="1">
                  <a:txBody>
                    <a:bodyPr/>
                    <a:lstStyle/>
                    <a:p>
                      <a:endParaRPr lang="en-US"/>
                    </a:p>
                  </a:txBody>
                  <a:tcPr/>
                </a:tc>
              </a:tr>
              <a:tr h="260350">
                <a:tc vMerge="1">
                  <a:txBody>
                    <a:bodyPr/>
                    <a:lstStyle/>
                    <a:p>
                      <a:endParaRPr lang="en-US"/>
                    </a:p>
                  </a:txBody>
                  <a:tcPr/>
                </a:tc>
                <a:tc>
                  <a:txBody>
                    <a:bodyPr/>
                    <a:lstStyle/>
                    <a:p>
                      <a:pPr marL="0" marR="0" algn="ctr">
                        <a:lnSpc>
                          <a:spcPct val="150000"/>
                        </a:lnSpc>
                        <a:spcBef>
                          <a:spcPts val="0"/>
                        </a:spcBef>
                        <a:spcAft>
                          <a:spcPts val="0"/>
                        </a:spcAft>
                      </a:pPr>
                      <a:r>
                        <a:rPr lang="en-US" sz="1100"/>
                        <a:t>Value</a:t>
                      </a:r>
                      <a:endParaRPr lang="en-US" sz="1200">
                        <a:latin typeface="Times New Roman"/>
                        <a:ea typeface="Times New Roman"/>
                      </a:endParaRPr>
                    </a:p>
                  </a:txBody>
                  <a:tcPr marL="65784" marR="65784" marT="0" marB="0"/>
                </a:tc>
                <a:tc>
                  <a:txBody>
                    <a:bodyPr/>
                    <a:lstStyle/>
                    <a:p>
                      <a:pPr marL="0" marR="0" algn="ctr">
                        <a:lnSpc>
                          <a:spcPct val="150000"/>
                        </a:lnSpc>
                        <a:spcBef>
                          <a:spcPts val="0"/>
                        </a:spcBef>
                        <a:spcAft>
                          <a:spcPts val="0"/>
                        </a:spcAft>
                      </a:pPr>
                      <a:r>
                        <a:rPr lang="en-US" sz="1100"/>
                        <a:t>Dates</a:t>
                      </a:r>
                      <a:endParaRPr lang="en-US" sz="1200">
                        <a:latin typeface="Times New Roman"/>
                        <a:ea typeface="Times New Roman"/>
                      </a:endParaRPr>
                    </a:p>
                  </a:txBody>
                  <a:tcPr marL="65784" marR="65784" marT="0" marB="0"/>
                </a:tc>
                <a:tc>
                  <a:txBody>
                    <a:bodyPr/>
                    <a:lstStyle/>
                    <a:p>
                      <a:pPr marL="0" marR="0" algn="ctr">
                        <a:lnSpc>
                          <a:spcPct val="150000"/>
                        </a:lnSpc>
                        <a:spcBef>
                          <a:spcPts val="0"/>
                        </a:spcBef>
                        <a:spcAft>
                          <a:spcPts val="0"/>
                        </a:spcAft>
                      </a:pPr>
                      <a:r>
                        <a:rPr lang="en-US" sz="1100"/>
                        <a:t>Value</a:t>
                      </a:r>
                      <a:endParaRPr lang="en-US" sz="1200">
                        <a:latin typeface="Times New Roman"/>
                        <a:ea typeface="Times New Roman"/>
                      </a:endParaRPr>
                    </a:p>
                  </a:txBody>
                  <a:tcPr marL="65784" marR="65784" marT="0" marB="0"/>
                </a:tc>
                <a:tc>
                  <a:txBody>
                    <a:bodyPr/>
                    <a:lstStyle/>
                    <a:p>
                      <a:pPr marL="0" marR="0" algn="ctr">
                        <a:lnSpc>
                          <a:spcPct val="150000"/>
                        </a:lnSpc>
                        <a:spcBef>
                          <a:spcPts val="0"/>
                        </a:spcBef>
                        <a:spcAft>
                          <a:spcPts val="0"/>
                        </a:spcAft>
                      </a:pPr>
                      <a:r>
                        <a:rPr lang="en-US" sz="1100"/>
                        <a:t>Dates</a:t>
                      </a:r>
                      <a:endParaRPr lang="en-US" sz="1200">
                        <a:latin typeface="Times New Roman"/>
                        <a:ea typeface="Times New Roman"/>
                      </a:endParaRPr>
                    </a:p>
                  </a:txBody>
                  <a:tcPr marL="65784" marR="65784" marT="0" marB="0"/>
                </a:tc>
              </a:tr>
              <a:tr h="260350">
                <a:tc>
                  <a:txBody>
                    <a:bodyPr/>
                    <a:lstStyle/>
                    <a:p>
                      <a:pPr marL="0" marR="0" algn="just">
                        <a:lnSpc>
                          <a:spcPct val="150000"/>
                        </a:lnSpc>
                        <a:spcBef>
                          <a:spcPts val="0"/>
                        </a:spcBef>
                        <a:spcAft>
                          <a:spcPts val="0"/>
                        </a:spcAft>
                      </a:pPr>
                      <a:r>
                        <a:rPr lang="en-US" sz="1100"/>
                        <a:t>JD</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252.20</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September, 2005</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688.63</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December, 2009</a:t>
                      </a:r>
                      <a:endParaRPr lang="en-US" sz="1200">
                        <a:latin typeface="Times New Roman"/>
                        <a:ea typeface="Times New Roman"/>
                      </a:endParaRPr>
                    </a:p>
                  </a:txBody>
                  <a:tcPr marL="65784" marR="65784" marT="0" marB="0"/>
                </a:tc>
              </a:tr>
              <a:tr h="260350">
                <a:tc>
                  <a:txBody>
                    <a:bodyPr/>
                    <a:lstStyle/>
                    <a:p>
                      <a:pPr marL="0" marR="0" algn="just">
                        <a:lnSpc>
                          <a:spcPct val="150000"/>
                        </a:lnSpc>
                        <a:spcBef>
                          <a:spcPts val="0"/>
                        </a:spcBef>
                        <a:spcAft>
                          <a:spcPts val="0"/>
                        </a:spcAft>
                      </a:pPr>
                      <a:r>
                        <a:rPr lang="en-US" sz="1100"/>
                        <a:t>US $</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896.75</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June, 2005</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1190.55</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November, 2007</a:t>
                      </a:r>
                      <a:endParaRPr lang="en-US" sz="1200">
                        <a:latin typeface="Times New Roman"/>
                        <a:ea typeface="Times New Roman"/>
                      </a:endParaRPr>
                    </a:p>
                  </a:txBody>
                  <a:tcPr marL="65784" marR="65784" marT="0" marB="0"/>
                </a:tc>
              </a:tr>
              <a:tr h="260350">
                <a:tc>
                  <a:txBody>
                    <a:bodyPr/>
                    <a:lstStyle/>
                    <a:p>
                      <a:pPr marL="0" marR="0" algn="just">
                        <a:lnSpc>
                          <a:spcPct val="150000"/>
                        </a:lnSpc>
                        <a:spcBef>
                          <a:spcPts val="0"/>
                        </a:spcBef>
                        <a:spcAft>
                          <a:spcPts val="0"/>
                        </a:spcAft>
                      </a:pPr>
                      <a:r>
                        <a:rPr lang="en-US" sz="1100"/>
                        <a:t>NIS</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89.76</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dirty="0"/>
                        <a:t>September, 2006</a:t>
                      </a:r>
                      <a:endParaRPr lang="en-US" sz="1200" dirty="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a:t>228.30</a:t>
                      </a:r>
                      <a:endParaRPr lang="en-US" sz="1200">
                        <a:latin typeface="Times New Roman"/>
                        <a:ea typeface="Times New Roman"/>
                      </a:endParaRPr>
                    </a:p>
                  </a:txBody>
                  <a:tcPr marL="65784" marR="65784" marT="0" marB="0"/>
                </a:tc>
                <a:tc>
                  <a:txBody>
                    <a:bodyPr/>
                    <a:lstStyle/>
                    <a:p>
                      <a:pPr marL="0" marR="0" algn="just">
                        <a:lnSpc>
                          <a:spcPct val="150000"/>
                        </a:lnSpc>
                        <a:spcBef>
                          <a:spcPts val="0"/>
                        </a:spcBef>
                        <a:spcAft>
                          <a:spcPts val="0"/>
                        </a:spcAft>
                      </a:pPr>
                      <a:r>
                        <a:rPr lang="en-US" sz="1100" dirty="0"/>
                        <a:t>March, 2009</a:t>
                      </a:r>
                      <a:endParaRPr lang="en-US" sz="1200" dirty="0">
                        <a:latin typeface="Times New Roman"/>
                        <a:ea typeface="Times New Roman"/>
                      </a:endParaRPr>
                    </a:p>
                  </a:txBody>
                  <a:tcPr marL="65784" marR="65784" marT="0" marB="0"/>
                </a:tc>
              </a:tr>
            </a:tbl>
          </a:graphicData>
        </a:graphic>
      </p:graphicFrame>
      <p:sp>
        <p:nvSpPr>
          <p:cNvPr id="35841" name="Rectangle 1"/>
          <p:cNvSpPr>
            <a:spLocks noChangeArrowheads="1"/>
          </p:cNvSpPr>
          <p:nvPr/>
        </p:nvSpPr>
        <p:spPr bwMode="auto">
          <a:xfrm>
            <a:off x="0" y="243840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No. 4</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minimum and maximum of Average</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Interest Rates offered for deposits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value of Deposits Between 2001 and first quarter, 2011</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Source: Collected data from the Palestinian Monetary Authority, 2011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pic>
        <p:nvPicPr>
          <p:cNvPr id="6" name="Picture 5" descr="ci_2_Page_35_Image_0001.jpg"/>
          <p:cNvPicPr>
            <a:picLocks noChangeAspect="1"/>
          </p:cNvPicPr>
          <p:nvPr/>
        </p:nvPicPr>
        <p:blipFill>
          <a:blip r:embed="rId3" cstate="print"/>
          <a:stretch>
            <a:fillRect/>
          </a:stretch>
        </p:blipFill>
        <p:spPr>
          <a:xfrm>
            <a:off x="0" y="3276600"/>
            <a:ext cx="1371600" cy="33242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95400"/>
            <a:ext cx="7467600" cy="4873752"/>
          </a:xfrm>
        </p:spPr>
        <p:txBody>
          <a:bodyPr>
            <a:normAutofit/>
          </a:bodyPr>
          <a:lstStyle/>
          <a:p>
            <a:pPr>
              <a:buNone/>
            </a:pPr>
            <a:r>
              <a:rPr lang="en-US" sz="1600" dirty="0"/>
              <a:t>In addition, the correlation test between the changes of the interest rates of each currency and the changes in values of deposits for the related currencies during the period from 2001 to first quarter </a:t>
            </a:r>
            <a:r>
              <a:rPr lang="en-US" sz="1600" dirty="0" smtClean="0"/>
              <a:t>of </a:t>
            </a:r>
            <a:r>
              <a:rPr lang="en-US" sz="1600" dirty="0"/>
              <a:t>2011 was conducted as shown in Table No. 5.</a:t>
            </a:r>
          </a:p>
        </p:txBody>
      </p:sp>
      <p:graphicFrame>
        <p:nvGraphicFramePr>
          <p:cNvPr id="4" name="Table 3"/>
          <p:cNvGraphicFramePr>
            <a:graphicFrameLocks noGrp="1"/>
          </p:cNvGraphicFramePr>
          <p:nvPr/>
        </p:nvGraphicFramePr>
        <p:xfrm>
          <a:off x="1524000" y="3200400"/>
          <a:ext cx="5955030" cy="1609794"/>
        </p:xfrm>
        <a:graphic>
          <a:graphicData uri="http://schemas.openxmlformats.org/drawingml/2006/table">
            <a:tbl>
              <a:tblPr>
                <a:tableStyleId>{69CF1AB2-1976-4502-BF36-3FF5EA218861}</a:tableStyleId>
              </a:tblPr>
              <a:tblGrid>
                <a:gridCol w="1003510"/>
                <a:gridCol w="2289708"/>
                <a:gridCol w="1423760"/>
                <a:gridCol w="1238052"/>
              </a:tblGrid>
              <a:tr h="325687">
                <a:tc>
                  <a:txBody>
                    <a:bodyPr/>
                    <a:lstStyle/>
                    <a:p>
                      <a:pPr marL="0" marR="0" algn="ctr">
                        <a:lnSpc>
                          <a:spcPct val="150000"/>
                        </a:lnSpc>
                        <a:spcBef>
                          <a:spcPts val="0"/>
                        </a:spcBef>
                        <a:spcAft>
                          <a:spcPts val="0"/>
                        </a:spcAft>
                      </a:pPr>
                      <a:r>
                        <a:rPr lang="en-US" sz="1400" dirty="0"/>
                        <a:t>Currencies</a:t>
                      </a:r>
                      <a:endParaRPr lang="en-US" sz="1400" dirty="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Pearson Correlation</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Sig. (2-tailed)</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N</a:t>
                      </a:r>
                      <a:endParaRPr lang="en-US" sz="1400">
                        <a:latin typeface="Times New Roman"/>
                        <a:ea typeface="Times New Roman"/>
                      </a:endParaRPr>
                    </a:p>
                  </a:txBody>
                  <a:tcPr marL="68580" marR="68580" marT="0" marB="0"/>
                </a:tc>
              </a:tr>
              <a:tr h="323238">
                <a:tc>
                  <a:txBody>
                    <a:bodyPr/>
                    <a:lstStyle/>
                    <a:p>
                      <a:pPr marL="0" marR="0" algn="ctr">
                        <a:lnSpc>
                          <a:spcPct val="150000"/>
                        </a:lnSpc>
                        <a:spcBef>
                          <a:spcPts val="0"/>
                        </a:spcBef>
                        <a:spcAft>
                          <a:spcPts val="0"/>
                        </a:spcAft>
                      </a:pPr>
                      <a:r>
                        <a:rPr lang="en-US" sz="1400" dirty="0"/>
                        <a:t>JD</a:t>
                      </a:r>
                      <a:endParaRPr lang="en-US" sz="1400" dirty="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-0.093</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.573</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39</a:t>
                      </a:r>
                      <a:endParaRPr lang="en-US" sz="1400">
                        <a:latin typeface="Times New Roman"/>
                        <a:ea typeface="Times New Roman"/>
                      </a:endParaRPr>
                    </a:p>
                  </a:txBody>
                  <a:tcPr marL="68580" marR="68580" marT="0" marB="0"/>
                </a:tc>
              </a:tr>
              <a:tr h="323238">
                <a:tc>
                  <a:txBody>
                    <a:bodyPr/>
                    <a:lstStyle/>
                    <a:p>
                      <a:pPr marL="0" marR="0" algn="ctr">
                        <a:lnSpc>
                          <a:spcPct val="150000"/>
                        </a:lnSpc>
                        <a:spcBef>
                          <a:spcPts val="0"/>
                        </a:spcBef>
                        <a:spcAft>
                          <a:spcPts val="0"/>
                        </a:spcAft>
                      </a:pPr>
                      <a:r>
                        <a:rPr lang="en-US" sz="1400"/>
                        <a:t>US$</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0.308</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.057</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39</a:t>
                      </a:r>
                      <a:endParaRPr lang="en-US" sz="1400">
                        <a:latin typeface="Times New Roman"/>
                        <a:ea typeface="Times New Roman"/>
                      </a:endParaRPr>
                    </a:p>
                  </a:txBody>
                  <a:tcPr marL="68580" marR="68580" marT="0" marB="0"/>
                </a:tc>
              </a:tr>
              <a:tr h="323238">
                <a:tc>
                  <a:txBody>
                    <a:bodyPr/>
                    <a:lstStyle/>
                    <a:p>
                      <a:pPr marL="0" marR="0" algn="ctr">
                        <a:lnSpc>
                          <a:spcPct val="150000"/>
                        </a:lnSpc>
                        <a:spcBef>
                          <a:spcPts val="0"/>
                        </a:spcBef>
                        <a:spcAft>
                          <a:spcPts val="0"/>
                        </a:spcAft>
                      </a:pPr>
                      <a:r>
                        <a:rPr lang="en-US" sz="1400"/>
                        <a:t>NIS</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-0.062</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.709</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dirty="0"/>
                        <a:t>39</a:t>
                      </a:r>
                      <a:endParaRPr lang="en-US" sz="1400" dirty="0">
                        <a:latin typeface="Times New Roman"/>
                        <a:ea typeface="Times New Roman"/>
                      </a:endParaRPr>
                    </a:p>
                  </a:txBody>
                  <a:tcPr marL="68580" marR="68580" marT="0" marB="0"/>
                </a:tc>
              </a:tr>
            </a:tbl>
          </a:graphicData>
        </a:graphic>
      </p:graphicFrame>
      <p:sp>
        <p:nvSpPr>
          <p:cNvPr id="36865" name="Rectangle 1"/>
          <p:cNvSpPr>
            <a:spLocks noChangeArrowheads="1"/>
          </p:cNvSpPr>
          <p:nvPr/>
        </p:nvSpPr>
        <p:spPr bwMode="auto">
          <a:xfrm>
            <a:off x="0" y="259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No. 5</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Correlation test between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Interest rate changes and values of Deposit changes in Palestinian banking system between 2001 and 2011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838200" y="4800600"/>
            <a:ext cx="7543800" cy="923330"/>
          </a:xfrm>
          <a:prstGeom prst="rect">
            <a:avLst/>
          </a:prstGeom>
        </p:spPr>
        <p:txBody>
          <a:bodyPr wrap="square">
            <a:spAutoFit/>
          </a:bodyPr>
          <a:lstStyle/>
          <a:p>
            <a:r>
              <a:rPr lang="en-US" dirty="0"/>
              <a:t>Accordingly, we can say that interest  rate is not a critical factor in selecting currency for </a:t>
            </a:r>
            <a:r>
              <a:rPr lang="en-US" dirty="0" smtClean="0"/>
              <a:t>savings </a:t>
            </a:r>
            <a:r>
              <a:rPr lang="en-US" dirty="0"/>
              <a:t>and deposits for the majority of the Palestinian banking clients.</a:t>
            </a:r>
          </a:p>
        </p:txBody>
      </p:sp>
      <p:pic>
        <p:nvPicPr>
          <p:cNvPr id="7"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001000" cy="4873752"/>
          </a:xfrm>
        </p:spPr>
        <p:txBody>
          <a:bodyPr>
            <a:normAutofit/>
          </a:bodyPr>
          <a:lstStyle/>
          <a:p>
            <a:pPr>
              <a:buNone/>
            </a:pPr>
            <a:r>
              <a:rPr lang="en-US" sz="1800" b="1" u="sng" dirty="0" smtClean="0"/>
              <a:t>Managing </a:t>
            </a:r>
            <a:r>
              <a:rPr lang="en-US" sz="1800" b="1" u="sng" dirty="0"/>
              <a:t>of Treasury transactions in multi currency </a:t>
            </a:r>
            <a:r>
              <a:rPr lang="en-US" sz="1800" b="1" u="sng" dirty="0" smtClean="0"/>
              <a:t>economy</a:t>
            </a:r>
            <a:endParaRPr lang="en-US" sz="1800" b="1" dirty="0" smtClean="0"/>
          </a:p>
          <a:p>
            <a:pPr>
              <a:buNone/>
            </a:pPr>
            <a:r>
              <a:rPr lang="en-US" sz="1800" b="1" dirty="0" smtClean="0"/>
              <a:t> </a:t>
            </a:r>
            <a:r>
              <a:rPr lang="en-US" sz="1800" dirty="0" smtClean="0"/>
              <a:t>many </a:t>
            </a:r>
            <a:r>
              <a:rPr lang="en-US" sz="1800" dirty="0"/>
              <a:t>aspects were examined in this study regarding managing currency by Palestinian banking treasuries, </a:t>
            </a:r>
            <a:r>
              <a:rPr lang="en-US" sz="1800" dirty="0" smtClean="0"/>
              <a:t>as presented in the following section</a:t>
            </a:r>
          </a:p>
          <a:p>
            <a:pPr>
              <a:buNone/>
            </a:pPr>
            <a:endParaRPr lang="en-US" sz="1800" dirty="0"/>
          </a:p>
          <a:p>
            <a:r>
              <a:rPr lang="en-US" sz="1800" b="1" dirty="0" smtClean="0"/>
              <a:t>Closing </a:t>
            </a:r>
            <a:r>
              <a:rPr lang="en-US" sz="1800" b="1" dirty="0"/>
              <a:t>currency positions (surplus) as existed in the Palestinian banking system</a:t>
            </a:r>
            <a:r>
              <a:rPr lang="en-US" sz="1800" dirty="0"/>
              <a:t>: there is a need </a:t>
            </a:r>
            <a:r>
              <a:rPr lang="en-US" sz="1800" dirty="0" smtClean="0"/>
              <a:t>to</a:t>
            </a:r>
            <a:r>
              <a:rPr lang="en-US" sz="1800" dirty="0" smtClean="0">
                <a:solidFill>
                  <a:srgbClr val="C00000"/>
                </a:solidFill>
              </a:rPr>
              <a:t> </a:t>
            </a:r>
            <a:r>
              <a:rPr lang="en-US" sz="1800" dirty="0" smtClean="0"/>
              <a:t>match</a:t>
            </a:r>
            <a:r>
              <a:rPr lang="en-US" sz="1800" dirty="0">
                <a:solidFill>
                  <a:srgbClr val="C00000"/>
                </a:solidFill>
              </a:rPr>
              <a:t> </a:t>
            </a:r>
            <a:r>
              <a:rPr lang="en-US" sz="1800" dirty="0" smtClean="0"/>
              <a:t>between </a:t>
            </a:r>
            <a:r>
              <a:rPr lang="en-US" sz="1800" dirty="0"/>
              <a:t>the available cash of each currency and its actual clients accounts </a:t>
            </a:r>
            <a:r>
              <a:rPr lang="en-US" sz="1800" dirty="0" smtClean="0"/>
              <a:t>held </a:t>
            </a:r>
            <a:r>
              <a:rPr lang="en-US" sz="1800" dirty="0"/>
              <a:t>by banks’ books, and thus, the surplus of any currency should be within the limits stated by PMA and the top management of the bank. </a:t>
            </a:r>
            <a:endParaRPr lang="en-US" sz="1800" dirty="0" smtClean="0"/>
          </a:p>
          <a:p>
            <a:pPr>
              <a:buNone/>
            </a:pPr>
            <a:endParaRPr lang="en-US" sz="1800" dirty="0"/>
          </a:p>
          <a:p>
            <a:r>
              <a:rPr lang="en-US" sz="1800" i="1" dirty="0"/>
              <a:t>this study examines the practices of treasury departments that deal with this issue as reported in Table No. 6 using structured interviews with directors of the treasury departments and a special questionnaire directed to treasury directors and staff</a:t>
            </a:r>
            <a:r>
              <a:rPr lang="en-US" sz="1800" i="1" dirty="0" smtClean="0"/>
              <a:t>.</a:t>
            </a:r>
          </a:p>
          <a:p>
            <a:pPr>
              <a:buNone/>
            </a:pPr>
            <a:endParaRPr lang="en-US" sz="1800" dirty="0"/>
          </a:p>
          <a:p>
            <a:pPr>
              <a:buNone/>
            </a:pPr>
            <a:endParaRPr lang="en-US" sz="1800" dirty="0"/>
          </a:p>
        </p:txBody>
      </p:sp>
      <p:pic>
        <p:nvPicPr>
          <p:cNvPr id="4"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6" descr="F:\for diama\IMG_6963.jpg"/>
          <p:cNvPicPr>
            <a:picLocks noChangeAspect="1" noChangeArrowheads="1"/>
          </p:cNvPicPr>
          <p:nvPr/>
        </p:nvPicPr>
        <p:blipFill>
          <a:blip r:embed="rId2"/>
          <a:srcRect/>
          <a:stretch>
            <a:fillRect/>
          </a:stretch>
        </p:blipFill>
        <p:spPr bwMode="auto">
          <a:xfrm>
            <a:off x="0" y="-17235"/>
            <a:ext cx="9144000" cy="687523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467600" cy="1143000"/>
          </a:xfrm>
        </p:spPr>
        <p:txBody>
          <a:bodyPr>
            <a:normAutofit/>
          </a:bodyPr>
          <a:lstStyle/>
          <a:p>
            <a:r>
              <a:rPr lang="en-US" sz="3200" b="1" dirty="0"/>
              <a:t>The Palestinian Financial Sector</a:t>
            </a:r>
            <a:endParaRPr lang="en-US" sz="3200" dirty="0"/>
          </a:p>
        </p:txBody>
      </p:sp>
      <p:sp>
        <p:nvSpPr>
          <p:cNvPr id="3" name="Content Placeholder 2"/>
          <p:cNvSpPr>
            <a:spLocks noGrp="1"/>
          </p:cNvSpPr>
          <p:nvPr>
            <p:ph sz="quarter" idx="1"/>
          </p:nvPr>
        </p:nvSpPr>
        <p:spPr>
          <a:xfrm>
            <a:off x="457200" y="1447800"/>
            <a:ext cx="7467600" cy="4873752"/>
          </a:xfrm>
        </p:spPr>
        <p:txBody>
          <a:bodyPr>
            <a:normAutofit/>
          </a:bodyPr>
          <a:lstStyle/>
          <a:p>
            <a:pPr>
              <a:buNone/>
            </a:pPr>
            <a:r>
              <a:rPr lang="en-US" sz="1800" dirty="0"/>
              <a:t>The Palestinian financial sector includes various groups such as</a:t>
            </a:r>
            <a:r>
              <a:rPr lang="en-US" sz="1800" dirty="0" smtClean="0"/>
              <a:t>:</a:t>
            </a:r>
          </a:p>
          <a:p>
            <a:pPr>
              <a:buNone/>
            </a:pPr>
            <a:endParaRPr lang="en-US" sz="1800" dirty="0"/>
          </a:p>
          <a:p>
            <a:r>
              <a:rPr lang="en-US" sz="1800" dirty="0"/>
              <a:t> </a:t>
            </a:r>
            <a:r>
              <a:rPr lang="en-US" sz="1800" b="1" dirty="0"/>
              <a:t>First: the official banking system: </a:t>
            </a:r>
            <a:r>
              <a:rPr lang="en-US" sz="1800" dirty="0"/>
              <a:t>It includes about </a:t>
            </a:r>
            <a:r>
              <a:rPr lang="en-US" sz="1800" b="1" dirty="0" smtClean="0"/>
              <a:t>eighteen </a:t>
            </a:r>
            <a:r>
              <a:rPr lang="en-US" sz="1800" b="1" dirty="0"/>
              <a:t>banks</a:t>
            </a:r>
            <a:r>
              <a:rPr lang="en-US" sz="1800" dirty="0"/>
              <a:t>, some are </a:t>
            </a:r>
            <a:r>
              <a:rPr lang="en-US" sz="1800" dirty="0" smtClean="0"/>
              <a:t>local </a:t>
            </a:r>
            <a:r>
              <a:rPr lang="en-US" sz="1800" dirty="0"/>
              <a:t>banks, while the majority </a:t>
            </a:r>
            <a:r>
              <a:rPr lang="en-US" sz="1800" dirty="0" smtClean="0"/>
              <a:t>are foreign commercial </a:t>
            </a:r>
            <a:r>
              <a:rPr lang="en-US" sz="1800" dirty="0"/>
              <a:t>banks, they include commercial and Islamic banks with </a:t>
            </a:r>
            <a:r>
              <a:rPr lang="en-US" sz="1800" b="1" dirty="0"/>
              <a:t>209 branches </a:t>
            </a:r>
            <a:r>
              <a:rPr lang="en-US" sz="1800" dirty="0"/>
              <a:t>located in both West Bank and Gaza Strip major cities</a:t>
            </a:r>
            <a:r>
              <a:rPr lang="en-US" sz="1800" dirty="0" smtClean="0"/>
              <a:t>.</a:t>
            </a:r>
          </a:p>
          <a:p>
            <a:endParaRPr lang="en-US" sz="1800" dirty="0" smtClean="0"/>
          </a:p>
          <a:p>
            <a:r>
              <a:rPr lang="en-US" sz="1800" b="1" dirty="0" smtClean="0"/>
              <a:t>Second: The moneychangers: </a:t>
            </a:r>
            <a:r>
              <a:rPr lang="en-US" sz="1800" dirty="0" smtClean="0"/>
              <a:t>The money changers perform different tasks such as buying and selling of currencies, money transfers, cashing checks, and granting small loans. </a:t>
            </a:r>
          </a:p>
          <a:p>
            <a:endParaRPr lang="en-US" sz="1800" dirty="0" smtClean="0"/>
          </a:p>
          <a:p>
            <a:pPr lvl="1">
              <a:buNone/>
            </a:pPr>
            <a:r>
              <a:rPr lang="en-US" sz="1500" dirty="0" smtClean="0"/>
              <a:t>However, the Palestinian related laws prevent the moneychangers from accepting deposits or granting loans, and dealing with options and derivatives</a:t>
            </a:r>
          </a:p>
          <a:p>
            <a:endParaRPr lang="en-US" sz="1800" dirty="0" smtClean="0"/>
          </a:p>
          <a:p>
            <a:endParaRPr lang="en-US" sz="1800" dirty="0"/>
          </a:p>
          <a:p>
            <a:endParaRPr lang="en-US" sz="1800" dirty="0"/>
          </a:p>
        </p:txBody>
      </p:sp>
      <p:pic>
        <p:nvPicPr>
          <p:cNvPr id="5"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pic>
        <p:nvPicPr>
          <p:cNvPr id="6" name="Picture 5" descr="logo_palestine_monetary_authority.gif"/>
          <p:cNvPicPr>
            <a:picLocks noChangeAspect="1"/>
          </p:cNvPicPr>
          <p:nvPr/>
        </p:nvPicPr>
        <p:blipFill>
          <a:blip r:embed="rId3" cstate="print"/>
          <a:stretch>
            <a:fillRect/>
          </a:stretch>
        </p:blipFill>
        <p:spPr>
          <a:xfrm>
            <a:off x="7620000" y="2667000"/>
            <a:ext cx="952500" cy="952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609600" y="1219200"/>
          <a:ext cx="7467600" cy="5547360"/>
        </p:xfrm>
        <a:graphic>
          <a:graphicData uri="http://schemas.openxmlformats.org/drawingml/2006/table">
            <a:tbl>
              <a:tblPr>
                <a:tableStyleId>{69CF1AB2-1976-4502-BF36-3FF5EA218861}</a:tableStyleId>
              </a:tblPr>
              <a:tblGrid>
                <a:gridCol w="2743200"/>
                <a:gridCol w="3665158"/>
                <a:gridCol w="1059242"/>
              </a:tblGrid>
              <a:tr h="830872">
                <a:tc>
                  <a:txBody>
                    <a:bodyPr/>
                    <a:lstStyle/>
                    <a:p>
                      <a:pPr marL="0" marR="0" algn="just">
                        <a:lnSpc>
                          <a:spcPct val="150000"/>
                        </a:lnSpc>
                        <a:spcBef>
                          <a:spcPts val="0"/>
                        </a:spcBef>
                        <a:spcAft>
                          <a:spcPts val="0"/>
                        </a:spcAft>
                      </a:pPr>
                      <a:r>
                        <a:rPr lang="en-US" sz="1400" dirty="0"/>
                        <a:t>Management  Practices</a:t>
                      </a:r>
                      <a:endParaRPr lang="en-US" sz="1400" dirty="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dirty="0"/>
                        <a:t>local</a:t>
                      </a:r>
                      <a:endParaRPr lang="en-US" sz="1400" dirty="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400"/>
                        <a:t>Ratio to the total sample</a:t>
                      </a:r>
                      <a:endParaRPr lang="en-US" sz="1400">
                        <a:latin typeface="Times New Roman"/>
                        <a:ea typeface="Times New Roman"/>
                      </a:endParaRPr>
                    </a:p>
                  </a:txBody>
                  <a:tcPr marL="68580" marR="68580" marT="0" marB="0"/>
                </a:tc>
              </a:tr>
              <a:tr h="553915">
                <a:tc rowSpan="3">
                  <a:txBody>
                    <a:bodyPr/>
                    <a:lstStyle/>
                    <a:p>
                      <a:pPr marL="0" marR="0" algn="just">
                        <a:lnSpc>
                          <a:spcPct val="150000"/>
                        </a:lnSpc>
                        <a:spcBef>
                          <a:spcPts val="0"/>
                        </a:spcBef>
                        <a:spcAft>
                          <a:spcPts val="0"/>
                        </a:spcAft>
                      </a:pPr>
                      <a:r>
                        <a:rPr lang="en-US" sz="1400" dirty="0"/>
                        <a:t>Maximum of  permitted currency surplus</a:t>
                      </a:r>
                      <a:endParaRPr lang="en-US" sz="1400" dirty="0">
                        <a:latin typeface="Times New Roman"/>
                        <a:ea typeface="Times New Roman"/>
                      </a:endParaRPr>
                    </a:p>
                  </a:txBody>
                  <a:tcPr marL="68580" marR="68580" marT="0" marB="0"/>
                </a:tc>
                <a:tc>
                  <a:txBody>
                    <a:bodyPr/>
                    <a:lstStyle/>
                    <a:p>
                      <a:pPr marL="0" marR="0" algn="just">
                        <a:spcBef>
                          <a:spcPts val="0"/>
                        </a:spcBef>
                        <a:spcAft>
                          <a:spcPts val="0"/>
                        </a:spcAft>
                      </a:pPr>
                      <a:r>
                        <a:rPr lang="en-US" sz="1400" dirty="0"/>
                        <a:t>5% of </a:t>
                      </a:r>
                      <a:r>
                        <a:rPr lang="en-US" sz="1400" dirty="0" smtClean="0"/>
                        <a:t>owners </a:t>
                      </a:r>
                      <a:r>
                        <a:rPr lang="en-US" sz="1400" dirty="0"/>
                        <a:t>equity for each currency and/ or 20% of </a:t>
                      </a:r>
                      <a:r>
                        <a:rPr lang="en-US" sz="1400" dirty="0" smtClean="0"/>
                        <a:t>owners </a:t>
                      </a:r>
                      <a:r>
                        <a:rPr lang="en-US" sz="1400" dirty="0"/>
                        <a:t>equity for all currencies together</a:t>
                      </a:r>
                      <a:endParaRPr lang="en-US" sz="1400" dirty="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16%</a:t>
                      </a:r>
                      <a:endParaRPr lang="en-US" sz="1400">
                        <a:latin typeface="Times New Roman"/>
                        <a:ea typeface="Times New Roman"/>
                      </a:endParaRPr>
                    </a:p>
                  </a:txBody>
                  <a:tcPr marL="68580" marR="68580" marT="0" marB="0"/>
                </a:tc>
              </a:tr>
              <a:tr h="276958">
                <a:tc vMerge="1">
                  <a:txBody>
                    <a:bodyPr/>
                    <a:lstStyle/>
                    <a:p>
                      <a:endParaRPr lang="en-US"/>
                    </a:p>
                  </a:txBody>
                  <a:tcPr/>
                </a:tc>
                <a:tc>
                  <a:txBody>
                    <a:bodyPr/>
                    <a:lstStyle/>
                    <a:p>
                      <a:pPr marL="0" marR="0" algn="just">
                        <a:lnSpc>
                          <a:spcPct val="150000"/>
                        </a:lnSpc>
                        <a:spcBef>
                          <a:spcPts val="0"/>
                        </a:spcBef>
                        <a:spcAft>
                          <a:spcPts val="0"/>
                        </a:spcAft>
                      </a:pPr>
                      <a:r>
                        <a:rPr lang="en-US" sz="1400" dirty="0"/>
                        <a:t>1-3% of </a:t>
                      </a:r>
                      <a:r>
                        <a:rPr lang="en-US" sz="1400" dirty="0" smtClean="0"/>
                        <a:t>owners</a:t>
                      </a:r>
                      <a:r>
                        <a:rPr lang="en-US" sz="1400" baseline="0" dirty="0" smtClean="0"/>
                        <a:t> </a:t>
                      </a:r>
                      <a:r>
                        <a:rPr lang="en-US" sz="1400" dirty="0" smtClean="0"/>
                        <a:t>equity </a:t>
                      </a:r>
                      <a:r>
                        <a:rPr lang="en-US" sz="1400" dirty="0"/>
                        <a:t>or less</a:t>
                      </a:r>
                      <a:endParaRPr lang="en-US" sz="1400" dirty="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42%</a:t>
                      </a:r>
                      <a:endParaRPr lang="en-US" sz="1400">
                        <a:latin typeface="Times New Roman"/>
                        <a:ea typeface="Times New Roman"/>
                      </a:endParaRPr>
                    </a:p>
                  </a:txBody>
                  <a:tcPr marL="68580" marR="68580" marT="0" marB="0"/>
                </a:tc>
              </a:tr>
              <a:tr h="276958">
                <a:tc vMerge="1">
                  <a:txBody>
                    <a:bodyPr/>
                    <a:lstStyle/>
                    <a:p>
                      <a:endParaRPr lang="en-US"/>
                    </a:p>
                  </a:txBody>
                  <a:tcPr/>
                </a:tc>
                <a:tc>
                  <a:txBody>
                    <a:bodyPr/>
                    <a:lstStyle/>
                    <a:p>
                      <a:pPr marL="0" marR="0" algn="just">
                        <a:lnSpc>
                          <a:spcPct val="150000"/>
                        </a:lnSpc>
                        <a:spcBef>
                          <a:spcPts val="0"/>
                        </a:spcBef>
                        <a:spcAft>
                          <a:spcPts val="0"/>
                        </a:spcAft>
                      </a:pPr>
                      <a:r>
                        <a:rPr lang="en-US" sz="1400"/>
                        <a:t>Maximum amount 200,000- 500,000 $</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42%</a:t>
                      </a:r>
                      <a:endParaRPr lang="en-US" sz="1400">
                        <a:latin typeface="Times New Roman"/>
                        <a:ea typeface="Times New Roman"/>
                      </a:endParaRPr>
                    </a:p>
                  </a:txBody>
                  <a:tcPr marL="68580" marR="68580" marT="0" marB="0"/>
                </a:tc>
              </a:tr>
              <a:tr h="276958">
                <a:tc gridSpan="3">
                  <a:txBody>
                    <a:bodyPr/>
                    <a:lstStyle/>
                    <a:p>
                      <a:pPr marL="0" marR="0" algn="ctr">
                        <a:lnSpc>
                          <a:spcPct val="150000"/>
                        </a:lnSpc>
                        <a:spcBef>
                          <a:spcPts val="0"/>
                        </a:spcBef>
                        <a:spcAft>
                          <a:spcPts val="0"/>
                        </a:spcAft>
                      </a:pPr>
                      <a:endParaRPr lang="en-US" sz="1400" dirty="0">
                        <a:latin typeface="Times New Roman"/>
                        <a:ea typeface="PMingLiU"/>
                      </a:endParaRPr>
                    </a:p>
                  </a:txBody>
                  <a:tcPr marL="68580" marR="68580" marT="0" marB="0"/>
                </a:tc>
                <a:tc hMerge="1">
                  <a:txBody>
                    <a:bodyPr/>
                    <a:lstStyle/>
                    <a:p>
                      <a:endParaRPr lang="en-US"/>
                    </a:p>
                  </a:txBody>
                  <a:tcPr/>
                </a:tc>
                <a:tc hMerge="1">
                  <a:txBody>
                    <a:bodyPr/>
                    <a:lstStyle/>
                    <a:p>
                      <a:endParaRPr lang="en-US"/>
                    </a:p>
                  </a:txBody>
                  <a:tcPr/>
                </a:tc>
              </a:tr>
              <a:tr h="276958">
                <a:tc rowSpan="2">
                  <a:txBody>
                    <a:bodyPr/>
                    <a:lstStyle/>
                    <a:p>
                      <a:pPr marL="0" marR="0" algn="just">
                        <a:lnSpc>
                          <a:spcPct val="150000"/>
                        </a:lnSpc>
                        <a:spcBef>
                          <a:spcPts val="0"/>
                        </a:spcBef>
                        <a:spcAft>
                          <a:spcPts val="0"/>
                        </a:spcAft>
                      </a:pPr>
                      <a:r>
                        <a:rPr lang="en-US" sz="1400"/>
                        <a:t>Time of closing currency’ surplus</a:t>
                      </a:r>
                      <a:endParaRPr lang="en-US" sz="140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400"/>
                        <a:t>Immediately special (large amounts)</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20%</a:t>
                      </a:r>
                      <a:endParaRPr lang="en-US" sz="1400">
                        <a:latin typeface="Times New Roman"/>
                        <a:ea typeface="Times New Roman"/>
                      </a:endParaRPr>
                    </a:p>
                  </a:txBody>
                  <a:tcPr marL="68580" marR="68580" marT="0" marB="0"/>
                </a:tc>
              </a:tr>
              <a:tr h="276958">
                <a:tc vMerge="1">
                  <a:txBody>
                    <a:bodyPr/>
                    <a:lstStyle/>
                    <a:p>
                      <a:endParaRPr lang="en-US"/>
                    </a:p>
                  </a:txBody>
                  <a:tcPr/>
                </a:tc>
                <a:tc>
                  <a:txBody>
                    <a:bodyPr/>
                    <a:lstStyle/>
                    <a:p>
                      <a:pPr marL="0" marR="0" algn="just">
                        <a:lnSpc>
                          <a:spcPct val="150000"/>
                        </a:lnSpc>
                        <a:spcBef>
                          <a:spcPts val="0"/>
                        </a:spcBef>
                        <a:spcAft>
                          <a:spcPts val="0"/>
                        </a:spcAft>
                      </a:pPr>
                      <a:r>
                        <a:rPr lang="en-US" sz="1400"/>
                        <a:t>End of the day (normal transactions)</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80%</a:t>
                      </a:r>
                      <a:endParaRPr lang="en-US" sz="1400">
                        <a:latin typeface="Times New Roman"/>
                        <a:ea typeface="Times New Roman"/>
                      </a:endParaRPr>
                    </a:p>
                  </a:txBody>
                  <a:tcPr marL="68580" marR="68580" marT="0" marB="0"/>
                </a:tc>
              </a:tr>
              <a:tr h="276958">
                <a:tc gridSpan="3">
                  <a:txBody>
                    <a:bodyPr/>
                    <a:lstStyle/>
                    <a:p>
                      <a:pPr marL="0" marR="0" algn="ctr">
                        <a:lnSpc>
                          <a:spcPct val="150000"/>
                        </a:lnSpc>
                        <a:spcBef>
                          <a:spcPts val="0"/>
                        </a:spcBef>
                        <a:spcAft>
                          <a:spcPts val="0"/>
                        </a:spcAft>
                      </a:pPr>
                      <a:endParaRPr lang="en-US" sz="1400">
                        <a:latin typeface="Times New Roman"/>
                        <a:ea typeface="PMingLiU"/>
                      </a:endParaRPr>
                    </a:p>
                  </a:txBody>
                  <a:tcPr marL="68580" marR="68580" marT="0" marB="0"/>
                </a:tc>
                <a:tc hMerge="1">
                  <a:txBody>
                    <a:bodyPr/>
                    <a:lstStyle/>
                    <a:p>
                      <a:endParaRPr lang="en-US"/>
                    </a:p>
                  </a:txBody>
                  <a:tcPr/>
                </a:tc>
                <a:tc hMerge="1">
                  <a:txBody>
                    <a:bodyPr/>
                    <a:lstStyle/>
                    <a:p>
                      <a:endParaRPr lang="en-US"/>
                    </a:p>
                  </a:txBody>
                  <a:tcPr/>
                </a:tc>
              </a:tr>
              <a:tr h="369277">
                <a:tc rowSpan="3">
                  <a:txBody>
                    <a:bodyPr/>
                    <a:lstStyle/>
                    <a:p>
                      <a:pPr marL="0" marR="0" algn="just">
                        <a:lnSpc>
                          <a:spcPct val="150000"/>
                        </a:lnSpc>
                        <a:spcBef>
                          <a:spcPts val="0"/>
                        </a:spcBef>
                        <a:spcAft>
                          <a:spcPts val="0"/>
                        </a:spcAft>
                      </a:pPr>
                      <a:r>
                        <a:rPr lang="en-US" sz="1400"/>
                        <a:t>Closing of currency’ surplus</a:t>
                      </a:r>
                      <a:endParaRPr lang="en-US" sz="1400">
                        <a:latin typeface="Times New Roman"/>
                        <a:ea typeface="Times New Roman"/>
                      </a:endParaRPr>
                    </a:p>
                  </a:txBody>
                  <a:tcPr marL="68580" marR="68580" marT="0" marB="0"/>
                </a:tc>
                <a:tc>
                  <a:txBody>
                    <a:bodyPr/>
                    <a:lstStyle/>
                    <a:p>
                      <a:pPr marL="0" marR="0" algn="just">
                        <a:spcBef>
                          <a:spcPts val="0"/>
                        </a:spcBef>
                        <a:spcAft>
                          <a:spcPts val="0"/>
                        </a:spcAft>
                      </a:pPr>
                      <a:r>
                        <a:rPr lang="en-US" sz="1400"/>
                        <a:t>Other banks and branches working in Palestine, and moneychangers.</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15%</a:t>
                      </a:r>
                      <a:endParaRPr lang="en-US" sz="1400">
                        <a:latin typeface="Times New Roman"/>
                        <a:ea typeface="Times New Roman"/>
                      </a:endParaRPr>
                    </a:p>
                  </a:txBody>
                  <a:tcPr marL="68580" marR="68580" marT="0" marB="0"/>
                </a:tc>
              </a:tr>
              <a:tr h="276958">
                <a:tc vMerge="1">
                  <a:txBody>
                    <a:bodyPr/>
                    <a:lstStyle/>
                    <a:p>
                      <a:endParaRPr lang="en-US"/>
                    </a:p>
                  </a:txBody>
                  <a:tcPr/>
                </a:tc>
                <a:tc>
                  <a:txBody>
                    <a:bodyPr/>
                    <a:lstStyle/>
                    <a:p>
                      <a:pPr marL="0" marR="0" algn="just">
                        <a:lnSpc>
                          <a:spcPct val="150000"/>
                        </a:lnSpc>
                        <a:spcBef>
                          <a:spcPts val="0"/>
                        </a:spcBef>
                        <a:spcAft>
                          <a:spcPts val="0"/>
                        </a:spcAft>
                      </a:pPr>
                      <a:r>
                        <a:rPr lang="en-US" sz="1400"/>
                        <a:t>Headquarters of Arab banks (Jordan)</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40%</a:t>
                      </a:r>
                      <a:endParaRPr lang="en-US" sz="1400">
                        <a:latin typeface="Times New Roman"/>
                        <a:ea typeface="Times New Roman"/>
                      </a:endParaRPr>
                    </a:p>
                  </a:txBody>
                  <a:tcPr marL="68580" marR="68580" marT="0" marB="0"/>
                </a:tc>
              </a:tr>
              <a:tr h="276958">
                <a:tc vMerge="1">
                  <a:txBody>
                    <a:bodyPr/>
                    <a:lstStyle/>
                    <a:p>
                      <a:endParaRPr lang="en-US"/>
                    </a:p>
                  </a:txBody>
                  <a:tcPr/>
                </a:tc>
                <a:tc>
                  <a:txBody>
                    <a:bodyPr/>
                    <a:lstStyle/>
                    <a:p>
                      <a:pPr marL="0" marR="0" algn="just">
                        <a:lnSpc>
                          <a:spcPct val="150000"/>
                        </a:lnSpc>
                        <a:spcBef>
                          <a:spcPts val="0"/>
                        </a:spcBef>
                        <a:spcAft>
                          <a:spcPts val="0"/>
                        </a:spcAft>
                      </a:pPr>
                      <a:r>
                        <a:rPr lang="en-US" sz="1400"/>
                        <a:t>Corresponding foreign banks</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45%</a:t>
                      </a:r>
                      <a:endParaRPr lang="en-US" sz="1400">
                        <a:latin typeface="Times New Roman"/>
                        <a:ea typeface="Times New Roman"/>
                      </a:endParaRPr>
                    </a:p>
                  </a:txBody>
                  <a:tcPr marL="68580" marR="68580" marT="0" marB="0"/>
                </a:tc>
              </a:tr>
              <a:tr h="276958">
                <a:tc gridSpan="3">
                  <a:txBody>
                    <a:bodyPr/>
                    <a:lstStyle/>
                    <a:p>
                      <a:pPr marL="0" marR="0" algn="ctr">
                        <a:lnSpc>
                          <a:spcPct val="150000"/>
                        </a:lnSpc>
                        <a:spcBef>
                          <a:spcPts val="0"/>
                        </a:spcBef>
                        <a:spcAft>
                          <a:spcPts val="0"/>
                        </a:spcAft>
                      </a:pPr>
                      <a:endParaRPr lang="en-US" sz="1400">
                        <a:latin typeface="Times New Roman"/>
                        <a:ea typeface="PMingLiU"/>
                      </a:endParaRPr>
                    </a:p>
                  </a:txBody>
                  <a:tcPr marL="68580" marR="68580" marT="0" marB="0"/>
                </a:tc>
                <a:tc hMerge="1">
                  <a:txBody>
                    <a:bodyPr/>
                    <a:lstStyle/>
                    <a:p>
                      <a:endParaRPr lang="en-US"/>
                    </a:p>
                  </a:txBody>
                  <a:tcPr/>
                </a:tc>
                <a:tc hMerge="1">
                  <a:txBody>
                    <a:bodyPr/>
                    <a:lstStyle/>
                    <a:p>
                      <a:endParaRPr lang="en-US"/>
                    </a:p>
                  </a:txBody>
                  <a:tcPr/>
                </a:tc>
              </a:tr>
              <a:tr h="276958">
                <a:tc rowSpan="2">
                  <a:txBody>
                    <a:bodyPr/>
                    <a:lstStyle/>
                    <a:p>
                      <a:pPr marL="0" marR="0" algn="just">
                        <a:lnSpc>
                          <a:spcPct val="150000"/>
                        </a:lnSpc>
                        <a:spcBef>
                          <a:spcPts val="0"/>
                        </a:spcBef>
                        <a:spcAft>
                          <a:spcPts val="0"/>
                        </a:spcAft>
                      </a:pPr>
                      <a:r>
                        <a:rPr lang="en-US" sz="1400"/>
                        <a:t>Working days of  treasury</a:t>
                      </a:r>
                      <a:endParaRPr lang="en-US" sz="140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400"/>
                        <a:t>Sunday to Friday</a:t>
                      </a:r>
                      <a:endParaRPr lang="en-US" sz="14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50%</a:t>
                      </a:r>
                      <a:endParaRPr lang="en-US" sz="1400">
                        <a:latin typeface="Times New Roman"/>
                        <a:ea typeface="Times New Roman"/>
                      </a:endParaRPr>
                    </a:p>
                  </a:txBody>
                  <a:tcPr marL="68580" marR="68580" marT="0" marB="0"/>
                </a:tc>
              </a:tr>
              <a:tr h="276958">
                <a:tc vMerge="1">
                  <a:txBody>
                    <a:bodyPr/>
                    <a:lstStyle/>
                    <a:p>
                      <a:endParaRPr lang="en-US"/>
                    </a:p>
                  </a:txBody>
                  <a:tcPr/>
                </a:tc>
                <a:tc>
                  <a:txBody>
                    <a:bodyPr/>
                    <a:lstStyle/>
                    <a:p>
                      <a:pPr marL="0" marR="0" algn="just">
                        <a:lnSpc>
                          <a:spcPct val="150000"/>
                        </a:lnSpc>
                        <a:spcBef>
                          <a:spcPts val="0"/>
                        </a:spcBef>
                        <a:spcAft>
                          <a:spcPts val="0"/>
                        </a:spcAft>
                      </a:pPr>
                      <a:r>
                        <a:rPr lang="en-US" sz="1400" dirty="0"/>
                        <a:t>Sunday to Thursday</a:t>
                      </a:r>
                      <a:endParaRPr lang="en-US" sz="1400" dirty="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dirty="0"/>
                        <a:t>50%</a:t>
                      </a:r>
                      <a:endParaRPr lang="en-US" sz="1400" dirty="0">
                        <a:latin typeface="Times New Roman"/>
                        <a:ea typeface="Times New Roman"/>
                      </a:endParaRPr>
                    </a:p>
                  </a:txBody>
                  <a:tcPr marL="68580" marR="68580" marT="0" marB="0"/>
                </a:tc>
              </a:tr>
            </a:tbl>
          </a:graphicData>
        </a:graphic>
      </p:graphicFrame>
      <p:sp>
        <p:nvSpPr>
          <p:cNvPr id="6" name="Rectangle 5"/>
          <p:cNvSpPr/>
          <p:nvPr/>
        </p:nvSpPr>
        <p:spPr>
          <a:xfrm>
            <a:off x="609600" y="685800"/>
            <a:ext cx="4648200" cy="461665"/>
          </a:xfrm>
          <a:prstGeom prst="rect">
            <a:avLst/>
          </a:prstGeom>
        </p:spPr>
        <p:txBody>
          <a:bodyPr wrap="square">
            <a:spAutoFit/>
          </a:bodyPr>
          <a:lstStyle/>
          <a:p>
            <a:pPr lvl="0" algn="ctr" fontAlgn="base">
              <a:spcBef>
                <a:spcPct val="0"/>
              </a:spcBef>
              <a:spcAft>
                <a:spcPct val="0"/>
              </a:spcAft>
            </a:pPr>
            <a:r>
              <a:rPr lang="en-US" sz="1200" dirty="0">
                <a:solidFill>
                  <a:prstClr val="black"/>
                </a:solidFill>
                <a:latin typeface="Arial" pitchFamily="34" charset="0"/>
                <a:ea typeface="Times New Roman" pitchFamily="18" charset="0"/>
                <a:cs typeface="Arial" pitchFamily="34" charset="0"/>
              </a:rPr>
              <a:t>Table No. 6</a:t>
            </a:r>
            <a:endParaRPr lang="en-US" sz="1100" dirty="0">
              <a:solidFill>
                <a:prstClr val="black"/>
              </a:solidFill>
              <a:latin typeface="Arial" pitchFamily="34" charset="0"/>
              <a:cs typeface="Arial" pitchFamily="34" charset="0"/>
            </a:endParaRPr>
          </a:p>
          <a:p>
            <a:pPr lvl="0" algn="ctr" eaLnBrk="0" fontAlgn="base" hangingPunct="0">
              <a:spcBef>
                <a:spcPct val="0"/>
              </a:spcBef>
              <a:spcAft>
                <a:spcPct val="0"/>
              </a:spcAft>
            </a:pPr>
            <a:r>
              <a:rPr lang="en-US" sz="1200" dirty="0">
                <a:solidFill>
                  <a:prstClr val="black"/>
                </a:solidFill>
                <a:latin typeface="Arial" pitchFamily="34" charset="0"/>
                <a:ea typeface="Times New Roman" pitchFamily="18" charset="0"/>
                <a:cs typeface="Arial" pitchFamily="34" charset="0"/>
              </a:rPr>
              <a:t>Managing of the Treasury in multi currency economy</a:t>
            </a:r>
            <a:endParaRPr lang="en-US" dirty="0">
              <a:solidFill>
                <a:prstClr val="black"/>
              </a:solidFill>
              <a:latin typeface="Arial" pitchFamily="34" charset="0"/>
              <a:cs typeface="Arial" pitchFamily="34" charset="0"/>
            </a:endParaRPr>
          </a:p>
        </p:txBody>
      </p:sp>
      <p:pic>
        <p:nvPicPr>
          <p:cNvPr id="5"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for diama\IMG_0685.jpg"/>
          <p:cNvPicPr>
            <a:picLocks noChangeAspect="1" noChangeArrowheads="1"/>
          </p:cNvPicPr>
          <p:nvPr/>
        </p:nvPicPr>
        <p:blipFill>
          <a:blip r:embed="rId2" cstate="print"/>
          <a:srcRect/>
          <a:stretch>
            <a:fillRect/>
          </a:stretch>
        </p:blipFill>
        <p:spPr bwMode="auto">
          <a:xfrm>
            <a:off x="609600" y="685800"/>
            <a:ext cx="7900193" cy="526732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143000"/>
            <a:ext cx="7467600" cy="4873752"/>
          </a:xfrm>
        </p:spPr>
        <p:txBody>
          <a:bodyPr/>
          <a:lstStyle/>
          <a:p>
            <a:r>
              <a:rPr lang="en-US" sz="1800" dirty="0" smtClean="0"/>
              <a:t>In the same area the </a:t>
            </a:r>
            <a:r>
              <a:rPr lang="en-US" sz="1800" dirty="0"/>
              <a:t>majority of </a:t>
            </a:r>
            <a:r>
              <a:rPr lang="en-US" sz="1800" dirty="0" smtClean="0"/>
              <a:t>directors answered </a:t>
            </a:r>
            <a:r>
              <a:rPr lang="en-US" sz="1800" dirty="0"/>
              <a:t>that </a:t>
            </a:r>
            <a:r>
              <a:rPr lang="en-US" sz="1800" dirty="0" smtClean="0"/>
              <a:t>it </a:t>
            </a:r>
            <a:r>
              <a:rPr lang="en-US" sz="1800" dirty="0"/>
              <a:t>is a first priority to have additional instructions that cover some of the activities of treasury management as ranked number one of the most needed reforms as presented in Table No. 7. </a:t>
            </a:r>
          </a:p>
          <a:p>
            <a:pPr marL="0" lvl="0" indent="0" algn="ctr" fontAlgn="base">
              <a:spcBef>
                <a:spcPct val="0"/>
              </a:spcBef>
              <a:spcAft>
                <a:spcPct val="0"/>
              </a:spcAft>
              <a:buNone/>
              <a:tabLst>
                <a:tab pos="57150" algn="r"/>
                <a:tab pos="152400" algn="r"/>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lvl="0" indent="0" algn="ctr" fontAlgn="base">
              <a:spcBef>
                <a:spcPct val="0"/>
              </a:spcBef>
              <a:spcAft>
                <a:spcPct val="0"/>
              </a:spcAft>
              <a:buNone/>
              <a:tabLst>
                <a:tab pos="57150" algn="r"/>
                <a:tab pos="152400" algn="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No. 7.</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lvl="0" indent="0" algn="ctr" eaLnBrk="0" fontAlgn="base" hangingPunct="0">
              <a:spcBef>
                <a:spcPct val="0"/>
              </a:spcBef>
              <a:spcAft>
                <a:spcPct val="0"/>
              </a:spcAft>
              <a:buNone/>
              <a:tabLst>
                <a:tab pos="57150" algn="r"/>
                <a:tab pos="152400" algn="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Ranking of the most needed reforms to increase the efficiency of Treasury management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tabLst>
                <a:tab pos="57150" algn="r"/>
                <a:tab pos="1524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graphicFrame>
        <p:nvGraphicFramePr>
          <p:cNvPr id="4" name="Table 3"/>
          <p:cNvGraphicFramePr>
            <a:graphicFrameLocks noGrp="1"/>
          </p:cNvGraphicFramePr>
          <p:nvPr/>
        </p:nvGraphicFramePr>
        <p:xfrm>
          <a:off x="1295400" y="3276600"/>
          <a:ext cx="6172200" cy="3140263"/>
        </p:xfrm>
        <a:graphic>
          <a:graphicData uri="http://schemas.openxmlformats.org/drawingml/2006/table">
            <a:tbl>
              <a:tblPr>
                <a:tableStyleId>{69CF1AB2-1976-4502-BF36-3FF5EA218861}</a:tableStyleId>
              </a:tblPr>
              <a:tblGrid>
                <a:gridCol w="1254943"/>
                <a:gridCol w="4917257"/>
              </a:tblGrid>
              <a:tr h="258770">
                <a:tc>
                  <a:txBody>
                    <a:bodyPr/>
                    <a:lstStyle/>
                    <a:p>
                      <a:pPr marL="0" marR="0" algn="ctr" rtl="1">
                        <a:spcBef>
                          <a:spcPts val="0"/>
                        </a:spcBef>
                        <a:spcAft>
                          <a:spcPts val="0"/>
                        </a:spcAft>
                      </a:pPr>
                      <a:r>
                        <a:rPr lang="en-US" sz="1400" dirty="0"/>
                        <a:t>Rank</a:t>
                      </a:r>
                      <a:endParaRPr lang="en-US" sz="1400" dirty="0">
                        <a:latin typeface="Times New Roman"/>
                        <a:ea typeface="Times New Roman"/>
                      </a:endParaRPr>
                    </a:p>
                  </a:txBody>
                  <a:tcPr marL="68580" marR="68580" marT="0" marB="0"/>
                </a:tc>
                <a:tc>
                  <a:txBody>
                    <a:bodyPr/>
                    <a:lstStyle/>
                    <a:p>
                      <a:pPr marL="0" marR="0" algn="ctr" rtl="1">
                        <a:spcBef>
                          <a:spcPts val="0"/>
                        </a:spcBef>
                        <a:spcAft>
                          <a:spcPts val="0"/>
                        </a:spcAft>
                      </a:pPr>
                      <a:r>
                        <a:rPr lang="en-US" sz="1400" dirty="0"/>
                        <a:t>The most needed reforms to be </a:t>
                      </a:r>
                      <a:endParaRPr lang="en-US" sz="1400" dirty="0">
                        <a:latin typeface="Times New Roman"/>
                        <a:ea typeface="Times New Roman"/>
                      </a:endParaRPr>
                    </a:p>
                  </a:txBody>
                  <a:tcPr marL="68580" marR="68580" marT="0" marB="0"/>
                </a:tc>
              </a:tr>
              <a:tr h="443715">
                <a:tc>
                  <a:txBody>
                    <a:bodyPr/>
                    <a:lstStyle/>
                    <a:p>
                      <a:pPr marL="0" marR="0" algn="ctr">
                        <a:spcBef>
                          <a:spcPts val="0"/>
                        </a:spcBef>
                        <a:spcAft>
                          <a:spcPts val="0"/>
                        </a:spcAft>
                        <a:tabLst>
                          <a:tab pos="57150" algn="r"/>
                          <a:tab pos="152400" algn="r"/>
                        </a:tabLst>
                      </a:pPr>
                      <a:r>
                        <a:rPr lang="en-US" sz="1400" dirty="0"/>
                        <a:t>5</a:t>
                      </a:r>
                      <a:endParaRPr lang="en-US" sz="1400" dirty="0">
                        <a:latin typeface="Times New Roman"/>
                        <a:ea typeface="Times New Roman"/>
                      </a:endParaRPr>
                    </a:p>
                  </a:txBody>
                  <a:tcPr marL="68580" marR="68580" marT="0" marB="0"/>
                </a:tc>
                <a:tc>
                  <a:txBody>
                    <a:bodyPr/>
                    <a:lstStyle/>
                    <a:p>
                      <a:pPr marL="0" marR="0" algn="just">
                        <a:spcBef>
                          <a:spcPts val="0"/>
                        </a:spcBef>
                        <a:spcAft>
                          <a:spcPts val="0"/>
                        </a:spcAft>
                        <a:tabLst>
                          <a:tab pos="57150" algn="r"/>
                          <a:tab pos="152400" algn="r"/>
                        </a:tabLst>
                      </a:pPr>
                      <a:r>
                        <a:rPr lang="en-US" sz="1400" dirty="0"/>
                        <a:t>To cancel the 5% limit imposed on the balance of currency positions by the PMA in order to match customer transactions and assets </a:t>
                      </a:r>
                      <a:endParaRPr lang="en-US" sz="1400" dirty="0">
                        <a:latin typeface="Times New Roman"/>
                        <a:ea typeface="Times New Roman"/>
                      </a:endParaRPr>
                    </a:p>
                  </a:txBody>
                  <a:tcPr marL="68580" marR="68580" marT="0" marB="0"/>
                </a:tc>
              </a:tr>
              <a:tr h="455893">
                <a:tc>
                  <a:txBody>
                    <a:bodyPr/>
                    <a:lstStyle/>
                    <a:p>
                      <a:pPr marL="0" marR="0" algn="ctr">
                        <a:spcBef>
                          <a:spcPts val="0"/>
                        </a:spcBef>
                        <a:spcAft>
                          <a:spcPts val="0"/>
                        </a:spcAft>
                        <a:tabLst>
                          <a:tab pos="57150" algn="r"/>
                          <a:tab pos="152400" algn="r"/>
                        </a:tabLst>
                      </a:pPr>
                      <a:r>
                        <a:rPr lang="en-US" sz="1400"/>
                        <a:t>3</a:t>
                      </a:r>
                      <a:endParaRPr lang="en-US" sz="1400">
                        <a:latin typeface="Times New Roman"/>
                        <a:ea typeface="Times New Roman"/>
                      </a:endParaRPr>
                    </a:p>
                  </a:txBody>
                  <a:tcPr marL="68580" marR="68580" marT="0" marB="0"/>
                </a:tc>
                <a:tc>
                  <a:txBody>
                    <a:bodyPr/>
                    <a:lstStyle/>
                    <a:p>
                      <a:pPr marL="0" marR="0" algn="just">
                        <a:spcBef>
                          <a:spcPts val="0"/>
                        </a:spcBef>
                        <a:spcAft>
                          <a:spcPts val="0"/>
                        </a:spcAft>
                        <a:tabLst>
                          <a:tab pos="57150" algn="r"/>
                          <a:tab pos="152400" algn="r"/>
                        </a:tabLst>
                      </a:pPr>
                      <a:r>
                        <a:rPr lang="en-US" sz="1400"/>
                        <a:t>To Cancel restrictions imposed on some speculative trading instruments such as options trading in currencies </a:t>
                      </a:r>
                      <a:endParaRPr lang="en-US" sz="1400">
                        <a:latin typeface="Times New Roman"/>
                        <a:ea typeface="Times New Roman"/>
                      </a:endParaRPr>
                    </a:p>
                  </a:txBody>
                  <a:tcPr marL="68580" marR="68580" marT="0" marB="0"/>
                </a:tc>
              </a:tr>
              <a:tr h="455893">
                <a:tc>
                  <a:txBody>
                    <a:bodyPr/>
                    <a:lstStyle/>
                    <a:p>
                      <a:pPr marL="0" marR="0" algn="ctr">
                        <a:spcBef>
                          <a:spcPts val="0"/>
                        </a:spcBef>
                        <a:spcAft>
                          <a:spcPts val="0"/>
                        </a:spcAft>
                        <a:tabLst>
                          <a:tab pos="57150" algn="r"/>
                          <a:tab pos="152400" algn="r"/>
                        </a:tabLst>
                      </a:pPr>
                      <a:r>
                        <a:rPr lang="en-US" sz="1400"/>
                        <a:t>2</a:t>
                      </a:r>
                      <a:endParaRPr lang="en-US" sz="1400">
                        <a:latin typeface="Times New Roman"/>
                        <a:ea typeface="Times New Roman"/>
                      </a:endParaRPr>
                    </a:p>
                  </a:txBody>
                  <a:tcPr marL="68580" marR="68580" marT="0" marB="0"/>
                </a:tc>
                <a:tc>
                  <a:txBody>
                    <a:bodyPr/>
                    <a:lstStyle/>
                    <a:p>
                      <a:pPr marL="0" marR="0" algn="just">
                        <a:spcBef>
                          <a:spcPts val="0"/>
                        </a:spcBef>
                        <a:spcAft>
                          <a:spcPts val="0"/>
                        </a:spcAft>
                        <a:tabLst>
                          <a:tab pos="57150" algn="r"/>
                          <a:tab pos="152400" algn="r"/>
                        </a:tabLst>
                      </a:pPr>
                      <a:r>
                        <a:rPr lang="en-US" sz="1400"/>
                        <a:t>To allow the treasury staff to work fully on Fridays in order to track the ongoing changes in currency rates in permanent situations </a:t>
                      </a:r>
                      <a:endParaRPr lang="en-US" sz="1400">
                        <a:latin typeface="Times New Roman"/>
                        <a:ea typeface="Times New Roman"/>
                      </a:endParaRPr>
                    </a:p>
                  </a:txBody>
                  <a:tcPr marL="68580" marR="68580" marT="0" marB="0"/>
                </a:tc>
              </a:tr>
              <a:tr h="455893">
                <a:tc>
                  <a:txBody>
                    <a:bodyPr/>
                    <a:lstStyle/>
                    <a:p>
                      <a:pPr marL="0" marR="0" algn="ctr">
                        <a:spcBef>
                          <a:spcPts val="0"/>
                        </a:spcBef>
                        <a:spcAft>
                          <a:spcPts val="0"/>
                        </a:spcAft>
                      </a:pPr>
                      <a:r>
                        <a:rPr lang="en-US" sz="1400"/>
                        <a:t>1</a:t>
                      </a:r>
                      <a:endParaRPr lang="en-US" sz="1400">
                        <a:latin typeface="Times New Roman"/>
                        <a:ea typeface="Times New Roman"/>
                      </a:endParaRPr>
                    </a:p>
                  </a:txBody>
                  <a:tcPr marL="68580" marR="68580" marT="0" marB="0"/>
                </a:tc>
                <a:tc>
                  <a:txBody>
                    <a:bodyPr/>
                    <a:lstStyle/>
                    <a:p>
                      <a:pPr marL="0" marR="0" algn="just">
                        <a:spcBef>
                          <a:spcPts val="0"/>
                        </a:spcBef>
                        <a:spcAft>
                          <a:spcPts val="0"/>
                        </a:spcAft>
                      </a:pPr>
                      <a:r>
                        <a:rPr lang="en-US" sz="1400"/>
                        <a:t>There is a need for  additional instructions that cover some specific activities of the treasury </a:t>
                      </a:r>
                      <a:endParaRPr lang="en-US" sz="1400">
                        <a:latin typeface="Times New Roman"/>
                        <a:ea typeface="Times New Roman"/>
                      </a:endParaRPr>
                    </a:p>
                  </a:txBody>
                  <a:tcPr marL="68580" marR="68580" marT="0" marB="0"/>
                </a:tc>
              </a:tr>
              <a:tr h="689547">
                <a:tc>
                  <a:txBody>
                    <a:bodyPr/>
                    <a:lstStyle/>
                    <a:p>
                      <a:pPr marL="0" marR="0" algn="ctr">
                        <a:spcBef>
                          <a:spcPts val="0"/>
                        </a:spcBef>
                        <a:spcAft>
                          <a:spcPts val="0"/>
                        </a:spcAft>
                      </a:pPr>
                      <a:r>
                        <a:rPr lang="en-US" sz="1400"/>
                        <a:t>4</a:t>
                      </a:r>
                      <a:endParaRPr lang="en-US" sz="1400">
                        <a:latin typeface="Times New Roman"/>
                        <a:ea typeface="Times New Roman"/>
                      </a:endParaRPr>
                    </a:p>
                  </a:txBody>
                  <a:tcPr marL="68580" marR="68580" marT="0" marB="0"/>
                </a:tc>
                <a:tc>
                  <a:txBody>
                    <a:bodyPr/>
                    <a:lstStyle/>
                    <a:p>
                      <a:pPr marL="0" marR="0" algn="just">
                        <a:spcBef>
                          <a:spcPts val="0"/>
                        </a:spcBef>
                        <a:spcAft>
                          <a:spcPts val="0"/>
                        </a:spcAft>
                      </a:pPr>
                      <a:r>
                        <a:rPr lang="en-US" sz="1400" dirty="0"/>
                        <a:t>to increase the percentage of the total balance for all major currencies while conducting speculative operations  for the bank</a:t>
                      </a:r>
                      <a:endParaRPr lang="en-US" sz="1400" dirty="0">
                        <a:latin typeface="Times New Roman"/>
                        <a:ea typeface="Times New Roman"/>
                      </a:endParaRPr>
                    </a:p>
                  </a:txBody>
                  <a:tcPr marL="68580" marR="68580" marT="0" marB="0"/>
                </a:tc>
              </a:tr>
            </a:tbl>
          </a:graphicData>
        </a:graphic>
      </p:graphicFrame>
      <p:pic>
        <p:nvPicPr>
          <p:cNvPr id="5"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457200"/>
            <a:ext cx="5715000" cy="5102352"/>
          </a:xfrm>
        </p:spPr>
        <p:txBody>
          <a:bodyPr>
            <a:normAutofit/>
          </a:bodyPr>
          <a:lstStyle/>
          <a:p>
            <a:r>
              <a:rPr lang="en-US" sz="1800" dirty="0"/>
              <a:t>The last part of this regard was to get the perceptions of treasury mangers and staff, regarding reducing risk and improving efficiency of the treasury activities. As indicated in Table No. 8, </a:t>
            </a:r>
          </a:p>
        </p:txBody>
      </p:sp>
      <p:graphicFrame>
        <p:nvGraphicFramePr>
          <p:cNvPr id="4" name="Table 3"/>
          <p:cNvGraphicFramePr>
            <a:graphicFrameLocks noGrp="1"/>
          </p:cNvGraphicFramePr>
          <p:nvPr/>
        </p:nvGraphicFramePr>
        <p:xfrm>
          <a:off x="685800" y="2590800"/>
          <a:ext cx="7391400" cy="3973755"/>
        </p:xfrm>
        <a:graphic>
          <a:graphicData uri="http://schemas.openxmlformats.org/drawingml/2006/table">
            <a:tbl>
              <a:tblPr>
                <a:tableStyleId>{69CF1AB2-1976-4502-BF36-3FF5EA218861}</a:tableStyleId>
              </a:tblPr>
              <a:tblGrid>
                <a:gridCol w="6382070"/>
                <a:gridCol w="1009330"/>
              </a:tblGrid>
              <a:tr h="235748">
                <a:tc>
                  <a:txBody>
                    <a:bodyPr/>
                    <a:lstStyle/>
                    <a:p>
                      <a:pPr marL="0" marR="0">
                        <a:spcBef>
                          <a:spcPts val="0"/>
                        </a:spcBef>
                        <a:spcAft>
                          <a:spcPts val="0"/>
                        </a:spcAft>
                      </a:pPr>
                      <a:endParaRPr lang="en-US" sz="1400" dirty="0">
                        <a:latin typeface="Times New Roman"/>
                        <a:ea typeface="Times New Roman"/>
                      </a:endParaRPr>
                    </a:p>
                  </a:txBody>
                  <a:tcPr marL="68580" marR="68580" marT="0" marB="0"/>
                </a:tc>
                <a:tc>
                  <a:txBody>
                    <a:bodyPr/>
                    <a:lstStyle/>
                    <a:p>
                      <a:pPr marL="0" marR="0" algn="ctr">
                        <a:spcBef>
                          <a:spcPts val="0"/>
                        </a:spcBef>
                        <a:spcAft>
                          <a:spcPts val="0"/>
                        </a:spcAft>
                      </a:pPr>
                      <a:r>
                        <a:rPr lang="en-US" sz="1200"/>
                        <a:t>Mean</a:t>
                      </a:r>
                      <a:endParaRPr lang="en-US" sz="1200">
                        <a:latin typeface="Times New Roman"/>
                        <a:ea typeface="Times New Roman"/>
                      </a:endParaRPr>
                    </a:p>
                  </a:txBody>
                  <a:tcPr marL="68580" marR="68580" marT="0" marB="0"/>
                </a:tc>
              </a:tr>
              <a:tr h="471494">
                <a:tc>
                  <a:txBody>
                    <a:bodyPr/>
                    <a:lstStyle/>
                    <a:p>
                      <a:pPr marL="0" marR="0">
                        <a:spcBef>
                          <a:spcPts val="0"/>
                        </a:spcBef>
                        <a:spcAft>
                          <a:spcPts val="0"/>
                        </a:spcAft>
                      </a:pPr>
                      <a:r>
                        <a:rPr lang="en-US" sz="1400" dirty="0"/>
                        <a:t>The Implementation of an electronic payment system facilitated the process of treasury management</a:t>
                      </a:r>
                      <a:endParaRPr lang="en-US" sz="1400" dirty="0">
                        <a:latin typeface="Times New Roman"/>
                        <a:ea typeface="Times New Roman"/>
                      </a:endParaRPr>
                    </a:p>
                  </a:txBody>
                  <a:tcPr marL="68580" marR="68580" marT="0" marB="0"/>
                </a:tc>
                <a:tc>
                  <a:txBody>
                    <a:bodyPr/>
                    <a:lstStyle/>
                    <a:p>
                      <a:pPr marL="0" marR="0" algn="ctr">
                        <a:spcBef>
                          <a:spcPts val="0"/>
                        </a:spcBef>
                        <a:spcAft>
                          <a:spcPts val="0"/>
                        </a:spcAft>
                      </a:pPr>
                      <a:r>
                        <a:rPr lang="en-US" sz="1200"/>
                        <a:t>4.3</a:t>
                      </a:r>
                      <a:endParaRPr lang="en-US" sz="1200">
                        <a:latin typeface="Times New Roman"/>
                        <a:ea typeface="Times New Roman"/>
                      </a:endParaRPr>
                    </a:p>
                  </a:txBody>
                  <a:tcPr marL="68580" marR="68580" marT="0" marB="0"/>
                </a:tc>
              </a:tr>
              <a:tr h="471494">
                <a:tc>
                  <a:txBody>
                    <a:bodyPr/>
                    <a:lstStyle/>
                    <a:p>
                      <a:pPr marL="0" marR="0" fontAlgn="t">
                        <a:spcBef>
                          <a:spcPts val="0"/>
                        </a:spcBef>
                        <a:spcAft>
                          <a:spcPts val="0"/>
                        </a:spcAft>
                      </a:pPr>
                      <a:r>
                        <a:rPr lang="en-US" sz="1400" dirty="0"/>
                        <a:t>Increasing of bank clients who trade in currencies through internet transactions  led to an increase of treasury risk</a:t>
                      </a:r>
                      <a:endParaRPr lang="en-US" sz="1400" dirty="0">
                        <a:latin typeface="Times New Roman"/>
                        <a:ea typeface="Times New Roman"/>
                      </a:endParaRPr>
                    </a:p>
                  </a:txBody>
                  <a:tcPr marL="68580" marR="68580" marT="0" marB="0"/>
                </a:tc>
                <a:tc>
                  <a:txBody>
                    <a:bodyPr/>
                    <a:lstStyle/>
                    <a:p>
                      <a:pPr marL="0" marR="0" algn="ctr">
                        <a:spcBef>
                          <a:spcPts val="0"/>
                        </a:spcBef>
                        <a:spcAft>
                          <a:spcPts val="0"/>
                        </a:spcAft>
                      </a:pPr>
                      <a:r>
                        <a:rPr lang="en-US" sz="1200"/>
                        <a:t>4.0</a:t>
                      </a:r>
                      <a:endParaRPr lang="en-US" sz="1200">
                        <a:latin typeface="Times New Roman"/>
                        <a:ea typeface="Times New Roman"/>
                      </a:endParaRPr>
                    </a:p>
                  </a:txBody>
                  <a:tcPr marL="68580" marR="68580" marT="0" marB="0"/>
                </a:tc>
              </a:tr>
              <a:tr h="471494">
                <a:tc>
                  <a:txBody>
                    <a:bodyPr/>
                    <a:lstStyle/>
                    <a:p>
                      <a:pPr marL="0" marR="0" fontAlgn="t">
                        <a:spcBef>
                          <a:spcPts val="0"/>
                        </a:spcBef>
                        <a:spcAft>
                          <a:spcPts val="0"/>
                        </a:spcAft>
                      </a:pPr>
                      <a:r>
                        <a:rPr lang="en-US" sz="1400" dirty="0"/>
                        <a:t>The use of </a:t>
                      </a:r>
                      <a:r>
                        <a:rPr lang="en-US" sz="1400" dirty="0" smtClean="0"/>
                        <a:t>three </a:t>
                      </a:r>
                      <a:r>
                        <a:rPr lang="en-US" sz="1400" dirty="0"/>
                        <a:t>major currencies in the Palestinian economy is a negative phenomenon and increases the risks in treasury management</a:t>
                      </a:r>
                      <a:endParaRPr lang="en-US" sz="1400" dirty="0">
                        <a:latin typeface="Times New Roman"/>
                        <a:ea typeface="Times New Roman"/>
                      </a:endParaRPr>
                    </a:p>
                  </a:txBody>
                  <a:tcPr marL="68580" marR="68580" marT="0" marB="0"/>
                </a:tc>
                <a:tc>
                  <a:txBody>
                    <a:bodyPr/>
                    <a:lstStyle/>
                    <a:p>
                      <a:pPr marL="0" marR="0" algn="ctr">
                        <a:spcBef>
                          <a:spcPts val="0"/>
                        </a:spcBef>
                        <a:spcAft>
                          <a:spcPts val="0"/>
                        </a:spcAft>
                      </a:pPr>
                      <a:r>
                        <a:rPr lang="en-US" sz="1200"/>
                        <a:t>3.1</a:t>
                      </a:r>
                      <a:endParaRPr lang="en-US" sz="1200">
                        <a:latin typeface="Times New Roman"/>
                        <a:ea typeface="Times New Roman"/>
                      </a:endParaRPr>
                    </a:p>
                  </a:txBody>
                  <a:tcPr marL="68580" marR="68580" marT="0" marB="0"/>
                </a:tc>
              </a:tr>
              <a:tr h="415365">
                <a:tc>
                  <a:txBody>
                    <a:bodyPr/>
                    <a:lstStyle/>
                    <a:p>
                      <a:pPr marL="0" marR="0" fontAlgn="t">
                        <a:spcBef>
                          <a:spcPts val="0"/>
                        </a:spcBef>
                        <a:spcAft>
                          <a:spcPts val="0"/>
                        </a:spcAft>
                      </a:pPr>
                      <a:r>
                        <a:rPr lang="en-US" sz="1400" dirty="0"/>
                        <a:t>The fluctuations in exchange rates increase the risk of treasury management</a:t>
                      </a:r>
                      <a:endParaRPr lang="en-US" sz="1400" dirty="0">
                        <a:latin typeface="Times New Roman"/>
                        <a:ea typeface="Times New Roman"/>
                      </a:endParaRPr>
                    </a:p>
                  </a:txBody>
                  <a:tcPr marL="68580" marR="68580" marT="0" marB="0"/>
                </a:tc>
                <a:tc>
                  <a:txBody>
                    <a:bodyPr/>
                    <a:lstStyle/>
                    <a:p>
                      <a:pPr marL="0" marR="0" algn="ctr">
                        <a:spcBef>
                          <a:spcPts val="0"/>
                        </a:spcBef>
                        <a:spcAft>
                          <a:spcPts val="0"/>
                        </a:spcAft>
                      </a:pPr>
                      <a:r>
                        <a:rPr lang="en-US" sz="1200"/>
                        <a:t>4.4</a:t>
                      </a:r>
                      <a:endParaRPr lang="en-US" sz="1200">
                        <a:latin typeface="Times New Roman"/>
                        <a:ea typeface="Times New Roman"/>
                      </a:endParaRPr>
                    </a:p>
                  </a:txBody>
                  <a:tcPr marL="68580" marR="68580" marT="0" marB="0"/>
                </a:tc>
              </a:tr>
              <a:tr h="471494">
                <a:tc>
                  <a:txBody>
                    <a:bodyPr/>
                    <a:lstStyle/>
                    <a:p>
                      <a:pPr marL="0" marR="0" fontAlgn="t">
                        <a:spcBef>
                          <a:spcPts val="0"/>
                        </a:spcBef>
                        <a:spcAft>
                          <a:spcPts val="0"/>
                        </a:spcAft>
                      </a:pPr>
                      <a:r>
                        <a:rPr lang="en-US" sz="1400"/>
                        <a:t>The Increased of electronic transfers by customers increases the risk of treasury management</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200"/>
                        <a:t>3.3</a:t>
                      </a:r>
                      <a:endParaRPr lang="en-US" sz="1200">
                        <a:latin typeface="Times New Roman"/>
                        <a:ea typeface="Times New Roman"/>
                      </a:endParaRPr>
                    </a:p>
                  </a:txBody>
                  <a:tcPr marL="68580" marR="68580" marT="0" marB="0"/>
                </a:tc>
              </a:tr>
              <a:tr h="471494">
                <a:tc>
                  <a:txBody>
                    <a:bodyPr/>
                    <a:lstStyle/>
                    <a:p>
                      <a:pPr marL="0" marR="0">
                        <a:spcBef>
                          <a:spcPts val="0"/>
                        </a:spcBef>
                        <a:spcAft>
                          <a:spcPts val="0"/>
                        </a:spcAft>
                      </a:pPr>
                      <a:r>
                        <a:rPr lang="en-US" sz="1400"/>
                        <a:t>I prefer to separate the Treasury Department into tow departments, one for the speculative transactions and the other for clients transactions</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200"/>
                        <a:t>3.2</a:t>
                      </a:r>
                      <a:endParaRPr lang="en-US" sz="1200">
                        <a:latin typeface="Times New Roman"/>
                        <a:ea typeface="Times New Roman"/>
                      </a:endParaRPr>
                    </a:p>
                  </a:txBody>
                  <a:tcPr marL="68580" marR="68580" marT="0" marB="0"/>
                </a:tc>
              </a:tr>
              <a:tr h="235748">
                <a:tc>
                  <a:txBody>
                    <a:bodyPr/>
                    <a:lstStyle/>
                    <a:p>
                      <a:pPr marL="0" marR="0" fontAlgn="t">
                        <a:spcBef>
                          <a:spcPts val="0"/>
                        </a:spcBef>
                        <a:spcAft>
                          <a:spcPts val="0"/>
                        </a:spcAft>
                      </a:pPr>
                      <a:r>
                        <a:rPr lang="en-US" sz="1400"/>
                        <a:t>The use of mobile banking will increase the risk of treasury activities</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200"/>
                        <a:t>3.1</a:t>
                      </a:r>
                      <a:endParaRPr lang="en-US" sz="1200">
                        <a:latin typeface="Times New Roman"/>
                        <a:ea typeface="Times New Roman"/>
                      </a:endParaRPr>
                    </a:p>
                  </a:txBody>
                  <a:tcPr marL="68580" marR="68580" marT="0" marB="0"/>
                </a:tc>
              </a:tr>
              <a:tr h="482321">
                <a:tc>
                  <a:txBody>
                    <a:bodyPr/>
                    <a:lstStyle/>
                    <a:p>
                      <a:pPr marL="0" marR="0" fontAlgn="t">
                        <a:spcBef>
                          <a:spcPts val="0"/>
                        </a:spcBef>
                        <a:spcAft>
                          <a:spcPts val="0"/>
                        </a:spcAft>
                      </a:pPr>
                      <a:r>
                        <a:rPr lang="en-US" sz="1400"/>
                        <a:t>There is a need for addition legislation to cover all related transactions to facilitate the work of the  Treasury</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200"/>
                        <a:t>4.5</a:t>
                      </a:r>
                      <a:endParaRPr lang="en-US" sz="1200">
                        <a:latin typeface="Times New Roman"/>
                        <a:ea typeface="Times New Roman"/>
                      </a:endParaRPr>
                    </a:p>
                  </a:txBody>
                  <a:tcPr marL="68580" marR="68580" marT="0" marB="0"/>
                </a:tc>
              </a:tr>
              <a:tr h="235748">
                <a:tc gridSpan="2">
                  <a:txBody>
                    <a:bodyPr/>
                    <a:lstStyle/>
                    <a:p>
                      <a:pPr marL="0" marR="0">
                        <a:spcBef>
                          <a:spcPts val="0"/>
                        </a:spcBef>
                        <a:spcAft>
                          <a:spcPts val="0"/>
                        </a:spcAft>
                      </a:pPr>
                      <a:r>
                        <a:rPr lang="en-US" sz="1400" dirty="0"/>
                        <a:t>*1 point strongly disagree to 5 points strongly agree</a:t>
                      </a:r>
                      <a:endParaRPr lang="en-US" sz="1400" dirty="0">
                        <a:latin typeface="Times New Roman"/>
                        <a:ea typeface="Times New Roman"/>
                      </a:endParaRPr>
                    </a:p>
                  </a:txBody>
                  <a:tcPr marL="68580" marR="68580" marT="0" marB="0"/>
                </a:tc>
                <a:tc hMerge="1">
                  <a:txBody>
                    <a:bodyPr/>
                    <a:lstStyle/>
                    <a:p>
                      <a:endParaRPr lang="en-US"/>
                    </a:p>
                  </a:txBody>
                  <a:tcPr/>
                </a:tc>
              </a:tr>
            </a:tbl>
          </a:graphicData>
        </a:graphic>
      </p:graphicFrame>
      <p:sp>
        <p:nvSpPr>
          <p:cNvPr id="40961" name="Rectangle 1"/>
          <p:cNvSpPr>
            <a:spLocks noChangeArrowheads="1"/>
          </p:cNvSpPr>
          <p:nvPr/>
        </p:nvSpPr>
        <p:spPr bwMode="auto">
          <a:xfrm>
            <a:off x="838200" y="1828800"/>
            <a:ext cx="6857968"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No. 8</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Perceptions of Treasury staff regarding risk and performance of</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Treasury activities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6248400"/>
          </a:xfrm>
        </p:spPr>
        <p:txBody>
          <a:bodyPr>
            <a:normAutofit fontScale="77500" lnSpcReduction="20000"/>
          </a:bodyPr>
          <a:lstStyle/>
          <a:p>
            <a:pPr>
              <a:buNone/>
            </a:pPr>
            <a:r>
              <a:rPr lang="en-US" sz="2300" b="1" dirty="0" smtClean="0"/>
              <a:t>Recommendations </a:t>
            </a:r>
            <a:r>
              <a:rPr lang="en-US" sz="2300" b="1" dirty="0"/>
              <a:t>of Treasury </a:t>
            </a:r>
            <a:r>
              <a:rPr lang="en-US" sz="2300" b="1" dirty="0" smtClean="0"/>
              <a:t>managers</a:t>
            </a:r>
          </a:p>
          <a:p>
            <a:pPr>
              <a:buNone/>
            </a:pPr>
            <a:r>
              <a:rPr lang="en-US" sz="2300" b="1" dirty="0" smtClean="0"/>
              <a:t> </a:t>
            </a:r>
            <a:r>
              <a:rPr lang="en-US" sz="2300" b="1" dirty="0"/>
              <a:t>and staff: </a:t>
            </a:r>
            <a:endParaRPr lang="en-US" sz="2300" b="1" dirty="0" smtClean="0"/>
          </a:p>
          <a:p>
            <a:pPr>
              <a:buNone/>
            </a:pPr>
            <a:endParaRPr lang="en-US" sz="1800" b="1" dirty="0"/>
          </a:p>
          <a:p>
            <a:pPr lvl="1"/>
            <a:r>
              <a:rPr lang="en-US" sz="1900" dirty="0"/>
              <a:t>The maximum ratio of 5% to be hold should be varied based on the currency and keep 20% for the total</a:t>
            </a:r>
            <a:r>
              <a:rPr lang="en-US" sz="1900" dirty="0" smtClean="0"/>
              <a:t>.</a:t>
            </a:r>
          </a:p>
          <a:p>
            <a:pPr lvl="1">
              <a:buNone/>
            </a:pPr>
            <a:endParaRPr lang="en-US" sz="1900" dirty="0"/>
          </a:p>
          <a:p>
            <a:pPr lvl="1"/>
            <a:r>
              <a:rPr lang="en-US" sz="1900" dirty="0"/>
              <a:t>To </a:t>
            </a:r>
            <a:r>
              <a:rPr lang="en-US" sz="1900" dirty="0" smtClean="0"/>
              <a:t>extend </a:t>
            </a:r>
            <a:r>
              <a:rPr lang="en-US" sz="1900" dirty="0"/>
              <a:t>the time of work including Fridays in order to </a:t>
            </a:r>
            <a:r>
              <a:rPr lang="en-US" sz="1900" dirty="0" smtClean="0"/>
              <a:t>keep up </a:t>
            </a:r>
            <a:r>
              <a:rPr lang="en-US" sz="1900" dirty="0"/>
              <a:t>with the time differences in other </a:t>
            </a:r>
            <a:r>
              <a:rPr lang="en-US" sz="1900" dirty="0" smtClean="0"/>
              <a:t>countries</a:t>
            </a:r>
          </a:p>
          <a:p>
            <a:pPr lvl="1">
              <a:buNone/>
            </a:pPr>
            <a:endParaRPr lang="en-US" sz="1900" dirty="0"/>
          </a:p>
          <a:p>
            <a:pPr lvl="1"/>
            <a:r>
              <a:rPr lang="en-US" sz="1900" dirty="0"/>
              <a:t>To reduce the restrictions imposed by the Palestinian Monetary Authority on trading and investments by Palestinian banks outside Palestine</a:t>
            </a:r>
            <a:r>
              <a:rPr lang="en-US" sz="1900" dirty="0" smtClean="0"/>
              <a:t>.</a:t>
            </a:r>
          </a:p>
          <a:p>
            <a:pPr lvl="1">
              <a:buNone/>
            </a:pPr>
            <a:endParaRPr lang="en-US" sz="1900" dirty="0"/>
          </a:p>
          <a:p>
            <a:pPr lvl="1"/>
            <a:r>
              <a:rPr lang="en-US" sz="1900" dirty="0"/>
              <a:t>To permit trading in options and future transactions including duke </a:t>
            </a:r>
            <a:r>
              <a:rPr lang="en-US" sz="1900" dirty="0" smtClean="0"/>
              <a:t>deposits</a:t>
            </a:r>
          </a:p>
          <a:p>
            <a:pPr lvl="1">
              <a:buNone/>
            </a:pPr>
            <a:endParaRPr lang="en-US" sz="1900" dirty="0"/>
          </a:p>
          <a:p>
            <a:pPr lvl="1"/>
            <a:r>
              <a:rPr lang="en-US" sz="1900" dirty="0"/>
              <a:t> To permit trading using margins in transactions </a:t>
            </a:r>
            <a:r>
              <a:rPr lang="en-US" sz="1900" dirty="0" smtClean="0"/>
              <a:t>settlements</a:t>
            </a:r>
          </a:p>
          <a:p>
            <a:pPr lvl="1">
              <a:buNone/>
            </a:pPr>
            <a:endParaRPr lang="en-US" sz="1900" dirty="0"/>
          </a:p>
          <a:p>
            <a:pPr lvl="1"/>
            <a:r>
              <a:rPr lang="en-US" sz="1900" dirty="0"/>
              <a:t>To adopt advanced  MIS programs to connect treasury transactions with outside </a:t>
            </a:r>
            <a:r>
              <a:rPr lang="en-US" sz="1900" dirty="0" smtClean="0"/>
              <a:t>banks</a:t>
            </a:r>
          </a:p>
          <a:p>
            <a:pPr lvl="1">
              <a:buNone/>
            </a:pPr>
            <a:endParaRPr lang="en-US" sz="1900" dirty="0"/>
          </a:p>
          <a:p>
            <a:pPr lvl="1"/>
            <a:r>
              <a:rPr lang="en-US" sz="1900" dirty="0"/>
              <a:t>To use awards system to encourage employees and staff of the treasury in Palestinian banks</a:t>
            </a:r>
            <a:r>
              <a:rPr lang="en-US" sz="1900" dirty="0" smtClean="0"/>
              <a:t>.</a:t>
            </a:r>
          </a:p>
          <a:p>
            <a:pPr lvl="1">
              <a:buNone/>
            </a:pPr>
            <a:endParaRPr lang="en-US" sz="1900" dirty="0"/>
          </a:p>
          <a:p>
            <a:pPr lvl="1"/>
            <a:r>
              <a:rPr lang="en-US" sz="1900" dirty="0"/>
              <a:t>To offer special trainings to employees and staff of the treasury in the Palestinian banks</a:t>
            </a:r>
            <a:r>
              <a:rPr lang="en-US" sz="1900" dirty="0" smtClean="0"/>
              <a:t>.</a:t>
            </a:r>
          </a:p>
          <a:p>
            <a:pPr lvl="1">
              <a:buNone/>
            </a:pPr>
            <a:endParaRPr lang="en-US" sz="1900" dirty="0"/>
          </a:p>
          <a:p>
            <a:pPr lvl="1"/>
            <a:r>
              <a:rPr lang="en-US" sz="1900" dirty="0"/>
              <a:t>To issue exchange rates (prices) currency bulletins every two hours, instead of one time every day by PMA and </a:t>
            </a:r>
            <a:r>
              <a:rPr lang="en-US" sz="1900" dirty="0" smtClean="0"/>
              <a:t>each banks</a:t>
            </a:r>
            <a:r>
              <a:rPr lang="en-US" sz="1900" dirty="0"/>
              <a:t>.</a:t>
            </a:r>
          </a:p>
          <a:p>
            <a:pPr lvl="1">
              <a:buNone/>
            </a:pPr>
            <a:endParaRPr lang="en-US" sz="1400" dirty="0"/>
          </a:p>
        </p:txBody>
      </p:sp>
      <p:pic>
        <p:nvPicPr>
          <p:cNvPr id="4"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normAutofit/>
          </a:bodyPr>
          <a:lstStyle/>
          <a:p>
            <a:pPr>
              <a:buNone/>
            </a:pPr>
            <a:r>
              <a:rPr lang="en-US" sz="1800" b="1" u="sng" dirty="0" smtClean="0"/>
              <a:t>E-banking </a:t>
            </a:r>
            <a:r>
              <a:rPr lang="en-US" sz="1800" b="1" u="sng" dirty="0"/>
              <a:t>activities </a:t>
            </a:r>
            <a:r>
              <a:rPr lang="en-US" sz="1800" b="1" u="sng" dirty="0" smtClean="0"/>
              <a:t>in the </a:t>
            </a:r>
            <a:r>
              <a:rPr lang="en-US" sz="1800" b="1" u="sng" dirty="0"/>
              <a:t>Palestinian </a:t>
            </a:r>
            <a:r>
              <a:rPr lang="en-US" sz="1800" b="1" u="sng" dirty="0" smtClean="0"/>
              <a:t>banking</a:t>
            </a:r>
          </a:p>
          <a:p>
            <a:pPr>
              <a:buNone/>
            </a:pPr>
            <a:r>
              <a:rPr lang="en-US" sz="1800" b="1" u="sng" dirty="0" smtClean="0"/>
              <a:t> </a:t>
            </a:r>
            <a:r>
              <a:rPr lang="en-US" sz="1800" b="1" u="sng" dirty="0"/>
              <a:t>system</a:t>
            </a:r>
            <a:endParaRPr lang="en-US" sz="1800" u="sng" dirty="0"/>
          </a:p>
          <a:p>
            <a:endParaRPr lang="en-US" sz="1800" b="1" dirty="0" smtClean="0"/>
          </a:p>
          <a:p>
            <a:r>
              <a:rPr lang="en-US" sz="1800" b="1" dirty="0" smtClean="0"/>
              <a:t>Existing </a:t>
            </a:r>
            <a:r>
              <a:rPr lang="en-US" sz="1800" b="1" dirty="0"/>
              <a:t>E- banking (internet banking, other electronic channels and instruments) in the Palestinian banking system: </a:t>
            </a:r>
            <a:endParaRPr lang="en-US" sz="1800" b="1" dirty="0" smtClean="0"/>
          </a:p>
          <a:p>
            <a:pPr algn="ctr">
              <a:buNone/>
            </a:pPr>
            <a:r>
              <a:rPr lang="en-US" sz="1800" dirty="0" smtClean="0"/>
              <a:t>Table </a:t>
            </a:r>
            <a:r>
              <a:rPr lang="en-US" sz="1800" dirty="0"/>
              <a:t>No. 9 summarized the E- banking </a:t>
            </a:r>
            <a:r>
              <a:rPr lang="en-US" sz="1800" dirty="0" smtClean="0"/>
              <a:t>situation</a:t>
            </a:r>
          </a:p>
          <a:p>
            <a:pPr algn="ctr">
              <a:buNone/>
            </a:pPr>
            <a:r>
              <a:rPr lang="en-US" sz="1800" dirty="0" smtClean="0"/>
              <a:t> in the </a:t>
            </a:r>
            <a:r>
              <a:rPr lang="en-US" sz="1800" dirty="0"/>
              <a:t>Palestinian economy as existed in June, 2011.</a:t>
            </a:r>
          </a:p>
        </p:txBody>
      </p:sp>
      <p:graphicFrame>
        <p:nvGraphicFramePr>
          <p:cNvPr id="4" name="Table 3"/>
          <p:cNvGraphicFramePr>
            <a:graphicFrameLocks noGrp="1"/>
          </p:cNvGraphicFramePr>
          <p:nvPr/>
        </p:nvGraphicFramePr>
        <p:xfrm>
          <a:off x="914400" y="3352797"/>
          <a:ext cx="6858000" cy="3481546"/>
        </p:xfrm>
        <a:graphic>
          <a:graphicData uri="http://schemas.openxmlformats.org/drawingml/2006/table">
            <a:tbl>
              <a:tblPr>
                <a:tableStyleId>{69CF1AB2-1976-4502-BF36-3FF5EA218861}</a:tableStyleId>
              </a:tblPr>
              <a:tblGrid>
                <a:gridCol w="3429000"/>
                <a:gridCol w="1143000"/>
                <a:gridCol w="2286000"/>
              </a:tblGrid>
              <a:tr h="509746">
                <a:tc>
                  <a:txBody>
                    <a:bodyPr/>
                    <a:lstStyle/>
                    <a:p>
                      <a:pPr marL="0" marR="0" algn="just">
                        <a:lnSpc>
                          <a:spcPct val="150000"/>
                        </a:lnSpc>
                        <a:spcBef>
                          <a:spcPts val="0"/>
                        </a:spcBef>
                        <a:spcAft>
                          <a:spcPts val="0"/>
                        </a:spcAft>
                      </a:pPr>
                      <a:endParaRPr lang="en-US" sz="1100" dirty="0">
                        <a:latin typeface="Times New Roman"/>
                        <a:ea typeface="PMingLiU"/>
                      </a:endParaRPr>
                    </a:p>
                  </a:txBody>
                  <a:tcPr marL="68580" marR="68580" marT="0" marB="0"/>
                </a:tc>
                <a:tc>
                  <a:txBody>
                    <a:bodyPr/>
                    <a:lstStyle/>
                    <a:p>
                      <a:pPr marL="0" marR="0" algn="just">
                        <a:lnSpc>
                          <a:spcPct val="150000"/>
                        </a:lnSpc>
                        <a:spcBef>
                          <a:spcPts val="0"/>
                        </a:spcBef>
                        <a:spcAft>
                          <a:spcPts val="0"/>
                        </a:spcAft>
                      </a:pPr>
                      <a:r>
                        <a:rPr lang="en-US" sz="1100" dirty="0"/>
                        <a:t>Ratio to Sample</a:t>
                      </a:r>
                      <a:endParaRPr lang="en-US" sz="1100" dirty="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endParaRPr lang="en-US" sz="1100">
                        <a:latin typeface="Times New Roman"/>
                        <a:ea typeface="PMingLiU"/>
                      </a:endParaRPr>
                    </a:p>
                  </a:txBody>
                  <a:tcPr marL="68580" marR="68580" marT="0" marB="0"/>
                </a:tc>
              </a:tr>
              <a:tr h="238648">
                <a:tc>
                  <a:txBody>
                    <a:bodyPr/>
                    <a:lstStyle/>
                    <a:p>
                      <a:pPr marL="0" marR="0" algn="just">
                        <a:lnSpc>
                          <a:spcPct val="150000"/>
                        </a:lnSpc>
                        <a:spcBef>
                          <a:spcPts val="0"/>
                        </a:spcBef>
                        <a:spcAft>
                          <a:spcPts val="0"/>
                        </a:spcAft>
                      </a:pPr>
                      <a:r>
                        <a:rPr lang="en-US" sz="1200"/>
                        <a:t>ATM machines  </a:t>
                      </a:r>
                      <a:endParaRPr lang="en-US" sz="12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100"/>
                        <a:t>100%</a:t>
                      </a:r>
                      <a:endParaRPr lang="en-US" sz="110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100"/>
                        <a:t>From 1 to 150 ATM (Average 20)</a:t>
                      </a:r>
                      <a:endParaRPr lang="en-US" sz="1100">
                        <a:latin typeface="Times New Roman"/>
                        <a:ea typeface="Times New Roman"/>
                      </a:endParaRPr>
                    </a:p>
                  </a:txBody>
                  <a:tcPr marL="68580" marR="68580" marT="0" marB="0"/>
                </a:tc>
              </a:tr>
              <a:tr h="271098">
                <a:tc>
                  <a:txBody>
                    <a:bodyPr/>
                    <a:lstStyle/>
                    <a:p>
                      <a:pPr marL="0" marR="0" algn="just">
                        <a:lnSpc>
                          <a:spcPct val="150000"/>
                        </a:lnSpc>
                        <a:spcBef>
                          <a:spcPts val="0"/>
                        </a:spcBef>
                        <a:spcAft>
                          <a:spcPts val="0"/>
                        </a:spcAft>
                      </a:pPr>
                      <a:r>
                        <a:rPr lang="en-US" sz="1200"/>
                        <a:t>Internet inquires</a:t>
                      </a:r>
                      <a:endParaRPr lang="en-US" sz="12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100"/>
                        <a:t>58%</a:t>
                      </a:r>
                      <a:endParaRPr lang="en-US" sz="110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endParaRPr lang="en-US" sz="1100">
                        <a:latin typeface="Times New Roman"/>
                        <a:ea typeface="PMingLiU"/>
                      </a:endParaRPr>
                    </a:p>
                  </a:txBody>
                  <a:tcPr marL="68580" marR="68580" marT="0" marB="0"/>
                </a:tc>
              </a:tr>
              <a:tr h="271098">
                <a:tc>
                  <a:txBody>
                    <a:bodyPr/>
                    <a:lstStyle/>
                    <a:p>
                      <a:pPr marL="0" marR="0" algn="just">
                        <a:lnSpc>
                          <a:spcPct val="150000"/>
                        </a:lnSpc>
                        <a:spcBef>
                          <a:spcPts val="0"/>
                        </a:spcBef>
                        <a:spcAft>
                          <a:spcPts val="0"/>
                        </a:spcAft>
                      </a:pPr>
                      <a:r>
                        <a:rPr lang="en-US" sz="1200"/>
                        <a:t>Internet transactions</a:t>
                      </a:r>
                      <a:endParaRPr lang="en-US" sz="12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100"/>
                        <a:t>25%</a:t>
                      </a:r>
                      <a:endParaRPr lang="en-US" sz="110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endParaRPr lang="en-US" sz="1100">
                        <a:latin typeface="Times New Roman"/>
                        <a:ea typeface="PMingLiU"/>
                      </a:endParaRPr>
                    </a:p>
                  </a:txBody>
                  <a:tcPr marL="68580" marR="68580" marT="0" marB="0"/>
                </a:tc>
              </a:tr>
              <a:tr h="271098">
                <a:tc>
                  <a:txBody>
                    <a:bodyPr/>
                    <a:lstStyle/>
                    <a:p>
                      <a:pPr marL="0" marR="0" algn="just">
                        <a:lnSpc>
                          <a:spcPct val="150000"/>
                        </a:lnSpc>
                        <a:spcBef>
                          <a:spcPts val="0"/>
                        </a:spcBef>
                        <a:spcAft>
                          <a:spcPts val="0"/>
                        </a:spcAft>
                      </a:pPr>
                      <a:r>
                        <a:rPr lang="en-US" sz="1200"/>
                        <a:t>Credit Cards (Visa and Master)</a:t>
                      </a:r>
                      <a:endParaRPr lang="en-US" sz="12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100"/>
                        <a:t>50%</a:t>
                      </a:r>
                      <a:endParaRPr lang="en-US" sz="110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endParaRPr lang="en-US" sz="1100">
                        <a:latin typeface="Times New Roman"/>
                        <a:ea typeface="PMingLiU"/>
                      </a:endParaRPr>
                    </a:p>
                  </a:txBody>
                  <a:tcPr marL="68580" marR="68580" marT="0" marB="0"/>
                </a:tc>
              </a:tr>
              <a:tr h="271098">
                <a:tc>
                  <a:txBody>
                    <a:bodyPr/>
                    <a:lstStyle/>
                    <a:p>
                      <a:pPr marL="0" marR="0" algn="just">
                        <a:lnSpc>
                          <a:spcPct val="150000"/>
                        </a:lnSpc>
                        <a:spcBef>
                          <a:spcPts val="0"/>
                        </a:spcBef>
                        <a:spcAft>
                          <a:spcPts val="0"/>
                        </a:spcAft>
                      </a:pPr>
                      <a:r>
                        <a:rPr lang="en-US" sz="1200"/>
                        <a:t>Visa Electron</a:t>
                      </a:r>
                      <a:endParaRPr lang="en-US" sz="12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100"/>
                        <a:t>31%</a:t>
                      </a:r>
                      <a:endParaRPr lang="en-US" sz="110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endParaRPr lang="en-US" sz="1100">
                        <a:latin typeface="Times New Roman"/>
                        <a:ea typeface="PMingLiU"/>
                      </a:endParaRPr>
                    </a:p>
                  </a:txBody>
                  <a:tcPr marL="68580" marR="68580" marT="0" marB="0"/>
                </a:tc>
              </a:tr>
              <a:tr h="271098">
                <a:tc>
                  <a:txBody>
                    <a:bodyPr/>
                    <a:lstStyle/>
                    <a:p>
                      <a:pPr marL="0" marR="0" algn="just">
                        <a:lnSpc>
                          <a:spcPct val="150000"/>
                        </a:lnSpc>
                        <a:spcBef>
                          <a:spcPts val="0"/>
                        </a:spcBef>
                        <a:spcAft>
                          <a:spcPts val="0"/>
                        </a:spcAft>
                      </a:pPr>
                      <a:r>
                        <a:rPr lang="en-US" sz="1200"/>
                        <a:t>Voice (Phone) transactions and SMS</a:t>
                      </a:r>
                      <a:endParaRPr lang="en-US" sz="12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100"/>
                        <a:t>17%</a:t>
                      </a:r>
                      <a:endParaRPr lang="en-US" sz="110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endParaRPr lang="en-US" sz="1100">
                        <a:latin typeface="Times New Roman"/>
                        <a:ea typeface="PMingLiU"/>
                      </a:endParaRPr>
                    </a:p>
                  </a:txBody>
                  <a:tcPr marL="68580" marR="68580" marT="0" marB="0"/>
                </a:tc>
              </a:tr>
              <a:tr h="238648">
                <a:tc>
                  <a:txBody>
                    <a:bodyPr/>
                    <a:lstStyle/>
                    <a:p>
                      <a:pPr marL="0" marR="0" algn="just">
                        <a:lnSpc>
                          <a:spcPct val="150000"/>
                        </a:lnSpc>
                        <a:spcBef>
                          <a:spcPts val="0"/>
                        </a:spcBef>
                        <a:spcAft>
                          <a:spcPts val="0"/>
                        </a:spcAft>
                      </a:pPr>
                      <a:r>
                        <a:rPr lang="en-US" sz="1200"/>
                        <a:t>Banks owned machines of point of sales</a:t>
                      </a:r>
                      <a:endParaRPr lang="en-US" sz="12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100"/>
                        <a:t>17%</a:t>
                      </a:r>
                      <a:endParaRPr lang="en-US" sz="110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100"/>
                        <a:t>Bank of Palestine &amp; Ahli- Jordan</a:t>
                      </a:r>
                      <a:endParaRPr lang="en-US" sz="1100">
                        <a:latin typeface="Times New Roman"/>
                        <a:ea typeface="Times New Roman"/>
                      </a:endParaRPr>
                    </a:p>
                  </a:txBody>
                  <a:tcPr marL="68580" marR="68580" marT="0" marB="0"/>
                </a:tc>
              </a:tr>
              <a:tr h="271098">
                <a:tc>
                  <a:txBody>
                    <a:bodyPr/>
                    <a:lstStyle/>
                    <a:p>
                      <a:pPr marL="0" marR="0" algn="just">
                        <a:lnSpc>
                          <a:spcPct val="150000"/>
                        </a:lnSpc>
                        <a:spcBef>
                          <a:spcPts val="0"/>
                        </a:spcBef>
                        <a:spcAft>
                          <a:spcPts val="0"/>
                        </a:spcAft>
                      </a:pPr>
                      <a:r>
                        <a:rPr lang="en-US" sz="1200"/>
                        <a:t>Banks connected to machines of point of sales</a:t>
                      </a:r>
                      <a:endParaRPr lang="en-US" sz="12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100"/>
                        <a:t>38%</a:t>
                      </a:r>
                      <a:endParaRPr lang="en-US" sz="110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endParaRPr lang="en-US" sz="1100">
                        <a:latin typeface="Times New Roman"/>
                        <a:ea typeface="PMingLiU"/>
                      </a:endParaRPr>
                    </a:p>
                  </a:txBody>
                  <a:tcPr marL="68580" marR="68580" marT="0" marB="0"/>
                </a:tc>
              </a:tr>
              <a:tr h="271098">
                <a:tc>
                  <a:txBody>
                    <a:bodyPr/>
                    <a:lstStyle/>
                    <a:p>
                      <a:pPr marL="0" marR="0" algn="just">
                        <a:lnSpc>
                          <a:spcPct val="150000"/>
                        </a:lnSpc>
                        <a:spcBef>
                          <a:spcPts val="0"/>
                        </a:spcBef>
                        <a:spcAft>
                          <a:spcPts val="0"/>
                        </a:spcAft>
                      </a:pPr>
                      <a:r>
                        <a:rPr lang="en-US" sz="1200"/>
                        <a:t>Email enquires</a:t>
                      </a:r>
                      <a:endParaRPr lang="en-US" sz="120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100"/>
                        <a:t>17%</a:t>
                      </a:r>
                      <a:endParaRPr lang="en-US" sz="110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endParaRPr lang="en-US" sz="1100">
                        <a:latin typeface="Times New Roman"/>
                        <a:ea typeface="PMingLiU"/>
                      </a:endParaRPr>
                    </a:p>
                  </a:txBody>
                  <a:tcPr marL="68580" marR="68580" marT="0" marB="0"/>
                </a:tc>
              </a:tr>
              <a:tr h="271098">
                <a:tc>
                  <a:txBody>
                    <a:bodyPr/>
                    <a:lstStyle/>
                    <a:p>
                      <a:pPr marL="0" marR="0" algn="just">
                        <a:lnSpc>
                          <a:spcPct val="150000"/>
                        </a:lnSpc>
                        <a:spcBef>
                          <a:spcPts val="0"/>
                        </a:spcBef>
                        <a:spcAft>
                          <a:spcPts val="0"/>
                        </a:spcAft>
                      </a:pPr>
                      <a:r>
                        <a:rPr lang="en-US" sz="1200" dirty="0"/>
                        <a:t>Email transactions</a:t>
                      </a:r>
                      <a:endParaRPr lang="en-US" sz="1200" dirty="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100"/>
                        <a:t>0%</a:t>
                      </a:r>
                      <a:endParaRPr lang="en-US" sz="110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endParaRPr lang="en-US" sz="1100" dirty="0">
                        <a:latin typeface="Times New Roman"/>
                        <a:ea typeface="PMingLiU"/>
                      </a:endParaRPr>
                    </a:p>
                  </a:txBody>
                  <a:tcPr marL="68580" marR="68580" marT="0" marB="0"/>
                </a:tc>
              </a:tr>
            </a:tbl>
          </a:graphicData>
        </a:graphic>
      </p:graphicFrame>
      <p:sp>
        <p:nvSpPr>
          <p:cNvPr id="41985" name="Rectangle 1"/>
          <p:cNvSpPr>
            <a:spLocks noChangeArrowheads="1"/>
          </p:cNvSpPr>
          <p:nvPr/>
        </p:nvSpPr>
        <p:spPr bwMode="auto">
          <a:xfrm>
            <a:off x="3733800" y="2895600"/>
            <a:ext cx="1497782"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No. 9</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C:\Users\Diama\Desktop\imagesCADT2ZX0.jpg"/>
          <p:cNvPicPr>
            <a:picLocks noChangeAspect="1" noChangeArrowheads="1"/>
          </p:cNvPicPr>
          <p:nvPr/>
        </p:nvPicPr>
        <p:blipFill>
          <a:blip r:embed="rId2" cstate="print"/>
          <a:srcRect/>
          <a:stretch>
            <a:fillRect/>
          </a:stretch>
        </p:blipFill>
        <p:spPr bwMode="auto">
          <a:xfrm>
            <a:off x="6400800" y="152400"/>
            <a:ext cx="2743200" cy="914400"/>
          </a:xfrm>
          <a:prstGeom prst="rect">
            <a:avLst/>
          </a:prstGeom>
          <a:noFill/>
        </p:spPr>
      </p:pic>
      <p:pic>
        <p:nvPicPr>
          <p:cNvPr id="6" name="Picture 5" descr="imagesCAD5K8CH.jpg"/>
          <p:cNvPicPr>
            <a:picLocks noChangeAspect="1"/>
          </p:cNvPicPr>
          <p:nvPr/>
        </p:nvPicPr>
        <p:blipFill>
          <a:blip r:embed="rId3" cstate="print"/>
          <a:stretch>
            <a:fillRect/>
          </a:stretch>
        </p:blipFill>
        <p:spPr>
          <a:xfrm>
            <a:off x="7239000" y="1997196"/>
            <a:ext cx="1704975" cy="125595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143000"/>
            <a:ext cx="7467600" cy="1828800"/>
          </a:xfrm>
        </p:spPr>
        <p:txBody>
          <a:bodyPr>
            <a:normAutofit/>
          </a:bodyPr>
          <a:lstStyle/>
          <a:p>
            <a:r>
              <a:rPr lang="en-US" sz="1800" b="1" dirty="0" smtClean="0"/>
              <a:t>To </a:t>
            </a:r>
            <a:r>
              <a:rPr lang="en-US" sz="1800" b="1" dirty="0"/>
              <a:t>What </a:t>
            </a:r>
            <a:r>
              <a:rPr lang="en-US" sz="1800" b="1" dirty="0" smtClean="0"/>
              <a:t>extent </a:t>
            </a:r>
            <a:r>
              <a:rPr lang="en-US" sz="1800" b="1" dirty="0"/>
              <a:t>E- banking channels are used by clients</a:t>
            </a:r>
            <a:r>
              <a:rPr lang="en-US" sz="1800" dirty="0"/>
              <a:t> (electronic channels and instruments): in order to indicates to what </a:t>
            </a:r>
            <a:r>
              <a:rPr lang="en-US" sz="1800" dirty="0" smtClean="0"/>
              <a:t>extent </a:t>
            </a:r>
            <a:r>
              <a:rPr lang="en-US" sz="1800" dirty="0"/>
              <a:t>Palestinian clients using E-banking transactions Table No. 10 presents summary of the clients, answers</a:t>
            </a:r>
          </a:p>
        </p:txBody>
      </p:sp>
      <p:graphicFrame>
        <p:nvGraphicFramePr>
          <p:cNvPr id="4" name="Table 3"/>
          <p:cNvGraphicFramePr>
            <a:graphicFrameLocks noGrp="1"/>
          </p:cNvGraphicFramePr>
          <p:nvPr/>
        </p:nvGraphicFramePr>
        <p:xfrm>
          <a:off x="914400" y="3505200"/>
          <a:ext cx="5943601" cy="2526712"/>
        </p:xfrm>
        <a:graphic>
          <a:graphicData uri="http://schemas.openxmlformats.org/drawingml/2006/table">
            <a:tbl>
              <a:tblPr>
                <a:tableStyleId>{69CF1AB2-1976-4502-BF36-3FF5EA218861}</a:tableStyleId>
              </a:tblPr>
              <a:tblGrid>
                <a:gridCol w="839857"/>
                <a:gridCol w="969065"/>
                <a:gridCol w="839857"/>
                <a:gridCol w="3294822"/>
              </a:tblGrid>
              <a:tr h="339969">
                <a:tc>
                  <a:txBody>
                    <a:bodyPr/>
                    <a:lstStyle/>
                    <a:p>
                      <a:pPr marL="0" marR="0" algn="ctr">
                        <a:spcBef>
                          <a:spcPts val="0"/>
                        </a:spcBef>
                        <a:spcAft>
                          <a:spcPts val="0"/>
                        </a:spcAft>
                      </a:pPr>
                      <a:r>
                        <a:rPr lang="en-US" sz="1400" dirty="0"/>
                        <a:t>Never</a:t>
                      </a:r>
                      <a:endParaRPr lang="en-US" sz="1400" dirty="0">
                        <a:latin typeface="Times New Roman"/>
                        <a:ea typeface="Times New Roman"/>
                      </a:endParaRPr>
                    </a:p>
                  </a:txBody>
                  <a:tcPr marL="68580" marR="68580" marT="0" marB="0"/>
                </a:tc>
                <a:tc>
                  <a:txBody>
                    <a:bodyPr/>
                    <a:lstStyle/>
                    <a:p>
                      <a:pPr marL="0" marR="0" algn="ctr">
                        <a:spcBef>
                          <a:spcPts val="0"/>
                        </a:spcBef>
                        <a:spcAft>
                          <a:spcPts val="0"/>
                        </a:spcAft>
                      </a:pPr>
                      <a:r>
                        <a:rPr lang="en-US" sz="1400"/>
                        <a:t>Sometimes</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400"/>
                        <a:t>Always</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endParaRPr lang="en-US" sz="1400">
                        <a:latin typeface="Times New Roman"/>
                        <a:ea typeface="Times New Roman"/>
                      </a:endParaRPr>
                    </a:p>
                  </a:txBody>
                  <a:tcPr marL="68580" marR="68580" marT="0" marB="0"/>
                </a:tc>
              </a:tr>
              <a:tr h="311638">
                <a:tc>
                  <a:txBody>
                    <a:bodyPr/>
                    <a:lstStyle/>
                    <a:p>
                      <a:pPr marL="0" marR="0" algn="ctr" fontAlgn="t">
                        <a:spcBef>
                          <a:spcPts val="0"/>
                        </a:spcBef>
                        <a:spcAft>
                          <a:spcPts val="0"/>
                        </a:spcAft>
                      </a:pPr>
                      <a:r>
                        <a:rPr lang="en-US" sz="1400"/>
                        <a:t>18%</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400"/>
                        <a:t>12%</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400"/>
                        <a:t>70%</a:t>
                      </a:r>
                      <a:endParaRPr lang="en-US" sz="1400">
                        <a:latin typeface="Times New Roman"/>
                        <a:ea typeface="Times New Roman"/>
                      </a:endParaRPr>
                    </a:p>
                  </a:txBody>
                  <a:tcPr marL="68580" marR="68580" marT="0" marB="0"/>
                </a:tc>
                <a:tc>
                  <a:txBody>
                    <a:bodyPr/>
                    <a:lstStyle/>
                    <a:p>
                      <a:pPr marL="0" marR="0" fontAlgn="t">
                        <a:spcBef>
                          <a:spcPts val="0"/>
                        </a:spcBef>
                        <a:spcAft>
                          <a:spcPts val="0"/>
                        </a:spcAft>
                        <a:tabLst>
                          <a:tab pos="239395" algn="l"/>
                        </a:tabLst>
                      </a:pPr>
                      <a:r>
                        <a:rPr lang="en-US" sz="1400" dirty="0"/>
                        <a:t>ATM transactions</a:t>
                      </a:r>
                      <a:endParaRPr lang="en-US" sz="1400" dirty="0">
                        <a:latin typeface="Times New Roman"/>
                        <a:ea typeface="Times New Roman"/>
                      </a:endParaRPr>
                    </a:p>
                  </a:txBody>
                  <a:tcPr marL="68580" marR="68580" marT="0" marB="0"/>
                </a:tc>
              </a:tr>
              <a:tr h="311638">
                <a:tc>
                  <a:txBody>
                    <a:bodyPr/>
                    <a:lstStyle/>
                    <a:p>
                      <a:pPr marL="0" marR="0" algn="ctr">
                        <a:spcBef>
                          <a:spcPts val="0"/>
                        </a:spcBef>
                        <a:spcAft>
                          <a:spcPts val="0"/>
                        </a:spcAft>
                      </a:pPr>
                      <a:r>
                        <a:rPr lang="en-US" sz="1400"/>
                        <a:t>64%</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400"/>
                        <a:t>16%</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400"/>
                        <a:t>20%</a:t>
                      </a:r>
                      <a:endParaRPr lang="en-US" sz="1400">
                        <a:latin typeface="Times New Roman"/>
                        <a:ea typeface="Times New Roman"/>
                      </a:endParaRPr>
                    </a:p>
                  </a:txBody>
                  <a:tcPr marL="68580" marR="68580" marT="0" marB="0"/>
                </a:tc>
                <a:tc>
                  <a:txBody>
                    <a:bodyPr/>
                    <a:lstStyle/>
                    <a:p>
                      <a:pPr marL="0" marR="0">
                        <a:spcBef>
                          <a:spcPts val="0"/>
                        </a:spcBef>
                        <a:spcAft>
                          <a:spcPts val="0"/>
                        </a:spcAft>
                        <a:tabLst>
                          <a:tab pos="239395" algn="l"/>
                        </a:tabLst>
                      </a:pPr>
                      <a:r>
                        <a:rPr lang="en-US" sz="1400"/>
                        <a:t>Credit cards  in payments</a:t>
                      </a:r>
                      <a:endParaRPr lang="en-US" sz="1400">
                        <a:latin typeface="Times New Roman"/>
                        <a:ea typeface="Times New Roman"/>
                      </a:endParaRPr>
                    </a:p>
                  </a:txBody>
                  <a:tcPr marL="68580" marR="68580" marT="0" marB="0"/>
                </a:tc>
              </a:tr>
              <a:tr h="311638">
                <a:tc>
                  <a:txBody>
                    <a:bodyPr/>
                    <a:lstStyle/>
                    <a:p>
                      <a:pPr marL="0" marR="0" algn="ctr">
                        <a:spcBef>
                          <a:spcPts val="0"/>
                        </a:spcBef>
                        <a:spcAft>
                          <a:spcPts val="0"/>
                        </a:spcAft>
                      </a:pPr>
                      <a:r>
                        <a:rPr lang="en-US" sz="1400"/>
                        <a:t>57%</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400" dirty="0"/>
                        <a:t>25%</a:t>
                      </a:r>
                      <a:endParaRPr lang="en-US" sz="1400" dirty="0">
                        <a:latin typeface="Times New Roman"/>
                        <a:ea typeface="Times New Roman"/>
                      </a:endParaRPr>
                    </a:p>
                  </a:txBody>
                  <a:tcPr marL="68580" marR="68580" marT="0" marB="0"/>
                </a:tc>
                <a:tc>
                  <a:txBody>
                    <a:bodyPr/>
                    <a:lstStyle/>
                    <a:p>
                      <a:pPr marL="0" marR="0" algn="ctr">
                        <a:spcBef>
                          <a:spcPts val="0"/>
                        </a:spcBef>
                        <a:spcAft>
                          <a:spcPts val="0"/>
                        </a:spcAft>
                      </a:pPr>
                      <a:r>
                        <a:rPr lang="en-US" sz="1400"/>
                        <a:t>18%</a:t>
                      </a:r>
                      <a:endParaRPr lang="en-US" sz="1400">
                        <a:latin typeface="Times New Roman"/>
                        <a:ea typeface="Times New Roman"/>
                      </a:endParaRPr>
                    </a:p>
                  </a:txBody>
                  <a:tcPr marL="68580" marR="68580" marT="0" marB="0"/>
                </a:tc>
                <a:tc>
                  <a:txBody>
                    <a:bodyPr/>
                    <a:lstStyle/>
                    <a:p>
                      <a:pPr marL="0" marR="0">
                        <a:spcBef>
                          <a:spcPts val="0"/>
                        </a:spcBef>
                        <a:spcAft>
                          <a:spcPts val="0"/>
                        </a:spcAft>
                        <a:tabLst>
                          <a:tab pos="239395" algn="l"/>
                        </a:tabLst>
                      </a:pPr>
                      <a:r>
                        <a:rPr lang="en-US" sz="1400"/>
                        <a:t>Enquiries through the Internet</a:t>
                      </a:r>
                      <a:endParaRPr lang="en-US" sz="1400">
                        <a:latin typeface="Times New Roman"/>
                        <a:ea typeface="Times New Roman"/>
                      </a:endParaRPr>
                    </a:p>
                  </a:txBody>
                  <a:tcPr marL="68580" marR="68580" marT="0" marB="0"/>
                </a:tc>
              </a:tr>
              <a:tr h="311638">
                <a:tc>
                  <a:txBody>
                    <a:bodyPr/>
                    <a:lstStyle/>
                    <a:p>
                      <a:pPr marL="0" marR="0" algn="ctr">
                        <a:spcBef>
                          <a:spcPts val="0"/>
                        </a:spcBef>
                        <a:spcAft>
                          <a:spcPts val="0"/>
                        </a:spcAft>
                      </a:pPr>
                      <a:r>
                        <a:rPr lang="en-US" sz="1400"/>
                        <a:t>78%</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400"/>
                        <a:t>8%</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400"/>
                        <a:t>14%</a:t>
                      </a:r>
                      <a:endParaRPr lang="en-US" sz="1400">
                        <a:latin typeface="Times New Roman"/>
                        <a:ea typeface="Times New Roman"/>
                      </a:endParaRPr>
                    </a:p>
                  </a:txBody>
                  <a:tcPr marL="68580" marR="68580" marT="0" marB="0"/>
                </a:tc>
                <a:tc>
                  <a:txBody>
                    <a:bodyPr/>
                    <a:lstStyle/>
                    <a:p>
                      <a:pPr marL="0" marR="0">
                        <a:spcBef>
                          <a:spcPts val="0"/>
                        </a:spcBef>
                        <a:spcAft>
                          <a:spcPts val="0"/>
                        </a:spcAft>
                        <a:tabLst>
                          <a:tab pos="239395" algn="l"/>
                        </a:tabLst>
                      </a:pPr>
                      <a:r>
                        <a:rPr lang="en-US" sz="1400"/>
                        <a:t>Conducting transfers through the Internet</a:t>
                      </a:r>
                      <a:endParaRPr lang="en-US" sz="1400">
                        <a:latin typeface="Times New Roman"/>
                        <a:ea typeface="Times New Roman"/>
                      </a:endParaRPr>
                    </a:p>
                  </a:txBody>
                  <a:tcPr marL="68580" marR="68580" marT="0" marB="0"/>
                </a:tc>
              </a:tr>
              <a:tr h="311638">
                <a:tc>
                  <a:txBody>
                    <a:bodyPr/>
                    <a:lstStyle/>
                    <a:p>
                      <a:pPr marL="0" marR="0" algn="ctr">
                        <a:spcBef>
                          <a:spcPts val="0"/>
                        </a:spcBef>
                        <a:spcAft>
                          <a:spcPts val="0"/>
                        </a:spcAft>
                      </a:pPr>
                      <a:r>
                        <a:rPr lang="en-US" sz="1400"/>
                        <a:t>82%</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400"/>
                        <a:t>6%</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400"/>
                        <a:t>12%</a:t>
                      </a:r>
                      <a:endParaRPr lang="en-US" sz="1400">
                        <a:latin typeface="Times New Roman"/>
                        <a:ea typeface="Times New Roman"/>
                      </a:endParaRPr>
                    </a:p>
                  </a:txBody>
                  <a:tcPr marL="68580" marR="68580" marT="0" marB="0"/>
                </a:tc>
                <a:tc>
                  <a:txBody>
                    <a:bodyPr/>
                    <a:lstStyle/>
                    <a:p>
                      <a:pPr marL="0" marR="0">
                        <a:spcBef>
                          <a:spcPts val="0"/>
                        </a:spcBef>
                        <a:spcAft>
                          <a:spcPts val="0"/>
                        </a:spcAft>
                        <a:tabLst>
                          <a:tab pos="239395" algn="l"/>
                        </a:tabLst>
                      </a:pPr>
                      <a:r>
                        <a:rPr lang="en-US" sz="1400"/>
                        <a:t>Buy locally using the Visa Electron  and point of sales</a:t>
                      </a:r>
                      <a:endParaRPr lang="en-US" sz="1400">
                        <a:latin typeface="Times New Roman"/>
                        <a:ea typeface="Times New Roman"/>
                      </a:endParaRPr>
                    </a:p>
                  </a:txBody>
                  <a:tcPr marL="68580" marR="68580" marT="0" marB="0"/>
                </a:tc>
              </a:tr>
              <a:tr h="311638">
                <a:tc>
                  <a:txBody>
                    <a:bodyPr/>
                    <a:lstStyle/>
                    <a:p>
                      <a:pPr marL="0" marR="0" algn="ctr">
                        <a:spcBef>
                          <a:spcPts val="0"/>
                        </a:spcBef>
                        <a:spcAft>
                          <a:spcPts val="0"/>
                        </a:spcAft>
                      </a:pPr>
                      <a:r>
                        <a:rPr lang="en-US" sz="1400"/>
                        <a:t>88%</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400"/>
                        <a:t>8%</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400"/>
                        <a:t>4%</a:t>
                      </a:r>
                      <a:endParaRPr lang="en-US" sz="1400">
                        <a:latin typeface="Times New Roman"/>
                        <a:ea typeface="Times New Roman"/>
                      </a:endParaRPr>
                    </a:p>
                  </a:txBody>
                  <a:tcPr marL="68580" marR="68580" marT="0" marB="0"/>
                </a:tc>
                <a:tc>
                  <a:txBody>
                    <a:bodyPr/>
                    <a:lstStyle/>
                    <a:p>
                      <a:pPr marL="0" marR="0">
                        <a:spcBef>
                          <a:spcPts val="0"/>
                        </a:spcBef>
                        <a:spcAft>
                          <a:spcPts val="0"/>
                        </a:spcAft>
                        <a:tabLst>
                          <a:tab pos="239395" algn="l"/>
                        </a:tabLst>
                      </a:pPr>
                      <a:r>
                        <a:rPr lang="en-US" sz="1400" dirty="0"/>
                        <a:t>Voice transactions (Phone)</a:t>
                      </a:r>
                      <a:endParaRPr lang="en-US" sz="1400" dirty="0">
                        <a:latin typeface="Times New Roman"/>
                        <a:ea typeface="Times New Roman"/>
                      </a:endParaRPr>
                    </a:p>
                  </a:txBody>
                  <a:tcPr marL="68580" marR="68580" marT="0" marB="0"/>
                </a:tc>
              </a:tr>
            </a:tbl>
          </a:graphicData>
        </a:graphic>
      </p:graphicFrame>
      <p:sp>
        <p:nvSpPr>
          <p:cNvPr id="44033" name="Rectangle 1"/>
          <p:cNvSpPr>
            <a:spLocks noChangeArrowheads="1"/>
          </p:cNvSpPr>
          <p:nvPr/>
        </p:nvSpPr>
        <p:spPr bwMode="auto">
          <a:xfrm>
            <a:off x="609600" y="2819400"/>
            <a:ext cx="5536516"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tab pos="239713"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khbar MT"/>
              </a:rPr>
              <a:t>Table No. 10</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239713"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khbar MT"/>
              </a:rPr>
              <a:t>To what extent Palestinian clients using E-banking Transactions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9713"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pic>
        <p:nvPicPr>
          <p:cNvPr id="6" name="Picture 5" descr="imaging.jpg"/>
          <p:cNvPicPr>
            <a:picLocks noChangeAspect="1"/>
          </p:cNvPicPr>
          <p:nvPr/>
        </p:nvPicPr>
        <p:blipFill>
          <a:blip r:embed="rId3" cstate="print"/>
          <a:stretch>
            <a:fillRect/>
          </a:stretch>
        </p:blipFill>
        <p:spPr>
          <a:xfrm>
            <a:off x="6248400" y="2286000"/>
            <a:ext cx="2286000" cy="116586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098" name="Picture 2" descr="F:\for diama\IMG_683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1800" b="1" dirty="0" smtClean="0"/>
              <a:t>Reasons </a:t>
            </a:r>
            <a:r>
              <a:rPr lang="en-US" sz="1800" b="1" dirty="0"/>
              <a:t>of not using E- banking transactions as reported by clients: </a:t>
            </a:r>
            <a:endParaRPr lang="en-US" sz="1800" dirty="0"/>
          </a:p>
        </p:txBody>
      </p:sp>
      <p:graphicFrame>
        <p:nvGraphicFramePr>
          <p:cNvPr id="4" name="Table 3"/>
          <p:cNvGraphicFramePr>
            <a:graphicFrameLocks noGrp="1"/>
          </p:cNvGraphicFramePr>
          <p:nvPr/>
        </p:nvGraphicFramePr>
        <p:xfrm>
          <a:off x="1447800" y="3124200"/>
          <a:ext cx="6385560" cy="3095834"/>
        </p:xfrm>
        <a:graphic>
          <a:graphicData uri="http://schemas.openxmlformats.org/drawingml/2006/table">
            <a:tbl>
              <a:tblPr>
                <a:tableStyleId>{69CF1AB2-1976-4502-BF36-3FF5EA218861}</a:tableStyleId>
              </a:tblPr>
              <a:tblGrid>
                <a:gridCol w="1635326"/>
                <a:gridCol w="4750234"/>
              </a:tblGrid>
              <a:tr h="302683">
                <a:tc>
                  <a:txBody>
                    <a:bodyPr/>
                    <a:lstStyle/>
                    <a:p>
                      <a:pPr marL="0" marR="0" algn="ctr" rtl="1">
                        <a:spcBef>
                          <a:spcPts val="0"/>
                        </a:spcBef>
                        <a:spcAft>
                          <a:spcPts val="0"/>
                        </a:spcAft>
                      </a:pPr>
                      <a:r>
                        <a:rPr lang="en-US" sz="1400"/>
                        <a:t>Rank * </a:t>
                      </a:r>
                      <a:endParaRPr lang="en-US" sz="1400">
                        <a:latin typeface="Times New Roman"/>
                        <a:ea typeface="Times New Roman"/>
                      </a:endParaRPr>
                    </a:p>
                  </a:txBody>
                  <a:tcPr marL="68580" marR="68580" marT="0" marB="0"/>
                </a:tc>
                <a:tc>
                  <a:txBody>
                    <a:bodyPr/>
                    <a:lstStyle/>
                    <a:p>
                      <a:pPr marL="0" marR="0" algn="ctr" rtl="1">
                        <a:spcBef>
                          <a:spcPts val="0"/>
                        </a:spcBef>
                        <a:spcAft>
                          <a:spcPts val="0"/>
                        </a:spcAft>
                      </a:pPr>
                      <a:r>
                        <a:rPr lang="en-US" sz="1400"/>
                        <a:t>Possible Reasons</a:t>
                      </a:r>
                      <a:endParaRPr lang="en-US" sz="1400">
                        <a:latin typeface="Times New Roman"/>
                        <a:ea typeface="Times New Roman"/>
                      </a:endParaRPr>
                    </a:p>
                  </a:txBody>
                  <a:tcPr marL="68580" marR="68580" marT="0" marB="0"/>
                </a:tc>
              </a:tr>
              <a:tr h="302683">
                <a:tc>
                  <a:txBody>
                    <a:bodyPr/>
                    <a:lstStyle/>
                    <a:p>
                      <a:pPr marL="0" marR="0" algn="ctr" rtl="1">
                        <a:spcBef>
                          <a:spcPts val="0"/>
                        </a:spcBef>
                        <a:spcAft>
                          <a:spcPts val="0"/>
                        </a:spcAft>
                        <a:tabLst>
                          <a:tab pos="57150" algn="r"/>
                          <a:tab pos="152400" algn="r"/>
                        </a:tabLst>
                      </a:pPr>
                      <a:r>
                        <a:rPr lang="en-US" sz="1400"/>
                        <a:t>2</a:t>
                      </a:r>
                      <a:endParaRPr lang="en-US" sz="1400">
                        <a:latin typeface="Times New Roman"/>
                        <a:ea typeface="Times New Roman"/>
                      </a:endParaRPr>
                    </a:p>
                  </a:txBody>
                  <a:tcPr marL="68580" marR="68580" marT="0" marB="0"/>
                </a:tc>
                <a:tc>
                  <a:txBody>
                    <a:bodyPr/>
                    <a:lstStyle/>
                    <a:p>
                      <a:pPr marL="57150" marR="0" algn="just">
                        <a:spcBef>
                          <a:spcPts val="0"/>
                        </a:spcBef>
                        <a:spcAft>
                          <a:spcPts val="0"/>
                        </a:spcAft>
                        <a:tabLst>
                          <a:tab pos="57150" algn="r"/>
                          <a:tab pos="152400" algn="r"/>
                        </a:tabLst>
                      </a:pPr>
                      <a:r>
                        <a:rPr lang="en-US" sz="1400"/>
                        <a:t>The clients don’t know about the existing  possibilities</a:t>
                      </a:r>
                      <a:endParaRPr lang="en-US" sz="1400">
                        <a:latin typeface="Times New Roman"/>
                        <a:ea typeface="Times New Roman"/>
                      </a:endParaRPr>
                    </a:p>
                  </a:txBody>
                  <a:tcPr marL="68580" marR="68580" marT="0" marB="0"/>
                </a:tc>
              </a:tr>
              <a:tr h="302683">
                <a:tc>
                  <a:txBody>
                    <a:bodyPr/>
                    <a:lstStyle/>
                    <a:p>
                      <a:pPr marL="0" marR="0" algn="ctr" rtl="1">
                        <a:spcBef>
                          <a:spcPts val="0"/>
                        </a:spcBef>
                        <a:spcAft>
                          <a:spcPts val="0"/>
                        </a:spcAft>
                        <a:tabLst>
                          <a:tab pos="57150" algn="r"/>
                          <a:tab pos="152400" algn="r"/>
                        </a:tabLst>
                      </a:pPr>
                      <a:r>
                        <a:rPr lang="en-US" sz="1400"/>
                        <a:t>1</a:t>
                      </a:r>
                      <a:endParaRPr lang="en-US" sz="1400">
                        <a:latin typeface="Times New Roman"/>
                        <a:ea typeface="Times New Roman"/>
                      </a:endParaRPr>
                    </a:p>
                  </a:txBody>
                  <a:tcPr marL="68580" marR="68580" marT="0" marB="0"/>
                </a:tc>
                <a:tc>
                  <a:txBody>
                    <a:bodyPr/>
                    <a:lstStyle/>
                    <a:p>
                      <a:pPr marL="57150" marR="0">
                        <a:spcBef>
                          <a:spcPts val="0"/>
                        </a:spcBef>
                        <a:spcAft>
                          <a:spcPts val="0"/>
                        </a:spcAft>
                        <a:tabLst>
                          <a:tab pos="57150" algn="r"/>
                          <a:tab pos="152400" algn="r"/>
                        </a:tabLst>
                      </a:pPr>
                      <a:r>
                        <a:rPr lang="en-US" sz="1400"/>
                        <a:t>Customers do not know how to use it</a:t>
                      </a:r>
                      <a:endParaRPr lang="en-US" sz="1400">
                        <a:latin typeface="Times New Roman"/>
                        <a:ea typeface="Times New Roman"/>
                      </a:endParaRPr>
                    </a:p>
                  </a:txBody>
                  <a:tcPr marL="68580" marR="68580" marT="0" marB="0"/>
                </a:tc>
              </a:tr>
              <a:tr h="302683">
                <a:tc>
                  <a:txBody>
                    <a:bodyPr/>
                    <a:lstStyle/>
                    <a:p>
                      <a:pPr marL="0" marR="0" algn="ctr" rtl="1">
                        <a:spcBef>
                          <a:spcPts val="0"/>
                        </a:spcBef>
                        <a:spcAft>
                          <a:spcPts val="0"/>
                        </a:spcAft>
                        <a:tabLst>
                          <a:tab pos="57150" algn="r"/>
                          <a:tab pos="152400" algn="r"/>
                        </a:tabLst>
                      </a:pPr>
                      <a:r>
                        <a:rPr lang="en-US" sz="1400"/>
                        <a:t>7</a:t>
                      </a:r>
                      <a:endParaRPr lang="en-US" sz="1400">
                        <a:latin typeface="Times New Roman"/>
                        <a:ea typeface="Times New Roman"/>
                      </a:endParaRPr>
                    </a:p>
                  </a:txBody>
                  <a:tcPr marL="68580" marR="68580" marT="0" marB="0"/>
                </a:tc>
                <a:tc>
                  <a:txBody>
                    <a:bodyPr/>
                    <a:lstStyle/>
                    <a:p>
                      <a:pPr marL="57150" marR="0">
                        <a:spcBef>
                          <a:spcPts val="0"/>
                        </a:spcBef>
                        <a:spcAft>
                          <a:spcPts val="0"/>
                        </a:spcAft>
                        <a:tabLst>
                          <a:tab pos="57150" algn="r"/>
                          <a:tab pos="152400" algn="r"/>
                        </a:tabLst>
                      </a:pPr>
                      <a:r>
                        <a:rPr lang="en-US" sz="1400"/>
                        <a:t>Requires the knowledge of English language</a:t>
                      </a:r>
                      <a:endParaRPr lang="en-US" sz="1400">
                        <a:latin typeface="Times New Roman"/>
                        <a:ea typeface="Times New Roman"/>
                      </a:endParaRPr>
                    </a:p>
                  </a:txBody>
                  <a:tcPr marL="68580" marR="68580" marT="0" marB="0"/>
                </a:tc>
              </a:tr>
              <a:tr h="302683">
                <a:tc>
                  <a:txBody>
                    <a:bodyPr/>
                    <a:lstStyle/>
                    <a:p>
                      <a:pPr marL="0" marR="0" algn="ctr" rtl="1">
                        <a:spcBef>
                          <a:spcPts val="0"/>
                        </a:spcBef>
                        <a:spcAft>
                          <a:spcPts val="0"/>
                        </a:spcAft>
                        <a:tabLst>
                          <a:tab pos="57150" algn="r"/>
                          <a:tab pos="152400" algn="r"/>
                        </a:tabLst>
                      </a:pPr>
                      <a:r>
                        <a:rPr lang="en-US" sz="1400"/>
                        <a:t>3</a:t>
                      </a:r>
                      <a:endParaRPr lang="en-US" sz="1400">
                        <a:latin typeface="Times New Roman"/>
                        <a:ea typeface="Times New Roman"/>
                      </a:endParaRPr>
                    </a:p>
                  </a:txBody>
                  <a:tcPr marL="68580" marR="68580" marT="0" marB="0"/>
                </a:tc>
                <a:tc>
                  <a:txBody>
                    <a:bodyPr/>
                    <a:lstStyle/>
                    <a:p>
                      <a:pPr marL="57150" marR="0">
                        <a:spcBef>
                          <a:spcPts val="0"/>
                        </a:spcBef>
                        <a:spcAft>
                          <a:spcPts val="0"/>
                        </a:spcAft>
                        <a:tabLst>
                          <a:tab pos="57150" algn="r"/>
                          <a:tab pos="152400" algn="r"/>
                        </a:tabLst>
                      </a:pPr>
                      <a:r>
                        <a:rPr lang="en-US" sz="1400"/>
                        <a:t>Customers prefer personal Interaction</a:t>
                      </a:r>
                      <a:endParaRPr lang="en-US" sz="1400">
                        <a:latin typeface="Times New Roman"/>
                        <a:ea typeface="Times New Roman"/>
                      </a:endParaRPr>
                    </a:p>
                  </a:txBody>
                  <a:tcPr marL="68580" marR="68580" marT="0" marB="0"/>
                </a:tc>
              </a:tr>
              <a:tr h="302683">
                <a:tc>
                  <a:txBody>
                    <a:bodyPr/>
                    <a:lstStyle/>
                    <a:p>
                      <a:pPr marL="0" marR="0" algn="ctr" rtl="1">
                        <a:spcBef>
                          <a:spcPts val="0"/>
                        </a:spcBef>
                        <a:spcAft>
                          <a:spcPts val="0"/>
                        </a:spcAft>
                      </a:pPr>
                      <a:r>
                        <a:rPr lang="en-US" sz="1400"/>
                        <a:t>4</a:t>
                      </a:r>
                      <a:endParaRPr lang="en-US" sz="1400">
                        <a:latin typeface="Times New Roman"/>
                        <a:ea typeface="Times New Roman"/>
                      </a:endParaRPr>
                    </a:p>
                  </a:txBody>
                  <a:tcPr marL="68580" marR="68580" marT="0" marB="0"/>
                </a:tc>
                <a:tc>
                  <a:txBody>
                    <a:bodyPr/>
                    <a:lstStyle/>
                    <a:p>
                      <a:pPr marL="57150" marR="0">
                        <a:spcBef>
                          <a:spcPts val="0"/>
                        </a:spcBef>
                        <a:spcAft>
                          <a:spcPts val="0"/>
                        </a:spcAft>
                      </a:pPr>
                      <a:r>
                        <a:rPr lang="en-US" sz="1400"/>
                        <a:t>Customers are afraid  of  security  and hacking</a:t>
                      </a:r>
                      <a:endParaRPr lang="en-US" sz="1400">
                        <a:latin typeface="Times New Roman"/>
                        <a:ea typeface="Times New Roman"/>
                      </a:endParaRPr>
                    </a:p>
                  </a:txBody>
                  <a:tcPr marL="68580" marR="68580" marT="0" marB="0"/>
                </a:tc>
              </a:tr>
              <a:tr h="302683">
                <a:tc>
                  <a:txBody>
                    <a:bodyPr/>
                    <a:lstStyle/>
                    <a:p>
                      <a:pPr marL="0" marR="0" algn="ctr" rtl="1">
                        <a:spcBef>
                          <a:spcPts val="0"/>
                        </a:spcBef>
                        <a:spcAft>
                          <a:spcPts val="0"/>
                        </a:spcAft>
                      </a:pPr>
                      <a:r>
                        <a:rPr lang="en-US" sz="1400" dirty="0"/>
                        <a:t>6</a:t>
                      </a:r>
                      <a:endParaRPr lang="en-US" sz="1400" dirty="0">
                        <a:latin typeface="Times New Roman"/>
                        <a:ea typeface="Times New Roman"/>
                      </a:endParaRPr>
                    </a:p>
                  </a:txBody>
                  <a:tcPr marL="68580" marR="68580" marT="0" marB="0"/>
                </a:tc>
                <a:tc>
                  <a:txBody>
                    <a:bodyPr/>
                    <a:lstStyle/>
                    <a:p>
                      <a:pPr marL="57150" marR="0">
                        <a:spcBef>
                          <a:spcPts val="0"/>
                        </a:spcBef>
                        <a:spcAft>
                          <a:spcPts val="0"/>
                        </a:spcAft>
                      </a:pPr>
                      <a:r>
                        <a:rPr lang="en-US" sz="1400"/>
                        <a:t>The lack of a permanent support center  to answer enquires </a:t>
                      </a:r>
                      <a:endParaRPr lang="en-US" sz="1400">
                        <a:latin typeface="Times New Roman"/>
                        <a:ea typeface="Times New Roman"/>
                      </a:endParaRPr>
                    </a:p>
                  </a:txBody>
                  <a:tcPr marL="68580" marR="68580" marT="0" marB="0"/>
                </a:tc>
              </a:tr>
              <a:tr h="550333">
                <a:tc>
                  <a:txBody>
                    <a:bodyPr/>
                    <a:lstStyle/>
                    <a:p>
                      <a:pPr marL="0" marR="0" algn="ctr" rtl="1">
                        <a:spcBef>
                          <a:spcPts val="0"/>
                        </a:spcBef>
                        <a:spcAft>
                          <a:spcPts val="0"/>
                        </a:spcAft>
                      </a:pPr>
                      <a:r>
                        <a:rPr lang="en-US" sz="1400"/>
                        <a:t>5</a:t>
                      </a:r>
                      <a:endParaRPr lang="en-US" sz="1400">
                        <a:latin typeface="Times New Roman"/>
                        <a:ea typeface="Times New Roman"/>
                      </a:endParaRPr>
                    </a:p>
                  </a:txBody>
                  <a:tcPr marL="68580" marR="68580" marT="0" marB="0"/>
                </a:tc>
                <a:tc>
                  <a:txBody>
                    <a:bodyPr/>
                    <a:lstStyle/>
                    <a:p>
                      <a:pPr marL="57150" marR="0" fontAlgn="t">
                        <a:spcBef>
                          <a:spcPts val="0"/>
                        </a:spcBef>
                        <a:spcAft>
                          <a:spcPts val="0"/>
                        </a:spcAft>
                      </a:pPr>
                      <a:r>
                        <a:rPr lang="en-US" sz="1400"/>
                        <a:t>Exchange  rates of currencies  through the Internet  transactions are not competitive </a:t>
                      </a:r>
                      <a:endParaRPr lang="en-US" sz="1400">
                        <a:latin typeface="Times New Roman"/>
                        <a:ea typeface="Times New Roman"/>
                      </a:endParaRPr>
                    </a:p>
                  </a:txBody>
                  <a:tcPr marL="68580" marR="68580" marT="0" marB="0"/>
                </a:tc>
              </a:tr>
              <a:tr h="302683">
                <a:tc gridSpan="2">
                  <a:txBody>
                    <a:bodyPr/>
                    <a:lstStyle/>
                    <a:p>
                      <a:pPr marL="57150" marR="0" fontAlgn="t">
                        <a:spcBef>
                          <a:spcPts val="0"/>
                        </a:spcBef>
                        <a:spcAft>
                          <a:spcPts val="0"/>
                        </a:spcAft>
                      </a:pPr>
                      <a:r>
                        <a:rPr lang="en-US" sz="1400" dirty="0"/>
                        <a:t>*Rank 1 is the most important reason for not using e banking  transactions </a:t>
                      </a:r>
                      <a:endParaRPr lang="en-US" sz="1400" dirty="0">
                        <a:latin typeface="Times New Roman"/>
                        <a:ea typeface="Times New Roman"/>
                      </a:endParaRPr>
                    </a:p>
                  </a:txBody>
                  <a:tcPr marL="68580" marR="68580" marT="0" marB="0"/>
                </a:tc>
                <a:tc hMerge="1">
                  <a:txBody>
                    <a:bodyPr/>
                    <a:lstStyle/>
                    <a:p>
                      <a:endParaRPr lang="en-US"/>
                    </a:p>
                  </a:txBody>
                  <a:tcPr/>
                </a:tc>
              </a:tr>
            </a:tbl>
          </a:graphicData>
        </a:graphic>
      </p:graphicFrame>
      <p:sp>
        <p:nvSpPr>
          <p:cNvPr id="45057" name="Rectangle 1"/>
          <p:cNvSpPr>
            <a:spLocks noChangeArrowheads="1"/>
          </p:cNvSpPr>
          <p:nvPr/>
        </p:nvSpPr>
        <p:spPr bwMode="auto">
          <a:xfrm>
            <a:off x="1066800" y="2286000"/>
            <a:ext cx="6956520" cy="98488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7150" algn="r"/>
                <a:tab pos="152400" algn="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No. 11</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 algn="r"/>
                <a:tab pos="152400" algn="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khbar MT" charset="-78"/>
              </a:rPr>
              <a:t>Ranking of reasons for not using E- banking transactions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 algn="r"/>
                <a:tab pos="152400" algn="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khbar MT" charset="-78"/>
              </a:rPr>
              <a:t> as stated by the Clients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r"/>
                <a:tab pos="1524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1800" b="1" dirty="0" smtClean="0"/>
              <a:t>Reasons </a:t>
            </a:r>
            <a:r>
              <a:rPr lang="en-US" sz="1800" b="1" dirty="0"/>
              <a:t>of not using E- banking transactions as reported by Banking directors and Staff</a:t>
            </a:r>
            <a:endParaRPr lang="en-US" sz="1800" dirty="0"/>
          </a:p>
          <a:p>
            <a:endParaRPr lang="en-US" dirty="0"/>
          </a:p>
        </p:txBody>
      </p:sp>
      <p:graphicFrame>
        <p:nvGraphicFramePr>
          <p:cNvPr id="4" name="Table 3"/>
          <p:cNvGraphicFramePr>
            <a:graphicFrameLocks noGrp="1"/>
          </p:cNvGraphicFramePr>
          <p:nvPr/>
        </p:nvGraphicFramePr>
        <p:xfrm>
          <a:off x="1752600" y="3429000"/>
          <a:ext cx="5791200" cy="2987040"/>
        </p:xfrm>
        <a:graphic>
          <a:graphicData uri="http://schemas.openxmlformats.org/drawingml/2006/table">
            <a:tbl>
              <a:tblPr>
                <a:tableStyleId>{69CF1AB2-1976-4502-BF36-3FF5EA218861}</a:tableStyleId>
              </a:tblPr>
              <a:tblGrid>
                <a:gridCol w="753735"/>
                <a:gridCol w="879358"/>
                <a:gridCol w="4158107"/>
              </a:tblGrid>
              <a:tr h="0">
                <a:tc>
                  <a:txBody>
                    <a:bodyPr/>
                    <a:lstStyle/>
                    <a:p>
                      <a:pPr marL="0" marR="0" algn="ctr" rtl="1">
                        <a:spcBef>
                          <a:spcPts val="0"/>
                        </a:spcBef>
                        <a:spcAft>
                          <a:spcPts val="0"/>
                        </a:spcAft>
                      </a:pPr>
                      <a:r>
                        <a:rPr lang="en-US" sz="1400" dirty="0"/>
                        <a:t>Rank</a:t>
                      </a:r>
                      <a:endParaRPr lang="en-US" sz="1400" dirty="0">
                        <a:latin typeface="Times New Roman"/>
                        <a:ea typeface="Times New Roman"/>
                      </a:endParaRPr>
                    </a:p>
                  </a:txBody>
                  <a:tcPr marL="68580" marR="68580" marT="0" marB="0"/>
                </a:tc>
                <a:tc>
                  <a:txBody>
                    <a:bodyPr/>
                    <a:lstStyle/>
                    <a:p>
                      <a:pPr marL="0" marR="0" algn="ctr" rtl="1">
                        <a:spcBef>
                          <a:spcPts val="0"/>
                        </a:spcBef>
                        <a:spcAft>
                          <a:spcPts val="0"/>
                        </a:spcAft>
                      </a:pPr>
                      <a:r>
                        <a:rPr lang="en-US" sz="1400"/>
                        <a:t>Average</a:t>
                      </a:r>
                      <a:endParaRPr lang="en-US" sz="1400">
                        <a:latin typeface="Times New Roman"/>
                        <a:ea typeface="Times New Roman"/>
                      </a:endParaRPr>
                    </a:p>
                  </a:txBody>
                  <a:tcPr marL="68580" marR="68580" marT="0" marB="0"/>
                </a:tc>
                <a:tc>
                  <a:txBody>
                    <a:bodyPr/>
                    <a:lstStyle/>
                    <a:p>
                      <a:pPr marL="0" marR="0" algn="ctr" rtl="1">
                        <a:spcBef>
                          <a:spcPts val="0"/>
                        </a:spcBef>
                        <a:spcAft>
                          <a:spcPts val="0"/>
                        </a:spcAft>
                      </a:pPr>
                      <a:r>
                        <a:rPr lang="en-US" sz="1400"/>
                        <a:t>Possible Reasons of not using E- banking transactions</a:t>
                      </a:r>
                      <a:endParaRPr lang="en-US" sz="1400">
                        <a:latin typeface="Times New Roman"/>
                        <a:ea typeface="Times New Roman"/>
                      </a:endParaRPr>
                    </a:p>
                  </a:txBody>
                  <a:tcPr marL="68580" marR="68580" marT="0" marB="0"/>
                </a:tc>
              </a:tr>
              <a:tr h="0">
                <a:tc>
                  <a:txBody>
                    <a:bodyPr/>
                    <a:lstStyle/>
                    <a:p>
                      <a:pPr marL="0" marR="0" algn="ctr">
                        <a:spcBef>
                          <a:spcPts val="0"/>
                        </a:spcBef>
                        <a:spcAft>
                          <a:spcPts val="0"/>
                        </a:spcAft>
                        <a:tabLst>
                          <a:tab pos="57150" algn="r"/>
                          <a:tab pos="152400" algn="r"/>
                        </a:tabLst>
                      </a:pPr>
                      <a:r>
                        <a:rPr lang="en-US" sz="1400"/>
                        <a:t>3</a:t>
                      </a:r>
                      <a:endParaRPr lang="en-US" sz="1400">
                        <a:latin typeface="Times New Roman"/>
                        <a:ea typeface="Times New Roman"/>
                      </a:endParaRPr>
                    </a:p>
                  </a:txBody>
                  <a:tcPr marL="68580" marR="68580" marT="0" marB="0"/>
                </a:tc>
                <a:tc>
                  <a:txBody>
                    <a:bodyPr/>
                    <a:lstStyle/>
                    <a:p>
                      <a:pPr marL="0" marR="0" algn="ctr">
                        <a:spcBef>
                          <a:spcPts val="0"/>
                        </a:spcBef>
                        <a:spcAft>
                          <a:spcPts val="0"/>
                        </a:spcAft>
                        <a:tabLst>
                          <a:tab pos="57150" algn="r"/>
                          <a:tab pos="152400" algn="r"/>
                        </a:tabLst>
                      </a:pPr>
                      <a:r>
                        <a:rPr lang="en-US" sz="1400"/>
                        <a:t>3.6</a:t>
                      </a:r>
                      <a:endParaRPr lang="en-US" sz="1400">
                        <a:latin typeface="Times New Roman"/>
                        <a:ea typeface="Times New Roman"/>
                      </a:endParaRPr>
                    </a:p>
                  </a:txBody>
                  <a:tcPr marL="68580" marR="68580" marT="0" marB="0"/>
                </a:tc>
                <a:tc>
                  <a:txBody>
                    <a:bodyPr/>
                    <a:lstStyle/>
                    <a:p>
                      <a:pPr marL="57150" marR="0" algn="just">
                        <a:spcBef>
                          <a:spcPts val="0"/>
                        </a:spcBef>
                        <a:spcAft>
                          <a:spcPts val="0"/>
                        </a:spcAft>
                        <a:tabLst>
                          <a:tab pos="57150" algn="r"/>
                          <a:tab pos="152400" algn="r"/>
                        </a:tabLst>
                      </a:pPr>
                      <a:r>
                        <a:rPr lang="en-US" sz="1400"/>
                        <a:t>The clients don’t know about the existing  possibilities</a:t>
                      </a:r>
                      <a:endParaRPr lang="en-US" sz="1400">
                        <a:latin typeface="Times New Roman"/>
                        <a:ea typeface="Times New Roman"/>
                      </a:endParaRPr>
                    </a:p>
                  </a:txBody>
                  <a:tcPr marL="68580" marR="68580" marT="0" marB="0"/>
                </a:tc>
              </a:tr>
              <a:tr h="0">
                <a:tc>
                  <a:txBody>
                    <a:bodyPr/>
                    <a:lstStyle/>
                    <a:p>
                      <a:pPr marL="0" marR="0" algn="ctr">
                        <a:spcBef>
                          <a:spcPts val="0"/>
                        </a:spcBef>
                        <a:spcAft>
                          <a:spcPts val="0"/>
                        </a:spcAft>
                        <a:tabLst>
                          <a:tab pos="57150" algn="r"/>
                          <a:tab pos="152400" algn="r"/>
                        </a:tabLst>
                      </a:pPr>
                      <a:r>
                        <a:rPr lang="en-US" sz="1400"/>
                        <a:t>1</a:t>
                      </a:r>
                      <a:endParaRPr lang="en-US" sz="1400">
                        <a:latin typeface="Times New Roman"/>
                        <a:ea typeface="Times New Roman"/>
                      </a:endParaRPr>
                    </a:p>
                  </a:txBody>
                  <a:tcPr marL="68580" marR="68580" marT="0" marB="0"/>
                </a:tc>
                <a:tc>
                  <a:txBody>
                    <a:bodyPr/>
                    <a:lstStyle/>
                    <a:p>
                      <a:pPr marL="0" marR="0" algn="ctr">
                        <a:spcBef>
                          <a:spcPts val="0"/>
                        </a:spcBef>
                        <a:spcAft>
                          <a:spcPts val="0"/>
                        </a:spcAft>
                        <a:tabLst>
                          <a:tab pos="57150" algn="r"/>
                          <a:tab pos="152400" algn="r"/>
                        </a:tabLst>
                      </a:pPr>
                      <a:r>
                        <a:rPr lang="en-US" sz="1400" dirty="0"/>
                        <a:t>2.5</a:t>
                      </a:r>
                      <a:endParaRPr lang="en-US" sz="1400" dirty="0">
                        <a:latin typeface="Times New Roman"/>
                        <a:ea typeface="Times New Roman"/>
                      </a:endParaRPr>
                    </a:p>
                  </a:txBody>
                  <a:tcPr marL="68580" marR="68580" marT="0" marB="0"/>
                </a:tc>
                <a:tc>
                  <a:txBody>
                    <a:bodyPr/>
                    <a:lstStyle/>
                    <a:p>
                      <a:pPr marL="57150" marR="0">
                        <a:spcBef>
                          <a:spcPts val="0"/>
                        </a:spcBef>
                        <a:spcAft>
                          <a:spcPts val="0"/>
                        </a:spcAft>
                        <a:tabLst>
                          <a:tab pos="57150" algn="r"/>
                          <a:tab pos="152400" algn="r"/>
                        </a:tabLst>
                      </a:pPr>
                      <a:r>
                        <a:rPr lang="en-US" sz="1400"/>
                        <a:t>Customers do not know how to use it</a:t>
                      </a:r>
                      <a:endParaRPr lang="en-US" sz="1400">
                        <a:latin typeface="Times New Roman"/>
                        <a:ea typeface="Times New Roman"/>
                      </a:endParaRPr>
                    </a:p>
                  </a:txBody>
                  <a:tcPr marL="68580" marR="68580" marT="0" marB="0"/>
                </a:tc>
              </a:tr>
              <a:tr h="0">
                <a:tc>
                  <a:txBody>
                    <a:bodyPr/>
                    <a:lstStyle/>
                    <a:p>
                      <a:pPr marL="0" marR="0" algn="ctr">
                        <a:spcBef>
                          <a:spcPts val="0"/>
                        </a:spcBef>
                        <a:spcAft>
                          <a:spcPts val="0"/>
                        </a:spcAft>
                        <a:tabLst>
                          <a:tab pos="57150" algn="r"/>
                          <a:tab pos="152400" algn="r"/>
                        </a:tabLst>
                      </a:pPr>
                      <a:r>
                        <a:rPr lang="en-US" sz="1400"/>
                        <a:t>7</a:t>
                      </a:r>
                      <a:endParaRPr lang="en-US" sz="1400">
                        <a:latin typeface="Times New Roman"/>
                        <a:ea typeface="Times New Roman"/>
                      </a:endParaRPr>
                    </a:p>
                  </a:txBody>
                  <a:tcPr marL="68580" marR="68580" marT="0" marB="0"/>
                </a:tc>
                <a:tc>
                  <a:txBody>
                    <a:bodyPr/>
                    <a:lstStyle/>
                    <a:p>
                      <a:pPr marL="0" marR="0" algn="ctr">
                        <a:spcBef>
                          <a:spcPts val="0"/>
                        </a:spcBef>
                        <a:spcAft>
                          <a:spcPts val="0"/>
                        </a:spcAft>
                        <a:tabLst>
                          <a:tab pos="57150" algn="r"/>
                          <a:tab pos="152400" algn="r"/>
                        </a:tabLst>
                      </a:pPr>
                      <a:r>
                        <a:rPr lang="en-US" sz="1400"/>
                        <a:t>6.5</a:t>
                      </a:r>
                      <a:endParaRPr lang="en-US" sz="1400">
                        <a:latin typeface="Times New Roman"/>
                        <a:ea typeface="Times New Roman"/>
                      </a:endParaRPr>
                    </a:p>
                  </a:txBody>
                  <a:tcPr marL="68580" marR="68580" marT="0" marB="0"/>
                </a:tc>
                <a:tc>
                  <a:txBody>
                    <a:bodyPr/>
                    <a:lstStyle/>
                    <a:p>
                      <a:pPr marL="57150" marR="0">
                        <a:spcBef>
                          <a:spcPts val="0"/>
                        </a:spcBef>
                        <a:spcAft>
                          <a:spcPts val="0"/>
                        </a:spcAft>
                        <a:tabLst>
                          <a:tab pos="57150" algn="r"/>
                          <a:tab pos="152400" algn="r"/>
                        </a:tabLst>
                      </a:pPr>
                      <a:r>
                        <a:rPr lang="en-US" sz="1400"/>
                        <a:t>Requires the knowledge of English language</a:t>
                      </a:r>
                      <a:endParaRPr lang="en-US" sz="1400">
                        <a:latin typeface="Times New Roman"/>
                        <a:ea typeface="Times New Roman"/>
                      </a:endParaRPr>
                    </a:p>
                  </a:txBody>
                  <a:tcPr marL="68580" marR="68580" marT="0" marB="0"/>
                </a:tc>
              </a:tr>
              <a:tr h="0">
                <a:tc>
                  <a:txBody>
                    <a:bodyPr/>
                    <a:lstStyle/>
                    <a:p>
                      <a:pPr marL="0" marR="0" algn="ctr">
                        <a:spcBef>
                          <a:spcPts val="0"/>
                        </a:spcBef>
                        <a:spcAft>
                          <a:spcPts val="0"/>
                        </a:spcAft>
                        <a:tabLst>
                          <a:tab pos="57150" algn="r"/>
                          <a:tab pos="152400" algn="r"/>
                        </a:tabLst>
                      </a:pPr>
                      <a:r>
                        <a:rPr lang="en-US" sz="1400"/>
                        <a:t>4</a:t>
                      </a:r>
                      <a:endParaRPr lang="en-US" sz="1400">
                        <a:latin typeface="Times New Roman"/>
                        <a:ea typeface="Times New Roman"/>
                      </a:endParaRPr>
                    </a:p>
                  </a:txBody>
                  <a:tcPr marL="68580" marR="68580" marT="0" marB="0"/>
                </a:tc>
                <a:tc>
                  <a:txBody>
                    <a:bodyPr/>
                    <a:lstStyle/>
                    <a:p>
                      <a:pPr marL="0" marR="0" algn="ctr">
                        <a:spcBef>
                          <a:spcPts val="0"/>
                        </a:spcBef>
                        <a:spcAft>
                          <a:spcPts val="0"/>
                        </a:spcAft>
                        <a:tabLst>
                          <a:tab pos="57150" algn="r"/>
                          <a:tab pos="152400" algn="r"/>
                        </a:tabLst>
                      </a:pPr>
                      <a:r>
                        <a:rPr lang="en-US" sz="1400"/>
                        <a:t>4.2</a:t>
                      </a:r>
                      <a:endParaRPr lang="en-US" sz="1400">
                        <a:latin typeface="Times New Roman"/>
                        <a:ea typeface="Times New Roman"/>
                      </a:endParaRPr>
                    </a:p>
                  </a:txBody>
                  <a:tcPr marL="68580" marR="68580" marT="0" marB="0"/>
                </a:tc>
                <a:tc>
                  <a:txBody>
                    <a:bodyPr/>
                    <a:lstStyle/>
                    <a:p>
                      <a:pPr marL="57150" marR="0">
                        <a:spcBef>
                          <a:spcPts val="0"/>
                        </a:spcBef>
                        <a:spcAft>
                          <a:spcPts val="0"/>
                        </a:spcAft>
                        <a:tabLst>
                          <a:tab pos="57150" algn="r"/>
                          <a:tab pos="152400" algn="r"/>
                        </a:tabLst>
                      </a:pPr>
                      <a:r>
                        <a:rPr lang="en-US" sz="1400" dirty="0"/>
                        <a:t>Customers prefer personal Interaction</a:t>
                      </a:r>
                      <a:endParaRPr lang="en-US" sz="1400" dirty="0">
                        <a:latin typeface="Times New Roman"/>
                        <a:ea typeface="Times New Roman"/>
                      </a:endParaRPr>
                    </a:p>
                  </a:txBody>
                  <a:tcPr marL="68580" marR="68580" marT="0" marB="0"/>
                </a:tc>
              </a:tr>
              <a:tr h="0">
                <a:tc>
                  <a:txBody>
                    <a:bodyPr/>
                    <a:lstStyle/>
                    <a:p>
                      <a:pPr marL="0" marR="0" algn="ctr">
                        <a:spcBef>
                          <a:spcPts val="0"/>
                        </a:spcBef>
                        <a:spcAft>
                          <a:spcPts val="0"/>
                        </a:spcAft>
                        <a:tabLst>
                          <a:tab pos="57150" algn="r"/>
                        </a:tabLst>
                      </a:pPr>
                      <a:r>
                        <a:rPr lang="en-US" sz="1400"/>
                        <a:t>2</a:t>
                      </a:r>
                      <a:endParaRPr lang="en-US" sz="1400">
                        <a:latin typeface="Times New Roman"/>
                        <a:ea typeface="Times New Roman"/>
                      </a:endParaRPr>
                    </a:p>
                  </a:txBody>
                  <a:tcPr marL="68580" marR="68580" marT="0" marB="0"/>
                </a:tc>
                <a:tc>
                  <a:txBody>
                    <a:bodyPr/>
                    <a:lstStyle/>
                    <a:p>
                      <a:pPr marL="0" marR="0" algn="ctr">
                        <a:spcBef>
                          <a:spcPts val="0"/>
                        </a:spcBef>
                        <a:spcAft>
                          <a:spcPts val="0"/>
                        </a:spcAft>
                        <a:tabLst>
                          <a:tab pos="57150" algn="r"/>
                        </a:tabLst>
                      </a:pPr>
                      <a:r>
                        <a:rPr lang="en-US" sz="1400"/>
                        <a:t>3.2</a:t>
                      </a:r>
                      <a:endParaRPr lang="en-US" sz="1400">
                        <a:latin typeface="Times New Roman"/>
                        <a:ea typeface="Times New Roman"/>
                      </a:endParaRPr>
                    </a:p>
                  </a:txBody>
                  <a:tcPr marL="68580" marR="68580" marT="0" marB="0"/>
                </a:tc>
                <a:tc>
                  <a:txBody>
                    <a:bodyPr/>
                    <a:lstStyle/>
                    <a:p>
                      <a:pPr marL="57150" marR="0">
                        <a:spcBef>
                          <a:spcPts val="0"/>
                        </a:spcBef>
                        <a:spcAft>
                          <a:spcPts val="0"/>
                        </a:spcAft>
                      </a:pPr>
                      <a:r>
                        <a:rPr lang="en-US" sz="1400"/>
                        <a:t>Customers are afraid  of  security  and Hacking</a:t>
                      </a:r>
                      <a:endParaRPr lang="en-US" sz="1400">
                        <a:latin typeface="Times New Roman"/>
                        <a:ea typeface="Times New Roman"/>
                      </a:endParaRPr>
                    </a:p>
                  </a:txBody>
                  <a:tcPr marL="68580" marR="68580" marT="0" marB="0"/>
                </a:tc>
              </a:tr>
              <a:tr h="0">
                <a:tc>
                  <a:txBody>
                    <a:bodyPr/>
                    <a:lstStyle/>
                    <a:p>
                      <a:pPr marL="0" marR="0" algn="ctr">
                        <a:spcBef>
                          <a:spcPts val="0"/>
                        </a:spcBef>
                        <a:spcAft>
                          <a:spcPts val="0"/>
                        </a:spcAft>
                        <a:tabLst>
                          <a:tab pos="57150" algn="r"/>
                        </a:tabLst>
                      </a:pPr>
                      <a:r>
                        <a:rPr lang="en-US" sz="1400"/>
                        <a:t>6</a:t>
                      </a:r>
                      <a:endParaRPr lang="en-US" sz="1400">
                        <a:latin typeface="Times New Roman"/>
                        <a:ea typeface="Times New Roman"/>
                      </a:endParaRPr>
                    </a:p>
                  </a:txBody>
                  <a:tcPr marL="68580" marR="68580" marT="0" marB="0"/>
                </a:tc>
                <a:tc>
                  <a:txBody>
                    <a:bodyPr/>
                    <a:lstStyle/>
                    <a:p>
                      <a:pPr marL="0" marR="0" algn="ctr">
                        <a:spcBef>
                          <a:spcPts val="0"/>
                        </a:spcBef>
                        <a:spcAft>
                          <a:spcPts val="0"/>
                        </a:spcAft>
                        <a:tabLst>
                          <a:tab pos="57150" algn="r"/>
                        </a:tabLst>
                      </a:pPr>
                      <a:r>
                        <a:rPr lang="en-US" sz="1400"/>
                        <a:t>4.8</a:t>
                      </a:r>
                      <a:endParaRPr lang="en-US" sz="1400">
                        <a:latin typeface="Times New Roman"/>
                        <a:ea typeface="Times New Roman"/>
                      </a:endParaRPr>
                    </a:p>
                  </a:txBody>
                  <a:tcPr marL="68580" marR="68580" marT="0" marB="0"/>
                </a:tc>
                <a:tc>
                  <a:txBody>
                    <a:bodyPr/>
                    <a:lstStyle/>
                    <a:p>
                      <a:pPr marL="57150" marR="0">
                        <a:spcBef>
                          <a:spcPts val="0"/>
                        </a:spcBef>
                        <a:spcAft>
                          <a:spcPts val="0"/>
                        </a:spcAft>
                      </a:pPr>
                      <a:r>
                        <a:rPr lang="en-US" sz="1400"/>
                        <a:t>The lack of a permanent support center  to answer enquires </a:t>
                      </a:r>
                      <a:endParaRPr lang="en-US" sz="1400">
                        <a:latin typeface="Times New Roman"/>
                        <a:ea typeface="Times New Roman"/>
                      </a:endParaRPr>
                    </a:p>
                  </a:txBody>
                  <a:tcPr marL="68580" marR="68580" marT="0" marB="0"/>
                </a:tc>
              </a:tr>
              <a:tr h="0">
                <a:tc>
                  <a:txBody>
                    <a:bodyPr/>
                    <a:lstStyle/>
                    <a:p>
                      <a:pPr marL="228600" marR="0" algn="just" rtl="1">
                        <a:spcBef>
                          <a:spcPts val="0"/>
                        </a:spcBef>
                        <a:spcAft>
                          <a:spcPts val="0"/>
                        </a:spcAft>
                      </a:pPr>
                      <a:r>
                        <a:rPr lang="en-US" sz="1400"/>
                        <a:t>5</a:t>
                      </a:r>
                      <a:endParaRPr lang="en-US" sz="1400">
                        <a:latin typeface="Times New Roman"/>
                        <a:ea typeface="Times New Roman"/>
                      </a:endParaRPr>
                    </a:p>
                  </a:txBody>
                  <a:tcPr marL="68580" marR="68580" marT="0" marB="0"/>
                </a:tc>
                <a:tc>
                  <a:txBody>
                    <a:bodyPr/>
                    <a:lstStyle/>
                    <a:p>
                      <a:pPr marL="228600" marR="0" algn="just" rtl="1">
                        <a:spcBef>
                          <a:spcPts val="0"/>
                        </a:spcBef>
                        <a:spcAft>
                          <a:spcPts val="0"/>
                        </a:spcAft>
                      </a:pPr>
                      <a:r>
                        <a:rPr lang="en-US" sz="1400"/>
                        <a:t>4.7</a:t>
                      </a:r>
                      <a:endParaRPr lang="en-US" sz="1400">
                        <a:latin typeface="Times New Roman"/>
                        <a:ea typeface="Times New Roman"/>
                      </a:endParaRPr>
                    </a:p>
                  </a:txBody>
                  <a:tcPr marL="68580" marR="68580" marT="0" marB="0"/>
                </a:tc>
                <a:tc>
                  <a:txBody>
                    <a:bodyPr/>
                    <a:lstStyle/>
                    <a:p>
                      <a:pPr marL="57150" marR="0" fontAlgn="t">
                        <a:spcBef>
                          <a:spcPts val="0"/>
                        </a:spcBef>
                        <a:spcAft>
                          <a:spcPts val="0"/>
                        </a:spcAft>
                      </a:pPr>
                      <a:r>
                        <a:rPr lang="en-US" sz="1400"/>
                        <a:t>Exchange  rates of currencies  through the Internet  transactions are not competitive</a:t>
                      </a:r>
                      <a:endParaRPr lang="en-US" sz="1400">
                        <a:latin typeface="Times New Roman"/>
                        <a:ea typeface="Times New Roman"/>
                      </a:endParaRPr>
                    </a:p>
                  </a:txBody>
                  <a:tcPr marL="68580" marR="68580" marT="0" marB="0"/>
                </a:tc>
              </a:tr>
              <a:tr h="0">
                <a:tc gridSpan="3">
                  <a:txBody>
                    <a:bodyPr/>
                    <a:lstStyle/>
                    <a:p>
                      <a:pPr marL="57150" marR="0" fontAlgn="t">
                        <a:spcBef>
                          <a:spcPts val="0"/>
                        </a:spcBef>
                        <a:spcAft>
                          <a:spcPts val="0"/>
                        </a:spcAft>
                      </a:pPr>
                      <a:r>
                        <a:rPr lang="en-US" sz="1400" dirty="0"/>
                        <a:t>*Rank 1 is the most important reason for not using e banking  transactions</a:t>
                      </a:r>
                      <a:endParaRPr lang="en-US" sz="1400" dirty="0">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
        <p:nvSpPr>
          <p:cNvPr id="46081" name="Rectangle 1"/>
          <p:cNvSpPr>
            <a:spLocks noChangeArrowheads="1"/>
          </p:cNvSpPr>
          <p:nvPr/>
        </p:nvSpPr>
        <p:spPr bwMode="auto">
          <a:xfrm>
            <a:off x="196551" y="2667000"/>
            <a:ext cx="8947449"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tab pos="57150" algn="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No. 12</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57150" algn="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khbar MT" charset="-78"/>
              </a:rPr>
              <a:t>Ranking of reasons for not using E- banking transactions as Perceived by Banking directors and Staff</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5715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
        <p:nvSpPr>
          <p:cNvPr id="20482" name="AutoShape 2" descr="data:image/jpeg;base64,/9j/4AAQSkZJRgABAQAAAQABAAD/2wCEAAkGBhIPERUUERQTFREWFxYWFBUVExYZFBcWGRQVFBkeEhUZHCshFyUvGhgVIDssJicqODgsHh8yQTwqNSkrOCoBCQoKDgwOFQ8PFTUkHyQ2NC82LDU1LzU1NTQ0KyowLyw1LiwrNS0tLDUpKS40LCwzLCosKTU0NCw1KSwsLCkpLP/AABEIADcAcwMBIgACEQEDEQH/xAAbAAEAAgMBAQAAAAAAAAAAAAAAAQUDBAYCB//EADUQAAIBAgQDBwIEBgMAAAAAAAECAwARBBIhMQUTQQYUIlFhcZEygRWhseFCUqLB0fAWIzP/xAAZAQEAAwEBAAAAAAAAAAAAAAAAAgMEAQX/xAAgEQADAAICAgMBAAAAAAAAAAAAAQIDETFRBBJBUqEh/9oADAMBAAIRAxEAPwD7jSovS9ATSovS9ATUCl6UAoDXBY7tBiFkcCVgAzACy6AMQOlWp7YLDAWlBMgsFA/jJ2udl9aueGktmOPMx02uDqKV85h7VYmQBjIRm1sFWw12FxXc8GnZ4I2Y3YqCTpqftUbxuFtk8PkzlpzKN0VNQDS9VmkmlRel6AmlKUBzHHuOTxYpI4rEFEbJy2YtebI13B/6wFu1zppWoO2/MjxBjKZkKtD/ABXiMqxEuOhvc28mWuixuFgJZpAuZozG2puY7M5XQ+WY/NafFMHhXj8UauI47quq2jawtcdPCPgVNNdFLi9vTMOL4nP37kx/+YRHI5WYEky3DyZhywcoANjVX+O4vkOxkVZ42i5kT4axUSMEspElnW9yGG9qt4uE4HOCEGZBdWJksVVi2hJs4BYnrvXvDcKwaKY0RbOVJF2NygWRRcnQAFSBTaOOLfz+la/aWeGUo4EwWUxtkTK2VcMkzMi3NyCWNvLQVhwHaSfESxKjAxvzGJSHN4VxLRqWJcZBkA1116Vc4UwNLG+QCVwJSbsSJHiyj01jVh9vWtibs5hnYM0S5lJIIJFrtnOgPVtabXQ9L7OO7b9m5Ffm4dzZyc0RaxB6lL9PMVRYhpmiWKULzbjJ418YF/XQ7e/vV7xXiLtM9yDZiBpsAbACuRfh+JxPOmVXdIz4mHSx2UdbDXTbetSTmVtnk01kuvVFpwPs7iZplR5OVHuSHF7DWyDz/eu9jaQ4ju8MgiigSJrFQ7yZi3VtlstrjW5rieGcRcxoSbm2/XQ+f2Fd/g8BHiooZZ0V5AoIYjW++49QDaoZU1pmnxKVNyl/SnwPaqVu78wMqs8/NlZEEbIiysMhBuLZR0GxrHB22kkidkVDKJYsiXtmilcKoYn6WH0k9DarfjWCgSIIYkYLzGVChYWsxc/ULb+fWtziOFw91kmVbqQFYjbxBh/UoPuKo3PRt9L+xzsfaeaeVo4yYw0pQF4xnjyYdZHTIdGctca+R3rwvHsQ7RRo8ubNMsh7vEJAU5RGZC+UACTUg/ar7E92lDLLFuYywdLE3ORG/tfcVq/h2BaPWBeXGM4unRz9S63N8vXyFNro48d9nQUqQopUDQaOJwDMzlWAEihWutyLAi66+R61gHAENwxYqVC/W9yo6NdrH4q2pQFe/BUbcyHQjWRtjuKgcDiBuM4PS0j+QXz/AJQB7CrGlAaOH4PGjKwDEoLJmYnKLW8N/TSt0VNa/fF9figNGXsxh2YsUNyST4m3OvnW9g8EkKBI1CoNgPk++tSuKU+fXoelO9D1/wBNv1rrpvlkJxzL2kV3/FML0jtqTYMQNTfQA6VZYbDrGoRRZVFgPT3qO9r6/B9f8Ghxajz+DR03yxOOZe0hicGkos6hhrv66H8qwNwWE7qTYgi7ubEbEa1uI4IuK9VwmaLcJTpcaqSbkkhWzAXJ01rF+BR3YgbldNcoAN7Zb2PX5qzpQClKUApSlAKUpQCtZkkPVR9vf9qUoD06uRplHrrXnlOOoJPnsPb86UoBHHINSV9re1S8ch2Kgex/WlKAyxKQBc3PU17pSgFKUoBSlKA//9k="/>
          <p:cNvSpPr>
            <a:spLocks noChangeAspect="1" noChangeArrowheads="1"/>
          </p:cNvSpPr>
          <p:nvPr/>
        </p:nvSpPr>
        <p:spPr bwMode="auto">
          <a:xfrm>
            <a:off x="63500" y="-263525"/>
            <a:ext cx="1095375" cy="5238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ATM-Safety.jpg"/>
          <p:cNvPicPr>
            <a:picLocks noChangeAspect="1"/>
          </p:cNvPicPr>
          <p:nvPr/>
        </p:nvPicPr>
        <p:blipFill>
          <a:blip r:embed="rId3" cstate="print"/>
          <a:stretch>
            <a:fillRect/>
          </a:stretch>
        </p:blipFill>
        <p:spPr>
          <a:xfrm>
            <a:off x="0" y="5105400"/>
            <a:ext cx="1582689" cy="156686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95400"/>
            <a:ext cx="7924800" cy="5105400"/>
          </a:xfrm>
        </p:spPr>
        <p:txBody>
          <a:bodyPr>
            <a:normAutofit/>
          </a:bodyPr>
          <a:lstStyle/>
          <a:p>
            <a:endParaRPr lang="en-US" sz="1800" dirty="0"/>
          </a:p>
          <a:p>
            <a:r>
              <a:rPr lang="en-US" sz="1800" b="1" dirty="0" smtClean="0"/>
              <a:t>Third: Microfinance organizations: </a:t>
            </a:r>
            <a:r>
              <a:rPr lang="en-US" sz="1800" dirty="0" smtClean="0"/>
              <a:t>there are about nine microfinance organizations besides the UNRWA, who offer short term loans to small business firms, without complicated procedures. </a:t>
            </a:r>
          </a:p>
          <a:p>
            <a:endParaRPr lang="en-US" sz="1800" dirty="0" smtClean="0"/>
          </a:p>
          <a:p>
            <a:r>
              <a:rPr lang="en-US" sz="1800" dirty="0" smtClean="0"/>
              <a:t>All microfinance firms in Palestine are working as Non- for profit organizations (NGOs) and receiving their sources of funds from international aids. </a:t>
            </a:r>
          </a:p>
          <a:p>
            <a:pPr lvl="1"/>
            <a:endParaRPr lang="en-US" sz="1500" dirty="0" smtClean="0"/>
          </a:p>
          <a:p>
            <a:r>
              <a:rPr lang="en-US" sz="1800" b="1" dirty="0" smtClean="0"/>
              <a:t>Fourth:  The FOREX trading firms;</a:t>
            </a:r>
            <a:r>
              <a:rPr lang="en-US" sz="1800" dirty="0" smtClean="0"/>
              <a:t> there were about </a:t>
            </a:r>
            <a:r>
              <a:rPr lang="en-US" sz="1800" b="1" dirty="0" smtClean="0"/>
              <a:t>forty </a:t>
            </a:r>
            <a:r>
              <a:rPr lang="en-US" sz="1800" dirty="0" smtClean="0"/>
              <a:t>FOREX trading firms trading in currency markets working in Palestine.  (is closed now)</a:t>
            </a:r>
          </a:p>
          <a:p>
            <a:endParaRPr lang="en-US" sz="1800" dirty="0"/>
          </a:p>
          <a:p>
            <a:endParaRPr lang="en-US" sz="1800" dirty="0" smtClean="0"/>
          </a:p>
          <a:p>
            <a:pPr>
              <a:buNone/>
            </a:pPr>
            <a:endParaRPr lang="en-US" sz="1800" dirty="0"/>
          </a:p>
        </p:txBody>
      </p:sp>
      <p:pic>
        <p:nvPicPr>
          <p:cNvPr id="4"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pic>
        <p:nvPicPr>
          <p:cNvPr id="5" name="Picture 4" descr="imagesCAOQZVZ9.jpg"/>
          <p:cNvPicPr>
            <a:picLocks noChangeAspect="1"/>
          </p:cNvPicPr>
          <p:nvPr/>
        </p:nvPicPr>
        <p:blipFill>
          <a:blip r:embed="rId3" cstate="print"/>
          <a:stretch>
            <a:fillRect/>
          </a:stretch>
        </p:blipFill>
        <p:spPr>
          <a:xfrm>
            <a:off x="5638800" y="4724400"/>
            <a:ext cx="2476500" cy="18478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8229600" cy="4983163"/>
          </a:xfrm>
        </p:spPr>
        <p:txBody>
          <a:bodyPr>
            <a:normAutofit/>
          </a:bodyPr>
          <a:lstStyle/>
          <a:p>
            <a:r>
              <a:rPr lang="en-US" sz="1800" b="1" dirty="0" smtClean="0"/>
              <a:t>Other </a:t>
            </a:r>
            <a:r>
              <a:rPr lang="en-US" sz="1800" b="1" dirty="0"/>
              <a:t>issues of E- banking: </a:t>
            </a:r>
            <a:r>
              <a:rPr lang="en-US" sz="1800" dirty="0"/>
              <a:t>one of the purposes of this study is to explore the perceptions of banking directors and staff related to some issues in E- banking in the </a:t>
            </a:r>
            <a:r>
              <a:rPr lang="en-US" sz="1800" dirty="0" smtClean="0"/>
              <a:t>Palestinian </a:t>
            </a:r>
            <a:r>
              <a:rPr lang="en-US" sz="1800" dirty="0"/>
              <a:t>economy</a:t>
            </a:r>
            <a:r>
              <a:rPr lang="en-US" sz="1800" dirty="0" smtClean="0"/>
              <a:t>.</a:t>
            </a:r>
          </a:p>
          <a:p>
            <a:pPr>
              <a:buNone/>
            </a:pPr>
            <a:endParaRPr lang="en-US" sz="1800" dirty="0" smtClean="0"/>
          </a:p>
          <a:p>
            <a:r>
              <a:rPr lang="en-US" sz="1800" dirty="0" smtClean="0"/>
              <a:t>Beside other things, the following table shows </a:t>
            </a:r>
            <a:r>
              <a:rPr lang="en-US" sz="1800" dirty="0"/>
              <a:t>t</a:t>
            </a:r>
            <a:r>
              <a:rPr lang="en-US" sz="1800" dirty="0" smtClean="0"/>
              <a:t>hat </a:t>
            </a:r>
            <a:r>
              <a:rPr lang="en-US" sz="1800" dirty="0"/>
              <a:t>the banking staff do not see </a:t>
            </a:r>
            <a:r>
              <a:rPr lang="en-US" sz="1800" dirty="0" smtClean="0"/>
              <a:t>much </a:t>
            </a:r>
            <a:r>
              <a:rPr lang="en-US" sz="1800" dirty="0"/>
              <a:t>problem in dealing </a:t>
            </a:r>
            <a:r>
              <a:rPr lang="en-US" sz="1800" dirty="0" smtClean="0"/>
              <a:t>with ATM </a:t>
            </a:r>
            <a:r>
              <a:rPr lang="en-US" sz="1800" dirty="0"/>
              <a:t>with multi currencies. </a:t>
            </a:r>
            <a:endParaRPr lang="en-US" sz="1800" dirty="0" smtClean="0"/>
          </a:p>
          <a:p>
            <a:r>
              <a:rPr lang="en-US" sz="1800" dirty="0" smtClean="0"/>
              <a:t>However</a:t>
            </a:r>
            <a:r>
              <a:rPr lang="en-US" sz="1800" dirty="0"/>
              <a:t>, some of the participants express the technical difficulty with having three currencies in one ATM, and when they tried to use ATM for single currency, the clients were not satisfied.</a:t>
            </a:r>
          </a:p>
        </p:txBody>
      </p:sp>
      <p:graphicFrame>
        <p:nvGraphicFramePr>
          <p:cNvPr id="4" name="Table 3"/>
          <p:cNvGraphicFramePr>
            <a:graphicFrameLocks noGrp="1"/>
          </p:cNvGraphicFramePr>
          <p:nvPr/>
        </p:nvGraphicFramePr>
        <p:xfrm>
          <a:off x="1981200" y="4343400"/>
          <a:ext cx="5383530" cy="2240280"/>
        </p:xfrm>
        <a:graphic>
          <a:graphicData uri="http://schemas.openxmlformats.org/drawingml/2006/table">
            <a:tbl>
              <a:tblPr>
                <a:tableStyleId>{69CF1AB2-1976-4502-BF36-3FF5EA218861}</a:tableStyleId>
              </a:tblPr>
              <a:tblGrid>
                <a:gridCol w="4411980"/>
                <a:gridCol w="971550"/>
              </a:tblGrid>
              <a:tr h="0">
                <a:tc>
                  <a:txBody>
                    <a:bodyPr/>
                    <a:lstStyle/>
                    <a:p>
                      <a:pPr marL="0" marR="0" algn="just">
                        <a:lnSpc>
                          <a:spcPct val="150000"/>
                        </a:lnSpc>
                        <a:spcBef>
                          <a:spcPts val="0"/>
                        </a:spcBef>
                        <a:spcAft>
                          <a:spcPts val="0"/>
                        </a:spcAft>
                      </a:pPr>
                      <a:r>
                        <a:rPr lang="en-US" sz="1400" dirty="0"/>
                        <a:t>Statements</a:t>
                      </a:r>
                      <a:endParaRPr lang="en-US" sz="1400" dirty="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400"/>
                        <a:t>Means* </a:t>
                      </a:r>
                      <a:endParaRPr lang="en-US" sz="1400">
                        <a:latin typeface="Times New Roman"/>
                        <a:ea typeface="Times New Roman"/>
                      </a:endParaRPr>
                    </a:p>
                  </a:txBody>
                  <a:tcPr marL="68580" marR="68580" marT="0" marB="0"/>
                </a:tc>
              </a:tr>
              <a:tr h="0">
                <a:tc>
                  <a:txBody>
                    <a:bodyPr/>
                    <a:lstStyle/>
                    <a:p>
                      <a:pPr marL="0" marR="0" algn="just">
                        <a:spcBef>
                          <a:spcPts val="0"/>
                        </a:spcBef>
                        <a:spcAft>
                          <a:spcPts val="0"/>
                        </a:spcAft>
                      </a:pPr>
                      <a:r>
                        <a:rPr lang="en-US" sz="1400"/>
                        <a:t>There is an increase in the use of electronic transactions by customers </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400"/>
                        <a:t>3.1</a:t>
                      </a:r>
                      <a:endParaRPr lang="en-US" sz="1400">
                        <a:latin typeface="Times New Roman"/>
                        <a:ea typeface="Times New Roman"/>
                      </a:endParaRPr>
                    </a:p>
                  </a:txBody>
                  <a:tcPr marL="68580" marR="68580" marT="0" marB="0"/>
                </a:tc>
              </a:tr>
              <a:tr h="0">
                <a:tc>
                  <a:txBody>
                    <a:bodyPr/>
                    <a:lstStyle/>
                    <a:p>
                      <a:pPr marL="0" marR="0" algn="just">
                        <a:spcBef>
                          <a:spcPts val="0"/>
                        </a:spcBef>
                        <a:spcAft>
                          <a:spcPts val="0"/>
                        </a:spcAft>
                      </a:pPr>
                      <a:r>
                        <a:rPr lang="en-US" sz="1400" dirty="0"/>
                        <a:t>The Use of </a:t>
                      </a:r>
                      <a:r>
                        <a:rPr lang="en-US" sz="1400" dirty="0" smtClean="0"/>
                        <a:t>three </a:t>
                      </a:r>
                      <a:r>
                        <a:rPr lang="en-US" sz="1400" dirty="0"/>
                        <a:t>major currencies is considered a problem in managing ATM</a:t>
                      </a:r>
                      <a:endParaRPr lang="en-US" sz="1400" dirty="0">
                        <a:latin typeface="Times New Roman"/>
                        <a:ea typeface="Times New Roman"/>
                      </a:endParaRPr>
                    </a:p>
                  </a:txBody>
                  <a:tcPr marL="68580" marR="68580" marT="0" marB="0"/>
                </a:tc>
                <a:tc>
                  <a:txBody>
                    <a:bodyPr/>
                    <a:lstStyle/>
                    <a:p>
                      <a:pPr marL="0" marR="0" algn="ctr">
                        <a:spcBef>
                          <a:spcPts val="0"/>
                        </a:spcBef>
                        <a:spcAft>
                          <a:spcPts val="0"/>
                        </a:spcAft>
                      </a:pPr>
                      <a:r>
                        <a:rPr lang="en-US" sz="1400"/>
                        <a:t>3.5</a:t>
                      </a:r>
                      <a:endParaRPr lang="en-US" sz="1400">
                        <a:latin typeface="Times New Roman"/>
                        <a:ea typeface="Times New Roman"/>
                      </a:endParaRPr>
                    </a:p>
                  </a:txBody>
                  <a:tcPr marL="68580" marR="68580" marT="0" marB="0"/>
                </a:tc>
              </a:tr>
              <a:tr h="0">
                <a:tc>
                  <a:txBody>
                    <a:bodyPr/>
                    <a:lstStyle/>
                    <a:p>
                      <a:pPr marL="0" marR="0" algn="just">
                        <a:spcBef>
                          <a:spcPts val="0"/>
                        </a:spcBef>
                        <a:spcAft>
                          <a:spcPts val="0"/>
                        </a:spcAft>
                      </a:pPr>
                      <a:r>
                        <a:rPr lang="en-US" sz="1400"/>
                        <a:t>There is a need for a legislation to use mobile banking  in the Palestinian banking system </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400"/>
                        <a:t>4.2</a:t>
                      </a:r>
                      <a:endParaRPr lang="en-US" sz="1400">
                        <a:latin typeface="Times New Roman"/>
                        <a:ea typeface="Times New Roman"/>
                      </a:endParaRPr>
                    </a:p>
                  </a:txBody>
                  <a:tcPr marL="68580" marR="68580" marT="0" marB="0"/>
                </a:tc>
              </a:tr>
              <a:tr h="0">
                <a:tc>
                  <a:txBody>
                    <a:bodyPr/>
                    <a:lstStyle/>
                    <a:p>
                      <a:pPr marL="0" marR="0" fontAlgn="t">
                        <a:spcBef>
                          <a:spcPts val="0"/>
                        </a:spcBef>
                        <a:spcAft>
                          <a:spcPts val="0"/>
                        </a:spcAft>
                      </a:pPr>
                      <a:r>
                        <a:rPr lang="en-US" sz="1400"/>
                        <a:t>There is a need for complementary legislations to cover other electronic transactions</a:t>
                      </a:r>
                      <a:endParaRPr lang="en-US" sz="1400">
                        <a:latin typeface="Times New Roman"/>
                        <a:ea typeface="Times New Roman"/>
                      </a:endParaRPr>
                    </a:p>
                  </a:txBody>
                  <a:tcPr marL="68580" marR="68580" marT="0" marB="0"/>
                </a:tc>
                <a:tc>
                  <a:txBody>
                    <a:bodyPr/>
                    <a:lstStyle/>
                    <a:p>
                      <a:pPr marL="0" marR="0" algn="ctr">
                        <a:spcBef>
                          <a:spcPts val="0"/>
                        </a:spcBef>
                        <a:spcAft>
                          <a:spcPts val="0"/>
                        </a:spcAft>
                      </a:pPr>
                      <a:r>
                        <a:rPr lang="en-US" sz="1400"/>
                        <a:t>4.7</a:t>
                      </a:r>
                      <a:endParaRPr lang="en-US" sz="1400">
                        <a:latin typeface="Times New Roman"/>
                        <a:ea typeface="Times New Roman"/>
                      </a:endParaRPr>
                    </a:p>
                  </a:txBody>
                  <a:tcPr marL="68580" marR="68580" marT="0" marB="0"/>
                </a:tc>
              </a:tr>
              <a:tr h="0">
                <a:tc gridSpan="2">
                  <a:txBody>
                    <a:bodyPr/>
                    <a:lstStyle/>
                    <a:p>
                      <a:pPr marL="0" marR="0">
                        <a:spcBef>
                          <a:spcPts val="0"/>
                        </a:spcBef>
                        <a:spcAft>
                          <a:spcPts val="0"/>
                        </a:spcAft>
                      </a:pPr>
                      <a:r>
                        <a:rPr lang="en-US" sz="1400" dirty="0"/>
                        <a:t>*1 point strongly disagree to 5 points strongly agree</a:t>
                      </a:r>
                      <a:endParaRPr lang="en-US" sz="1400" dirty="0">
                        <a:latin typeface="Times New Roman"/>
                        <a:ea typeface="Times New Roman"/>
                      </a:endParaRPr>
                    </a:p>
                  </a:txBody>
                  <a:tcPr marL="68580" marR="68580" marT="0" marB="0"/>
                </a:tc>
                <a:tc hMerge="1">
                  <a:txBody>
                    <a:bodyPr/>
                    <a:lstStyle/>
                    <a:p>
                      <a:endParaRPr lang="en-US"/>
                    </a:p>
                  </a:txBody>
                  <a:tcPr/>
                </a:tc>
              </a:tr>
            </a:tbl>
          </a:graphicData>
        </a:graphic>
      </p:graphicFrame>
      <p:sp>
        <p:nvSpPr>
          <p:cNvPr id="47105" name="Rectangle 1"/>
          <p:cNvSpPr>
            <a:spLocks noChangeArrowheads="1"/>
          </p:cNvSpPr>
          <p:nvPr/>
        </p:nvSpPr>
        <p:spPr bwMode="auto">
          <a:xfrm>
            <a:off x="1219200" y="3886200"/>
            <a:ext cx="6627520"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No. 13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Perceptions of Banking Directors and staff towards using E-banking issues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pic>
        <p:nvPicPr>
          <p:cNvPr id="6" name="Picture 5" descr="w460.jpg"/>
          <p:cNvPicPr>
            <a:picLocks noChangeAspect="1"/>
          </p:cNvPicPr>
          <p:nvPr/>
        </p:nvPicPr>
        <p:blipFill>
          <a:blip r:embed="rId3" cstate="print"/>
          <a:stretch>
            <a:fillRect/>
          </a:stretch>
        </p:blipFill>
        <p:spPr>
          <a:xfrm>
            <a:off x="228600" y="4038600"/>
            <a:ext cx="1637323" cy="111053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r>
              <a:rPr lang="en-US" sz="1800" b="1" dirty="0" smtClean="0"/>
              <a:t>Examining </a:t>
            </a:r>
            <a:r>
              <a:rPr lang="en-US" sz="1800" b="1" dirty="0"/>
              <a:t>the related laws and regulations:</a:t>
            </a:r>
            <a:r>
              <a:rPr lang="en-US" sz="1800" dirty="0"/>
              <a:t> </a:t>
            </a:r>
            <a:endParaRPr lang="en-US" sz="1800" dirty="0" smtClean="0"/>
          </a:p>
          <a:p>
            <a:pPr>
              <a:buNone/>
            </a:pPr>
            <a:endParaRPr lang="en-US" sz="1800" dirty="0" smtClean="0"/>
          </a:p>
          <a:p>
            <a:r>
              <a:rPr lang="en-US" sz="1800" dirty="0"/>
              <a:t>T</a:t>
            </a:r>
            <a:r>
              <a:rPr lang="en-US" sz="1800" dirty="0" smtClean="0"/>
              <a:t>here </a:t>
            </a:r>
            <a:r>
              <a:rPr lang="en-US" sz="1800" dirty="0"/>
              <a:t>are no stated regulations to regulate or monitor e-banking transactions issued by PMA or other legislations’ bodies. </a:t>
            </a:r>
            <a:endParaRPr lang="en-US" sz="1800" dirty="0" smtClean="0"/>
          </a:p>
          <a:p>
            <a:endParaRPr lang="en-US" sz="1800" dirty="0" smtClean="0"/>
          </a:p>
          <a:p>
            <a:r>
              <a:rPr lang="en-US" sz="1800" dirty="0"/>
              <a:t>However, we find </a:t>
            </a:r>
            <a:r>
              <a:rPr lang="en-US" sz="1800" dirty="0" smtClean="0"/>
              <a:t>specific </a:t>
            </a:r>
            <a:r>
              <a:rPr lang="en-US" sz="1800" dirty="0"/>
              <a:t>regulations for each bank which mainly organize the limits imposed in E- banking and </a:t>
            </a:r>
            <a:r>
              <a:rPr lang="en-US" sz="1800" dirty="0" smtClean="0"/>
              <a:t>they differ </a:t>
            </a:r>
            <a:r>
              <a:rPr lang="en-US" sz="1800" dirty="0"/>
              <a:t>from one bank to another, specially </a:t>
            </a:r>
            <a:r>
              <a:rPr lang="en-US" sz="1800" dirty="0" smtClean="0"/>
              <a:t>those </a:t>
            </a:r>
            <a:r>
              <a:rPr lang="en-US" sz="1800" dirty="0"/>
              <a:t>related to the maximum values of e-banking operations</a:t>
            </a:r>
            <a:r>
              <a:rPr lang="en-US" sz="1800" dirty="0" smtClean="0"/>
              <a:t>.</a:t>
            </a:r>
          </a:p>
          <a:p>
            <a:endParaRPr lang="en-US" sz="1800" dirty="0"/>
          </a:p>
          <a:p>
            <a:r>
              <a:rPr lang="en-US" sz="1800" dirty="0"/>
              <a:t>T</a:t>
            </a:r>
            <a:r>
              <a:rPr lang="en-US" sz="1800" dirty="0" smtClean="0"/>
              <a:t>here </a:t>
            </a:r>
            <a:r>
              <a:rPr lang="en-US" sz="1800" dirty="0"/>
              <a:t>is a need for new regulations </a:t>
            </a:r>
            <a:r>
              <a:rPr lang="en-US" sz="1800" dirty="0" smtClean="0"/>
              <a:t>and/or </a:t>
            </a:r>
            <a:r>
              <a:rPr lang="en-US" sz="1800" dirty="0"/>
              <a:t>modifying the existing regulations as shown by the responds of the treasury directors.</a:t>
            </a:r>
          </a:p>
        </p:txBody>
      </p:sp>
      <p:pic>
        <p:nvPicPr>
          <p:cNvPr id="4"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pic>
        <p:nvPicPr>
          <p:cNvPr id="5" name="Picture 4" descr="imagesCALLD07S.jpg"/>
          <p:cNvPicPr>
            <a:picLocks noChangeAspect="1"/>
          </p:cNvPicPr>
          <p:nvPr/>
        </p:nvPicPr>
        <p:blipFill>
          <a:blip r:embed="rId3" cstate="print"/>
          <a:stretch>
            <a:fillRect/>
          </a:stretch>
        </p:blipFill>
        <p:spPr>
          <a:xfrm>
            <a:off x="304800" y="228600"/>
            <a:ext cx="4800600" cy="140325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868362"/>
          </a:xfrm>
        </p:spPr>
        <p:txBody>
          <a:bodyPr>
            <a:normAutofit/>
          </a:bodyPr>
          <a:lstStyle/>
          <a:p>
            <a:r>
              <a:rPr lang="en-US" sz="3200" b="1" dirty="0"/>
              <a:t>Conclusion</a:t>
            </a:r>
            <a:endParaRPr lang="en-US" sz="3200" dirty="0"/>
          </a:p>
        </p:txBody>
      </p:sp>
      <p:sp>
        <p:nvSpPr>
          <p:cNvPr id="3" name="Content Placeholder 2"/>
          <p:cNvSpPr>
            <a:spLocks noGrp="1"/>
          </p:cNvSpPr>
          <p:nvPr>
            <p:ph sz="quarter" idx="1"/>
          </p:nvPr>
        </p:nvSpPr>
        <p:spPr>
          <a:xfrm>
            <a:off x="228600" y="1066800"/>
            <a:ext cx="8458200" cy="5562600"/>
          </a:xfrm>
        </p:spPr>
        <p:txBody>
          <a:bodyPr>
            <a:normAutofit fontScale="85000" lnSpcReduction="20000"/>
          </a:bodyPr>
          <a:lstStyle/>
          <a:p>
            <a:pPr lvl="0"/>
            <a:endParaRPr lang="en-US" sz="2100" dirty="0" smtClean="0"/>
          </a:p>
          <a:p>
            <a:pPr lvl="0"/>
            <a:r>
              <a:rPr lang="en-US" sz="2100" dirty="0" smtClean="0"/>
              <a:t>The </a:t>
            </a:r>
            <a:r>
              <a:rPr lang="en-US" sz="2100" dirty="0"/>
              <a:t>majority of Palestinian banking clients</a:t>
            </a:r>
            <a:r>
              <a:rPr lang="en-US" sz="2100" b="1" dirty="0"/>
              <a:t> </a:t>
            </a:r>
            <a:r>
              <a:rPr lang="en-US" sz="2100" dirty="0"/>
              <a:t>select the currency of </a:t>
            </a:r>
            <a:r>
              <a:rPr lang="en-US" sz="2100" dirty="0" smtClean="0"/>
              <a:t>savings </a:t>
            </a:r>
            <a:r>
              <a:rPr lang="en-US" sz="2100" dirty="0"/>
              <a:t>and deposits either because it is the currency that they receive their monthly income with or because they trust the currency not to be devaluated in the long run, while only 17% of them consider the interest rate when they select the currency of </a:t>
            </a:r>
            <a:r>
              <a:rPr lang="en-US" sz="2100" dirty="0" smtClean="0"/>
              <a:t>savings </a:t>
            </a:r>
            <a:r>
              <a:rPr lang="en-US" sz="2100" dirty="0"/>
              <a:t>and deposits. </a:t>
            </a:r>
            <a:endParaRPr lang="en-US" sz="2100" dirty="0" smtClean="0"/>
          </a:p>
          <a:p>
            <a:pPr lvl="0">
              <a:buNone/>
            </a:pPr>
            <a:endParaRPr lang="en-US" sz="2100" dirty="0"/>
          </a:p>
          <a:p>
            <a:pPr lvl="0"/>
            <a:r>
              <a:rPr lang="en-US" sz="2100" dirty="0"/>
              <a:t>T</a:t>
            </a:r>
            <a:r>
              <a:rPr lang="en-US" sz="2100" dirty="0" smtClean="0"/>
              <a:t>he </a:t>
            </a:r>
            <a:r>
              <a:rPr lang="en-US" sz="2100" dirty="0"/>
              <a:t>banking officials </a:t>
            </a:r>
            <a:r>
              <a:rPr lang="en-US" sz="2100" dirty="0" smtClean="0"/>
              <a:t>reported </a:t>
            </a:r>
            <a:r>
              <a:rPr lang="en-US" sz="2100" dirty="0"/>
              <a:t>that the clients hesitate to transfer their </a:t>
            </a:r>
            <a:r>
              <a:rPr lang="en-US" sz="2100" dirty="0" smtClean="0"/>
              <a:t>savings </a:t>
            </a:r>
            <a:r>
              <a:rPr lang="en-US" sz="2100" dirty="0"/>
              <a:t>and </a:t>
            </a:r>
            <a:r>
              <a:rPr lang="en-US" sz="2100" dirty="0" smtClean="0"/>
              <a:t>deposits </a:t>
            </a:r>
            <a:r>
              <a:rPr lang="en-US" sz="2100" dirty="0"/>
              <a:t>accounts into another currency even when the interest rate of their current deposits are low or declining</a:t>
            </a:r>
            <a:r>
              <a:rPr lang="en-US" sz="2100" dirty="0" smtClean="0"/>
              <a:t>.</a:t>
            </a:r>
          </a:p>
          <a:p>
            <a:pPr lvl="0">
              <a:buNone/>
            </a:pPr>
            <a:endParaRPr lang="en-US" sz="2100" dirty="0"/>
          </a:p>
          <a:p>
            <a:pPr lvl="0"/>
            <a:r>
              <a:rPr lang="en-US" sz="2100" dirty="0"/>
              <a:t>The financial </a:t>
            </a:r>
            <a:r>
              <a:rPr lang="en-US" sz="2100" dirty="0" smtClean="0"/>
              <a:t>analysis also </a:t>
            </a:r>
            <a:r>
              <a:rPr lang="en-US" sz="2100" dirty="0"/>
              <a:t>pointed out the weak relationship </a:t>
            </a:r>
            <a:r>
              <a:rPr lang="en-US" sz="2100" dirty="0" smtClean="0"/>
              <a:t> between </a:t>
            </a:r>
            <a:r>
              <a:rPr lang="en-US" sz="2100" dirty="0"/>
              <a:t>interest rates and the values of </a:t>
            </a:r>
            <a:r>
              <a:rPr lang="en-US" sz="2100" dirty="0" smtClean="0"/>
              <a:t>savings </a:t>
            </a:r>
            <a:r>
              <a:rPr lang="en-US" sz="2100" dirty="0"/>
              <a:t>and deposits for </a:t>
            </a:r>
            <a:r>
              <a:rPr lang="en-US" sz="2100" dirty="0" smtClean="0"/>
              <a:t>each currency.</a:t>
            </a:r>
          </a:p>
          <a:p>
            <a:pPr lvl="0"/>
            <a:endParaRPr lang="en-US" sz="2100" dirty="0"/>
          </a:p>
          <a:p>
            <a:pPr lvl="0"/>
            <a:r>
              <a:rPr lang="en-US" sz="2100" dirty="0"/>
              <a:t>The treasury departments of the Palestinian banks apply a conservative policy and holding currencies’ positions lower than permitted by related </a:t>
            </a:r>
            <a:r>
              <a:rPr lang="en-US" sz="2100" dirty="0" smtClean="0"/>
              <a:t>laws.</a:t>
            </a:r>
          </a:p>
          <a:p>
            <a:pPr lvl="0">
              <a:buNone/>
            </a:pPr>
            <a:r>
              <a:rPr lang="en-US" sz="2100" dirty="0"/>
              <a:t> </a:t>
            </a:r>
            <a:r>
              <a:rPr lang="en-US" sz="2100" dirty="0" smtClean="0"/>
              <a:t>       Due </a:t>
            </a:r>
            <a:r>
              <a:rPr lang="en-US" sz="2100" dirty="0"/>
              <a:t>to the fact that director of treasury departments believe that the high fluctuations of exchange rates among currencies increase the risk of treasury operations.</a:t>
            </a:r>
          </a:p>
          <a:p>
            <a:endParaRPr lang="en-US" dirty="0"/>
          </a:p>
        </p:txBody>
      </p:sp>
      <p:pic>
        <p:nvPicPr>
          <p:cNvPr id="4"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609600"/>
          </a:xfrm>
        </p:spPr>
        <p:txBody>
          <a:bodyPr/>
          <a:lstStyle/>
          <a:p>
            <a:r>
              <a:rPr lang="en-US" b="1" dirty="0" smtClean="0"/>
              <a:t>Conclusion </a:t>
            </a:r>
            <a:endParaRPr lang="en-US" dirty="0"/>
          </a:p>
        </p:txBody>
      </p:sp>
      <p:sp>
        <p:nvSpPr>
          <p:cNvPr id="3" name="Content Placeholder 2"/>
          <p:cNvSpPr>
            <a:spLocks noGrp="1"/>
          </p:cNvSpPr>
          <p:nvPr>
            <p:ph sz="quarter" idx="1"/>
          </p:nvPr>
        </p:nvSpPr>
        <p:spPr>
          <a:xfrm>
            <a:off x="228600" y="1143000"/>
            <a:ext cx="8458200" cy="5334000"/>
          </a:xfrm>
        </p:spPr>
        <p:txBody>
          <a:bodyPr>
            <a:normAutofit fontScale="62500" lnSpcReduction="20000"/>
          </a:bodyPr>
          <a:lstStyle/>
          <a:p>
            <a:pPr lvl="0"/>
            <a:r>
              <a:rPr lang="en-US" dirty="0" smtClean="0"/>
              <a:t>All banks having ATM machines, dealing with three currencies including JD, NIS, and USD with various transactions , while only half of the banks issue credit cards to their clients, with limited use during travels outside Palestine compared to ATM and Visa Electron cards. </a:t>
            </a:r>
          </a:p>
          <a:p>
            <a:pPr lvl="0"/>
            <a:endParaRPr lang="en-US" dirty="0"/>
          </a:p>
          <a:p>
            <a:pPr lvl="0"/>
            <a:r>
              <a:rPr lang="en-US" dirty="0" smtClean="0"/>
              <a:t>58% of the banks offer internet inquires service, while only 38% of banks offer internet transactions and transfer of funds, 38% of banks connecting to point of sales machines, and 31% of banks issue visa electronic cards.</a:t>
            </a:r>
          </a:p>
          <a:p>
            <a:pPr lvl="0">
              <a:buNone/>
            </a:pPr>
            <a:endParaRPr lang="en-US" dirty="0" smtClean="0"/>
          </a:p>
          <a:p>
            <a:pPr lvl="0"/>
            <a:r>
              <a:rPr lang="en-US" dirty="0" smtClean="0"/>
              <a:t>Of the total sample of the clients, 70% of the clients use ATM transactions all the times, 20% use credit cards, 18% do inquires through internet banking system, while 14% of the clients are conducting transactions through internet banking and 12% use point of sales' cards.</a:t>
            </a:r>
          </a:p>
          <a:p>
            <a:pPr lvl="0">
              <a:buNone/>
            </a:pPr>
            <a:endParaRPr lang="en-US" dirty="0" smtClean="0"/>
          </a:p>
          <a:p>
            <a:pPr lvl="0"/>
            <a:r>
              <a:rPr lang="en-US" dirty="0" smtClean="0"/>
              <a:t>With the exception of dealing with ATM, the majority of the banking clients don’t know about the existing possibilities of E- banking channels available in their banks, or they know about it but they don’t know how to use it or never tried it. Their hesitation is because of security and possible hacking, thus preferring to have a direct contact with bank employees.</a:t>
            </a:r>
          </a:p>
          <a:p>
            <a:pPr lvl="0">
              <a:buNone/>
            </a:pPr>
            <a:endParaRPr lang="en-US" dirty="0" smtClean="0"/>
          </a:p>
          <a:p>
            <a:pPr lvl="0"/>
            <a:r>
              <a:rPr lang="en-US" dirty="0" smtClean="0"/>
              <a:t>The banking directors and staff do not see much increase in using E- banking transactions by their clients, in spite of the new adoption of electronic instruments by the majority of banks working in the Palestinian economy in the last three years.  </a:t>
            </a:r>
          </a:p>
          <a:p>
            <a:endParaRPr lang="en-US" dirty="0"/>
          </a:p>
        </p:txBody>
      </p:sp>
      <p:pic>
        <p:nvPicPr>
          <p:cNvPr id="4"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533400"/>
          </a:xfrm>
        </p:spPr>
        <p:txBody>
          <a:bodyPr>
            <a:normAutofit fontScale="90000"/>
          </a:bodyPr>
          <a:lstStyle/>
          <a:p>
            <a:r>
              <a:rPr lang="en-US" sz="3200" b="1" dirty="0"/>
              <a:t>Recommendations</a:t>
            </a:r>
            <a:endParaRPr lang="en-US" sz="3200" dirty="0"/>
          </a:p>
        </p:txBody>
      </p:sp>
      <p:sp>
        <p:nvSpPr>
          <p:cNvPr id="3" name="Content Placeholder 2"/>
          <p:cNvSpPr>
            <a:spLocks noGrp="1"/>
          </p:cNvSpPr>
          <p:nvPr>
            <p:ph sz="quarter" idx="1"/>
          </p:nvPr>
        </p:nvSpPr>
        <p:spPr>
          <a:xfrm>
            <a:off x="228600" y="1143000"/>
            <a:ext cx="8458200" cy="5334000"/>
          </a:xfrm>
        </p:spPr>
        <p:txBody>
          <a:bodyPr>
            <a:normAutofit/>
          </a:bodyPr>
          <a:lstStyle/>
          <a:p>
            <a:pPr lvl="0"/>
            <a:r>
              <a:rPr lang="en-US" sz="1900" dirty="0"/>
              <a:t>There is a need to have awareness campaign to indicate to clients the major differences between interest rates based on type of currency for their savings and deposits</a:t>
            </a:r>
            <a:r>
              <a:rPr lang="en-US" sz="1900" dirty="0" smtClean="0"/>
              <a:t>.</a:t>
            </a:r>
          </a:p>
          <a:p>
            <a:pPr lvl="0">
              <a:buNone/>
            </a:pPr>
            <a:endParaRPr lang="en-US" sz="1900" dirty="0"/>
          </a:p>
          <a:p>
            <a:pPr lvl="0"/>
            <a:r>
              <a:rPr lang="en-US" sz="1900" dirty="0"/>
              <a:t>In order to facilitate the E- banking transactions as well as treasury transactions there is a need to adopt new related regulations and to be issued by PMA</a:t>
            </a:r>
            <a:r>
              <a:rPr lang="en-US" sz="1900" dirty="0" smtClean="0"/>
              <a:t>.</a:t>
            </a:r>
          </a:p>
          <a:p>
            <a:pPr lvl="0">
              <a:buNone/>
            </a:pPr>
            <a:endParaRPr lang="en-US" sz="1900" dirty="0"/>
          </a:p>
          <a:p>
            <a:pPr lvl="0"/>
            <a:r>
              <a:rPr lang="en-US" sz="1900" dirty="0"/>
              <a:t>To adopt advanced MIS programs to connect treasury transactions with outside banks as well as to permit trading in options and using margins in transactions’ settlements</a:t>
            </a:r>
            <a:r>
              <a:rPr lang="en-US" sz="1900" dirty="0" smtClean="0"/>
              <a:t>.</a:t>
            </a:r>
          </a:p>
          <a:p>
            <a:pPr lvl="0">
              <a:buNone/>
            </a:pPr>
            <a:endParaRPr lang="en-US" sz="1900" dirty="0"/>
          </a:p>
          <a:p>
            <a:pPr lvl="0"/>
            <a:r>
              <a:rPr lang="en-US" sz="1900" dirty="0"/>
              <a:t>The banks should present awareness campaigns to their </a:t>
            </a:r>
            <a:r>
              <a:rPr lang="en-US" sz="1900" dirty="0" smtClean="0"/>
              <a:t>clients </a:t>
            </a:r>
            <a:r>
              <a:rPr lang="en-US" sz="1900" dirty="0"/>
              <a:t>about the existing possibilities of using electronic channels and </a:t>
            </a:r>
            <a:r>
              <a:rPr lang="en-US" sz="1900" dirty="0" smtClean="0"/>
              <a:t>how </a:t>
            </a:r>
            <a:r>
              <a:rPr lang="en-US" sz="1900" dirty="0"/>
              <a:t>much safe, and to offer call centers to support clients and explain how to use such </a:t>
            </a:r>
            <a:r>
              <a:rPr lang="en-US" sz="1900" dirty="0" smtClean="0"/>
              <a:t>activities </a:t>
            </a:r>
            <a:r>
              <a:rPr lang="en-US" sz="1900" dirty="0"/>
              <a:t>and transactions. </a:t>
            </a:r>
          </a:p>
          <a:p>
            <a:endParaRPr lang="en-US" dirty="0"/>
          </a:p>
          <a:p>
            <a:endParaRPr lang="en-US" dirty="0"/>
          </a:p>
        </p:txBody>
      </p:sp>
      <p:pic>
        <p:nvPicPr>
          <p:cNvPr id="4"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467600" cy="1143000"/>
          </a:xfrm>
        </p:spPr>
        <p:txBody>
          <a:bodyPr>
            <a:noAutofit/>
          </a:bodyPr>
          <a:lstStyle/>
          <a:p>
            <a:pPr algn="ctr"/>
            <a:r>
              <a:rPr lang="en-US" sz="8000" dirty="0" smtClean="0"/>
              <a:t>Thank you</a:t>
            </a:r>
            <a:endParaRPr lang="en-US" sz="8000" dirty="0"/>
          </a:p>
        </p:txBody>
      </p:sp>
      <p:pic>
        <p:nvPicPr>
          <p:cNvPr id="4"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848600" cy="4873752"/>
          </a:xfrm>
        </p:spPr>
        <p:txBody>
          <a:bodyPr>
            <a:normAutofit/>
          </a:bodyPr>
          <a:lstStyle/>
          <a:p>
            <a:r>
              <a:rPr lang="en-US" sz="1800" b="1" dirty="0" smtClean="0"/>
              <a:t>Fifth: the insurance sector</a:t>
            </a:r>
            <a:r>
              <a:rPr lang="en-US" sz="1800" dirty="0" smtClean="0"/>
              <a:t>, which includes </a:t>
            </a:r>
            <a:r>
              <a:rPr lang="en-US" sz="1800" b="1" dirty="0" smtClean="0"/>
              <a:t>10 </a:t>
            </a:r>
            <a:r>
              <a:rPr lang="en-US" sz="1800" dirty="0" smtClean="0"/>
              <a:t>insurance corporations and </a:t>
            </a:r>
            <a:r>
              <a:rPr lang="en-US" sz="1800" b="1" dirty="0" smtClean="0"/>
              <a:t>255 </a:t>
            </a:r>
            <a:r>
              <a:rPr lang="en-US" sz="1800" dirty="0" smtClean="0"/>
              <a:t>insurance agents. </a:t>
            </a:r>
          </a:p>
          <a:p>
            <a:endParaRPr lang="en-US" sz="1800" dirty="0" smtClean="0"/>
          </a:p>
          <a:p>
            <a:r>
              <a:rPr lang="en-US" sz="1800" b="1" dirty="0" smtClean="0"/>
              <a:t>Sixth: The financial market: </a:t>
            </a:r>
            <a:r>
              <a:rPr lang="en-US" sz="1800" dirty="0" smtClean="0"/>
              <a:t>There is one stock exchange, dealing with the trading of common shares of 40 national Palestinian corporations, with market capitalizations of 2.44 billion dollars at the end of 2010, while there is no trading related to bonds, options or derivatives.</a:t>
            </a:r>
          </a:p>
          <a:p>
            <a:pPr>
              <a:buNone/>
            </a:pPr>
            <a:endParaRPr lang="en-US" sz="1800" dirty="0" smtClean="0"/>
          </a:p>
          <a:p>
            <a:pPr lvl="1">
              <a:buNone/>
            </a:pPr>
            <a:endParaRPr lang="en-US" sz="1300" dirty="0" smtClean="0"/>
          </a:p>
          <a:p>
            <a:endParaRPr lang="en-US" sz="1800" dirty="0"/>
          </a:p>
        </p:txBody>
      </p:sp>
      <p:pic>
        <p:nvPicPr>
          <p:cNvPr id="4"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pic>
        <p:nvPicPr>
          <p:cNvPr id="5" name="Picture 4" descr="12sd.bmp"/>
          <p:cNvPicPr>
            <a:picLocks noChangeAspect="1"/>
          </p:cNvPicPr>
          <p:nvPr/>
        </p:nvPicPr>
        <p:blipFill>
          <a:blip r:embed="rId3" cstate="print"/>
          <a:stretch>
            <a:fillRect/>
          </a:stretch>
        </p:blipFill>
        <p:spPr>
          <a:xfrm>
            <a:off x="533400" y="609600"/>
            <a:ext cx="2751667" cy="990600"/>
          </a:xfrm>
          <a:prstGeom prst="rect">
            <a:avLst/>
          </a:prstGeom>
        </p:spPr>
      </p:pic>
      <p:pic>
        <p:nvPicPr>
          <p:cNvPr id="6" name="Picture 5" descr="BCO3623.jpg"/>
          <p:cNvPicPr>
            <a:picLocks noChangeAspect="1"/>
          </p:cNvPicPr>
          <p:nvPr/>
        </p:nvPicPr>
        <p:blipFill>
          <a:blip r:embed="rId4" cstate="print"/>
          <a:stretch>
            <a:fillRect/>
          </a:stretch>
        </p:blipFill>
        <p:spPr>
          <a:xfrm>
            <a:off x="6934200" y="4191000"/>
            <a:ext cx="609600" cy="907312"/>
          </a:xfrm>
          <a:prstGeom prst="rect">
            <a:avLst/>
          </a:prstGeom>
        </p:spPr>
      </p:pic>
      <p:pic>
        <p:nvPicPr>
          <p:cNvPr id="7" name="Picture 6" descr="F:\for diama\IMG_0436.jpg"/>
          <p:cNvPicPr>
            <a:picLocks noChangeAspect="1" noChangeArrowheads="1"/>
          </p:cNvPicPr>
          <p:nvPr/>
        </p:nvPicPr>
        <p:blipFill>
          <a:blip r:embed="rId5" cstate="print"/>
          <a:srcRect/>
          <a:stretch>
            <a:fillRect/>
          </a:stretch>
        </p:blipFill>
        <p:spPr bwMode="auto">
          <a:xfrm>
            <a:off x="2667000" y="4191000"/>
            <a:ext cx="2819400" cy="219826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467600" cy="731838"/>
          </a:xfrm>
        </p:spPr>
        <p:txBody>
          <a:bodyPr>
            <a:normAutofit/>
          </a:bodyPr>
          <a:lstStyle/>
          <a:p>
            <a:r>
              <a:rPr lang="en-US" sz="3200" b="1" dirty="0" smtClean="0"/>
              <a:t>Significance </a:t>
            </a:r>
            <a:r>
              <a:rPr lang="en-US" sz="3200" b="1" dirty="0"/>
              <a:t>of the Study</a:t>
            </a:r>
            <a:endParaRPr lang="en-US" sz="3200" dirty="0"/>
          </a:p>
        </p:txBody>
      </p:sp>
      <p:sp>
        <p:nvSpPr>
          <p:cNvPr id="3" name="Content Placeholder 2"/>
          <p:cNvSpPr>
            <a:spLocks noGrp="1"/>
          </p:cNvSpPr>
          <p:nvPr>
            <p:ph sz="quarter" idx="1"/>
          </p:nvPr>
        </p:nvSpPr>
        <p:spPr>
          <a:xfrm>
            <a:off x="457200" y="1371600"/>
            <a:ext cx="8229600" cy="5257800"/>
          </a:xfrm>
        </p:spPr>
        <p:txBody>
          <a:bodyPr>
            <a:normAutofit/>
          </a:bodyPr>
          <a:lstStyle/>
          <a:p>
            <a:pPr>
              <a:buNone/>
            </a:pPr>
            <a:r>
              <a:rPr lang="en-US" sz="1800" dirty="0"/>
              <a:t>The significance of this study comes from the unique merits of the Palestinian economy in general and the Palestinian </a:t>
            </a:r>
            <a:r>
              <a:rPr lang="en-US" sz="1800" dirty="0" smtClean="0"/>
              <a:t>financial sector </a:t>
            </a:r>
            <a:r>
              <a:rPr lang="en-US" sz="1800" dirty="0"/>
              <a:t>in particular which may be summarized as follows</a:t>
            </a:r>
            <a:r>
              <a:rPr lang="en-US" sz="1800" dirty="0" smtClean="0"/>
              <a:t>:</a:t>
            </a:r>
          </a:p>
          <a:p>
            <a:pPr>
              <a:buNone/>
            </a:pPr>
            <a:endParaRPr lang="en-US" sz="1800" dirty="0" smtClean="0"/>
          </a:p>
          <a:p>
            <a:r>
              <a:rPr lang="en-US" sz="1800" b="1" dirty="0"/>
              <a:t>First: Due to the political situation</a:t>
            </a:r>
            <a:r>
              <a:rPr lang="en-US" sz="1800" dirty="0"/>
              <a:t>, the Palestinian </a:t>
            </a:r>
            <a:r>
              <a:rPr lang="en-US" sz="1800" dirty="0" smtClean="0"/>
              <a:t>territories are </a:t>
            </a:r>
            <a:r>
              <a:rPr lang="en-US" sz="1800" dirty="0"/>
              <a:t>not connected to each other, as well as within  each other </a:t>
            </a:r>
            <a:r>
              <a:rPr lang="en-US" sz="1800" dirty="0" smtClean="0"/>
              <a:t>,</a:t>
            </a:r>
            <a:r>
              <a:rPr lang="en-US" sz="1800" dirty="0"/>
              <a:t> </a:t>
            </a:r>
            <a:endParaRPr lang="en-US" sz="1800" dirty="0" smtClean="0"/>
          </a:p>
          <a:p>
            <a:r>
              <a:rPr lang="en-US" sz="1800" dirty="0" smtClean="0"/>
              <a:t>Plus there </a:t>
            </a:r>
            <a:r>
              <a:rPr lang="en-US" sz="1800" dirty="0"/>
              <a:t>are some poor areas such as the Refugee camps, where official banking </a:t>
            </a:r>
            <a:r>
              <a:rPr lang="en-US" sz="1800" dirty="0" smtClean="0"/>
              <a:t>system </a:t>
            </a:r>
            <a:r>
              <a:rPr lang="en-US" sz="1800" dirty="0"/>
              <a:t>does not exist. </a:t>
            </a:r>
            <a:endParaRPr lang="en-US" sz="1800" dirty="0" smtClean="0"/>
          </a:p>
          <a:p>
            <a:pPr algn="ctr">
              <a:buNone/>
            </a:pPr>
            <a:r>
              <a:rPr lang="en-US" sz="1800" dirty="0" smtClean="0"/>
              <a:t>(The </a:t>
            </a:r>
            <a:r>
              <a:rPr lang="en-US" sz="1800" dirty="0"/>
              <a:t>new innovative electronic money may be considered as one of the </a:t>
            </a:r>
            <a:r>
              <a:rPr lang="en-US" sz="1800" dirty="0" smtClean="0"/>
              <a:t>solution)</a:t>
            </a:r>
            <a:endParaRPr lang="en-US" sz="1800" dirty="0"/>
          </a:p>
        </p:txBody>
      </p:sp>
      <p:pic>
        <p:nvPicPr>
          <p:cNvPr id="4"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pic>
        <p:nvPicPr>
          <p:cNvPr id="5" name="Picture 4" descr="Mobile-Money-payment.jpg"/>
          <p:cNvPicPr>
            <a:picLocks noChangeAspect="1"/>
          </p:cNvPicPr>
          <p:nvPr/>
        </p:nvPicPr>
        <p:blipFill>
          <a:blip r:embed="rId3" cstate="print"/>
          <a:stretch>
            <a:fillRect/>
          </a:stretch>
        </p:blipFill>
        <p:spPr>
          <a:xfrm>
            <a:off x="5638800" y="5181601"/>
            <a:ext cx="2367796" cy="1676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7467600" cy="5334000"/>
          </a:xfrm>
        </p:spPr>
        <p:txBody>
          <a:bodyPr/>
          <a:lstStyle/>
          <a:p>
            <a:r>
              <a:rPr lang="en-US" sz="1800" b="1" dirty="0" smtClean="0"/>
              <a:t>Second: : the Palestinian economy has no national currency</a:t>
            </a:r>
            <a:r>
              <a:rPr lang="en-US" sz="1800" dirty="0" smtClean="0"/>
              <a:t>;  this situation has led to have three currencies in use for different purposes, </a:t>
            </a:r>
          </a:p>
          <a:p>
            <a:r>
              <a:rPr lang="en-US" sz="1800" dirty="0" smtClean="0"/>
              <a:t>The ATMs of the Banks working in Palestine deal with three currencies at the same time</a:t>
            </a:r>
          </a:p>
          <a:p>
            <a:r>
              <a:rPr lang="en-US" sz="1800" dirty="0" smtClean="0"/>
              <a:t>This situation is also applied to the payments system for daily transactions, which are based on the types of goods and assets</a:t>
            </a:r>
          </a:p>
          <a:p>
            <a:pPr lvl="1"/>
            <a:endParaRPr lang="en-US" sz="1500" dirty="0" smtClean="0"/>
          </a:p>
          <a:p>
            <a:pPr lvl="1">
              <a:buNone/>
            </a:pPr>
            <a:r>
              <a:rPr lang="en-US" sz="1500" dirty="0" smtClean="0"/>
              <a:t>For example</a:t>
            </a:r>
          </a:p>
          <a:p>
            <a:pPr lvl="1"/>
            <a:r>
              <a:rPr lang="en-US" sz="1600" u="sng" dirty="0" smtClean="0"/>
              <a:t>When </a:t>
            </a:r>
            <a:r>
              <a:rPr lang="en-US" sz="1600" u="sng" dirty="0"/>
              <a:t>dealing with lands, the JD is the only accepted currency, </a:t>
            </a:r>
            <a:endParaRPr lang="en-US" sz="1600" u="sng" dirty="0" smtClean="0"/>
          </a:p>
          <a:p>
            <a:pPr lvl="1"/>
            <a:r>
              <a:rPr lang="en-US" sz="1600" u="sng" dirty="0"/>
              <a:t>F</a:t>
            </a:r>
            <a:r>
              <a:rPr lang="en-US" sz="1600" u="sng" dirty="0" smtClean="0"/>
              <a:t>or buying </a:t>
            </a:r>
            <a:r>
              <a:rPr lang="en-US" sz="1600" u="sng" dirty="0"/>
              <a:t>an apartment the US$ is the used currency, </a:t>
            </a:r>
            <a:endParaRPr lang="en-US" sz="1600" u="sng" dirty="0" smtClean="0"/>
          </a:p>
          <a:p>
            <a:pPr lvl="1"/>
            <a:r>
              <a:rPr lang="en-US" sz="1600" u="sng" dirty="0" smtClean="0"/>
              <a:t>For </a:t>
            </a:r>
            <a:r>
              <a:rPr lang="en-US" sz="1600" u="sng" dirty="0" smtClean="0"/>
              <a:t> </a:t>
            </a:r>
            <a:r>
              <a:rPr lang="en-US" sz="1600" u="sng" dirty="0" smtClean="0"/>
              <a:t>daily transactions </a:t>
            </a:r>
            <a:r>
              <a:rPr lang="en-US" sz="1600" u="sng" dirty="0" smtClean="0"/>
              <a:t>and </a:t>
            </a:r>
            <a:r>
              <a:rPr lang="en-US" sz="1600" u="sng" dirty="0"/>
              <a:t>consumables goods occurs in </a:t>
            </a:r>
            <a:r>
              <a:rPr lang="en-US" sz="1600" u="sng" dirty="0" smtClean="0"/>
              <a:t>NIS</a:t>
            </a:r>
            <a:endParaRPr lang="en-US" sz="1800" dirty="0" smtClean="0"/>
          </a:p>
        </p:txBody>
      </p:sp>
      <p:graphicFrame>
        <p:nvGraphicFramePr>
          <p:cNvPr id="4" name="Table 3"/>
          <p:cNvGraphicFramePr>
            <a:graphicFrameLocks noGrp="1"/>
          </p:cNvGraphicFramePr>
          <p:nvPr/>
        </p:nvGraphicFramePr>
        <p:xfrm>
          <a:off x="1447800" y="5257800"/>
          <a:ext cx="5981699" cy="1458718"/>
        </p:xfrm>
        <a:graphic>
          <a:graphicData uri="http://schemas.openxmlformats.org/drawingml/2006/table">
            <a:tbl>
              <a:tblPr>
                <a:tableStyleId>{69CF1AB2-1976-4502-BF36-3FF5EA218861}</a:tableStyleId>
              </a:tblPr>
              <a:tblGrid>
                <a:gridCol w="2075284"/>
                <a:gridCol w="915566"/>
                <a:gridCol w="705325"/>
                <a:gridCol w="488302"/>
                <a:gridCol w="420482"/>
                <a:gridCol w="1376740"/>
              </a:tblGrid>
              <a:tr h="525439">
                <a:tc>
                  <a:txBody>
                    <a:bodyPr/>
                    <a:lstStyle/>
                    <a:p>
                      <a:pPr marL="0" marR="0">
                        <a:spcBef>
                          <a:spcPts val="0"/>
                        </a:spcBef>
                        <a:spcAft>
                          <a:spcPts val="0"/>
                        </a:spcAft>
                      </a:pPr>
                      <a:endParaRPr lang="en-US" sz="1200" dirty="0">
                        <a:latin typeface="Times New Roman"/>
                        <a:ea typeface="Times New Roman"/>
                        <a:cs typeface="Arial"/>
                      </a:endParaRPr>
                    </a:p>
                  </a:txBody>
                  <a:tcPr marL="68580" marR="68580" marT="0" marB="0"/>
                </a:tc>
                <a:tc>
                  <a:txBody>
                    <a:bodyPr/>
                    <a:lstStyle/>
                    <a:p>
                      <a:pPr marL="0" marR="0">
                        <a:spcBef>
                          <a:spcPts val="0"/>
                        </a:spcBef>
                        <a:spcAft>
                          <a:spcPts val="0"/>
                        </a:spcAft>
                      </a:pPr>
                      <a:r>
                        <a:rPr lang="en-US" sz="1100" dirty="0"/>
                        <a:t>Value by $ </a:t>
                      </a:r>
                      <a:r>
                        <a:rPr lang="en-US" sz="1100" dirty="0" smtClean="0"/>
                        <a:t>billion</a:t>
                      </a:r>
                      <a:endParaRPr lang="en-US" sz="1200" dirty="0">
                        <a:latin typeface="Times New Roman"/>
                        <a:ea typeface="Times New Roman"/>
                        <a:cs typeface="Arial"/>
                      </a:endParaRPr>
                    </a:p>
                  </a:txBody>
                  <a:tcPr marL="68580" marR="68580" marT="0" marB="0"/>
                </a:tc>
                <a:tc>
                  <a:txBody>
                    <a:bodyPr/>
                    <a:lstStyle/>
                    <a:p>
                      <a:pPr marL="0" marR="0">
                        <a:spcBef>
                          <a:spcPts val="0"/>
                        </a:spcBef>
                        <a:spcAft>
                          <a:spcPts val="0"/>
                        </a:spcAft>
                      </a:pPr>
                      <a:r>
                        <a:rPr lang="en-US" sz="1100"/>
                        <a:t>US $</a:t>
                      </a:r>
                      <a:endParaRPr lang="en-US" sz="1200">
                        <a:latin typeface="Times New Roman"/>
                        <a:ea typeface="Times New Roman"/>
                        <a:cs typeface="Arial"/>
                      </a:endParaRPr>
                    </a:p>
                  </a:txBody>
                  <a:tcPr marL="68580" marR="68580" marT="0" marB="0"/>
                </a:tc>
                <a:tc>
                  <a:txBody>
                    <a:bodyPr/>
                    <a:lstStyle/>
                    <a:p>
                      <a:pPr marL="0" marR="0">
                        <a:spcBef>
                          <a:spcPts val="0"/>
                        </a:spcBef>
                        <a:spcAft>
                          <a:spcPts val="0"/>
                        </a:spcAft>
                      </a:pPr>
                      <a:r>
                        <a:rPr lang="en-US" sz="1100"/>
                        <a:t>JD</a:t>
                      </a:r>
                      <a:endParaRPr lang="en-US" sz="1200">
                        <a:latin typeface="Times New Roman"/>
                        <a:ea typeface="Times New Roman"/>
                        <a:cs typeface="Arial"/>
                      </a:endParaRPr>
                    </a:p>
                  </a:txBody>
                  <a:tcPr marL="68580" marR="68580" marT="0" marB="0"/>
                </a:tc>
                <a:tc>
                  <a:txBody>
                    <a:bodyPr/>
                    <a:lstStyle/>
                    <a:p>
                      <a:pPr marL="0" marR="0">
                        <a:spcBef>
                          <a:spcPts val="0"/>
                        </a:spcBef>
                        <a:spcAft>
                          <a:spcPts val="0"/>
                        </a:spcAft>
                      </a:pPr>
                      <a:r>
                        <a:rPr lang="en-US" sz="1100"/>
                        <a:t>NIS</a:t>
                      </a:r>
                      <a:endParaRPr lang="en-US" sz="1200">
                        <a:latin typeface="Times New Roman"/>
                        <a:ea typeface="Times New Roman"/>
                        <a:cs typeface="Arial"/>
                      </a:endParaRPr>
                    </a:p>
                  </a:txBody>
                  <a:tcPr marL="68580" marR="68580" marT="0" marB="0"/>
                </a:tc>
                <a:tc>
                  <a:txBody>
                    <a:bodyPr/>
                    <a:lstStyle/>
                    <a:p>
                      <a:pPr marL="0" marR="0">
                        <a:spcBef>
                          <a:spcPts val="0"/>
                        </a:spcBef>
                        <a:spcAft>
                          <a:spcPts val="0"/>
                        </a:spcAft>
                      </a:pPr>
                      <a:r>
                        <a:rPr lang="en-US" sz="1100" dirty="0"/>
                        <a:t>Euro &amp; others</a:t>
                      </a:r>
                      <a:endParaRPr lang="en-US" sz="1200" dirty="0">
                        <a:latin typeface="Times New Roman"/>
                        <a:ea typeface="Times New Roman"/>
                        <a:cs typeface="Arial"/>
                      </a:endParaRPr>
                    </a:p>
                  </a:txBody>
                  <a:tcPr marL="68580" marR="68580" marT="0" marB="0"/>
                </a:tc>
              </a:tr>
              <a:tr h="262719">
                <a:tc>
                  <a:txBody>
                    <a:bodyPr/>
                    <a:lstStyle/>
                    <a:p>
                      <a:pPr marL="0" marR="0">
                        <a:spcBef>
                          <a:spcPts val="0"/>
                        </a:spcBef>
                        <a:spcAft>
                          <a:spcPts val="0"/>
                        </a:spcAft>
                      </a:pPr>
                      <a:r>
                        <a:rPr lang="en-US" sz="1100"/>
                        <a:t>Current and Deposits accounts  </a:t>
                      </a:r>
                      <a:endParaRPr lang="en-US" sz="1200">
                        <a:latin typeface="Times New Roman"/>
                        <a:ea typeface="Times New Roman"/>
                        <a:cs typeface="Arial"/>
                      </a:endParaRPr>
                    </a:p>
                  </a:txBody>
                  <a:tcPr marL="68580" marR="68580" marT="0" marB="0"/>
                </a:tc>
                <a:tc>
                  <a:txBody>
                    <a:bodyPr/>
                    <a:lstStyle/>
                    <a:p>
                      <a:pPr marL="0" marR="0" algn="ctr">
                        <a:spcBef>
                          <a:spcPts val="0"/>
                        </a:spcBef>
                        <a:spcAft>
                          <a:spcPts val="0"/>
                        </a:spcAft>
                      </a:pPr>
                      <a:r>
                        <a:rPr lang="en-US" sz="1100" dirty="0" smtClean="0"/>
                        <a:t>6.2</a:t>
                      </a:r>
                      <a:endParaRPr lang="en-US" sz="1200" dirty="0">
                        <a:latin typeface="Times New Roman"/>
                        <a:ea typeface="Times New Roman"/>
                        <a:cs typeface="Arial"/>
                      </a:endParaRPr>
                    </a:p>
                  </a:txBody>
                  <a:tcPr marL="68580" marR="68580" marT="0" marB="0"/>
                </a:tc>
                <a:tc>
                  <a:txBody>
                    <a:bodyPr/>
                    <a:lstStyle/>
                    <a:p>
                      <a:pPr marL="0" marR="0" algn="ctr">
                        <a:spcBef>
                          <a:spcPts val="0"/>
                        </a:spcBef>
                        <a:spcAft>
                          <a:spcPts val="0"/>
                        </a:spcAft>
                      </a:pPr>
                      <a:r>
                        <a:rPr lang="en-US" sz="1100"/>
                        <a:t>43%</a:t>
                      </a:r>
                      <a:endParaRPr lang="en-US" sz="1200">
                        <a:latin typeface="Times New Roman"/>
                        <a:ea typeface="Times New Roman"/>
                        <a:cs typeface="Arial"/>
                      </a:endParaRPr>
                    </a:p>
                  </a:txBody>
                  <a:tcPr marL="68580" marR="68580" marT="0" marB="0"/>
                </a:tc>
                <a:tc>
                  <a:txBody>
                    <a:bodyPr/>
                    <a:lstStyle/>
                    <a:p>
                      <a:pPr marL="0" marR="0" algn="ctr">
                        <a:spcBef>
                          <a:spcPts val="0"/>
                        </a:spcBef>
                        <a:spcAft>
                          <a:spcPts val="0"/>
                        </a:spcAft>
                      </a:pPr>
                      <a:r>
                        <a:rPr lang="en-US" sz="1100"/>
                        <a:t>28%</a:t>
                      </a:r>
                      <a:endParaRPr lang="en-US" sz="1200">
                        <a:latin typeface="Times New Roman"/>
                        <a:ea typeface="Times New Roman"/>
                        <a:cs typeface="Arial"/>
                      </a:endParaRPr>
                    </a:p>
                  </a:txBody>
                  <a:tcPr marL="68580" marR="68580" marT="0" marB="0"/>
                </a:tc>
                <a:tc>
                  <a:txBody>
                    <a:bodyPr/>
                    <a:lstStyle/>
                    <a:p>
                      <a:pPr marL="0" marR="0" algn="ctr">
                        <a:spcBef>
                          <a:spcPts val="0"/>
                        </a:spcBef>
                        <a:spcAft>
                          <a:spcPts val="0"/>
                        </a:spcAft>
                      </a:pPr>
                      <a:r>
                        <a:rPr lang="en-US" sz="1100"/>
                        <a:t>23%</a:t>
                      </a:r>
                      <a:endParaRPr lang="en-US" sz="1200">
                        <a:latin typeface="Times New Roman"/>
                        <a:ea typeface="Times New Roman"/>
                        <a:cs typeface="Arial"/>
                      </a:endParaRPr>
                    </a:p>
                  </a:txBody>
                  <a:tcPr marL="68580" marR="68580" marT="0" marB="0"/>
                </a:tc>
                <a:tc>
                  <a:txBody>
                    <a:bodyPr/>
                    <a:lstStyle/>
                    <a:p>
                      <a:pPr marL="0" marR="0" algn="ctr">
                        <a:spcBef>
                          <a:spcPts val="0"/>
                        </a:spcBef>
                        <a:spcAft>
                          <a:spcPts val="0"/>
                        </a:spcAft>
                      </a:pPr>
                      <a:r>
                        <a:rPr lang="en-US" sz="1100"/>
                        <a:t>6%</a:t>
                      </a:r>
                      <a:endParaRPr lang="en-US" sz="1200">
                        <a:latin typeface="Times New Roman"/>
                        <a:ea typeface="Times New Roman"/>
                        <a:cs typeface="Arial"/>
                      </a:endParaRPr>
                    </a:p>
                  </a:txBody>
                  <a:tcPr marL="68580" marR="68580" marT="0" marB="0"/>
                </a:tc>
              </a:tr>
              <a:tr h="262719">
                <a:tc>
                  <a:txBody>
                    <a:bodyPr/>
                    <a:lstStyle/>
                    <a:p>
                      <a:pPr marL="0" marR="0">
                        <a:spcBef>
                          <a:spcPts val="0"/>
                        </a:spcBef>
                        <a:spcAft>
                          <a:spcPts val="0"/>
                        </a:spcAft>
                      </a:pPr>
                      <a:r>
                        <a:rPr lang="en-US" sz="1100"/>
                        <a:t>Granted Credits</a:t>
                      </a:r>
                      <a:endParaRPr lang="en-US" sz="1200">
                        <a:latin typeface="Times New Roman"/>
                        <a:ea typeface="Times New Roman"/>
                        <a:cs typeface="Arial"/>
                      </a:endParaRPr>
                    </a:p>
                  </a:txBody>
                  <a:tcPr marL="68580" marR="68580" marT="0" marB="0"/>
                </a:tc>
                <a:tc>
                  <a:txBody>
                    <a:bodyPr/>
                    <a:lstStyle/>
                    <a:p>
                      <a:pPr marL="0" marR="0" algn="ctr">
                        <a:spcBef>
                          <a:spcPts val="0"/>
                        </a:spcBef>
                        <a:spcAft>
                          <a:spcPts val="0"/>
                        </a:spcAft>
                      </a:pPr>
                      <a:r>
                        <a:rPr lang="en-US" sz="1100" dirty="0" smtClean="0"/>
                        <a:t>2.2</a:t>
                      </a:r>
                      <a:endParaRPr lang="en-US" sz="1200" dirty="0">
                        <a:latin typeface="Times New Roman"/>
                        <a:ea typeface="Times New Roman"/>
                        <a:cs typeface="Arial"/>
                      </a:endParaRPr>
                    </a:p>
                  </a:txBody>
                  <a:tcPr marL="68580" marR="68580" marT="0" marB="0"/>
                </a:tc>
                <a:tc>
                  <a:txBody>
                    <a:bodyPr/>
                    <a:lstStyle/>
                    <a:p>
                      <a:pPr marL="0" marR="0" algn="ctr">
                        <a:spcBef>
                          <a:spcPts val="0"/>
                        </a:spcBef>
                        <a:spcAft>
                          <a:spcPts val="0"/>
                        </a:spcAft>
                      </a:pPr>
                      <a:r>
                        <a:rPr lang="en-US" sz="1100"/>
                        <a:t>64%</a:t>
                      </a:r>
                      <a:endParaRPr lang="en-US" sz="1200">
                        <a:latin typeface="Times New Roman"/>
                        <a:ea typeface="Times New Roman"/>
                        <a:cs typeface="Arial"/>
                      </a:endParaRPr>
                    </a:p>
                  </a:txBody>
                  <a:tcPr marL="68580" marR="68580" marT="0" marB="0"/>
                </a:tc>
                <a:tc>
                  <a:txBody>
                    <a:bodyPr/>
                    <a:lstStyle/>
                    <a:p>
                      <a:pPr marL="0" marR="0" algn="ctr">
                        <a:spcBef>
                          <a:spcPts val="0"/>
                        </a:spcBef>
                        <a:spcAft>
                          <a:spcPts val="0"/>
                        </a:spcAft>
                      </a:pPr>
                      <a:r>
                        <a:rPr lang="en-US" sz="1100"/>
                        <a:t>10%</a:t>
                      </a:r>
                      <a:endParaRPr lang="en-US" sz="1200">
                        <a:latin typeface="Times New Roman"/>
                        <a:ea typeface="Times New Roman"/>
                        <a:cs typeface="Arial"/>
                      </a:endParaRPr>
                    </a:p>
                  </a:txBody>
                  <a:tcPr marL="68580" marR="68580" marT="0" marB="0"/>
                </a:tc>
                <a:tc>
                  <a:txBody>
                    <a:bodyPr/>
                    <a:lstStyle/>
                    <a:p>
                      <a:pPr marL="0" marR="0" algn="ctr">
                        <a:spcBef>
                          <a:spcPts val="0"/>
                        </a:spcBef>
                        <a:spcAft>
                          <a:spcPts val="0"/>
                        </a:spcAft>
                      </a:pPr>
                      <a:r>
                        <a:rPr lang="en-US" sz="1100"/>
                        <a:t>25%</a:t>
                      </a:r>
                      <a:endParaRPr lang="en-US" sz="1200">
                        <a:latin typeface="Times New Roman"/>
                        <a:ea typeface="Times New Roman"/>
                        <a:cs typeface="Arial"/>
                      </a:endParaRPr>
                    </a:p>
                  </a:txBody>
                  <a:tcPr marL="68580" marR="68580" marT="0" marB="0"/>
                </a:tc>
                <a:tc>
                  <a:txBody>
                    <a:bodyPr/>
                    <a:lstStyle/>
                    <a:p>
                      <a:pPr marL="0" marR="0" algn="ctr">
                        <a:spcBef>
                          <a:spcPts val="0"/>
                        </a:spcBef>
                        <a:spcAft>
                          <a:spcPts val="0"/>
                        </a:spcAft>
                      </a:pPr>
                      <a:r>
                        <a:rPr lang="en-US" sz="1100"/>
                        <a:t>1%</a:t>
                      </a:r>
                      <a:endParaRPr lang="en-US" sz="1200">
                        <a:latin typeface="Times New Roman"/>
                        <a:ea typeface="Times New Roman"/>
                        <a:cs typeface="Arial"/>
                      </a:endParaRPr>
                    </a:p>
                  </a:txBody>
                  <a:tcPr marL="68580" marR="68580" marT="0" marB="0"/>
                </a:tc>
              </a:tr>
              <a:tr h="262719">
                <a:tc>
                  <a:txBody>
                    <a:bodyPr/>
                    <a:lstStyle/>
                    <a:p>
                      <a:pPr marL="0" marR="0">
                        <a:spcBef>
                          <a:spcPts val="0"/>
                        </a:spcBef>
                        <a:spcAft>
                          <a:spcPts val="0"/>
                        </a:spcAft>
                      </a:pPr>
                      <a:r>
                        <a:rPr lang="en-US" sz="1100"/>
                        <a:t>Checks presented for Clearing</a:t>
                      </a:r>
                      <a:endParaRPr lang="en-US" sz="1200">
                        <a:latin typeface="Times New Roman"/>
                        <a:ea typeface="Times New Roman"/>
                        <a:cs typeface="Arial"/>
                      </a:endParaRPr>
                    </a:p>
                  </a:txBody>
                  <a:tcPr marL="68580" marR="68580" marT="0" marB="0"/>
                </a:tc>
                <a:tc>
                  <a:txBody>
                    <a:bodyPr/>
                    <a:lstStyle/>
                    <a:p>
                      <a:pPr marL="0" marR="0" algn="ctr">
                        <a:spcBef>
                          <a:spcPts val="0"/>
                        </a:spcBef>
                        <a:spcAft>
                          <a:spcPts val="0"/>
                        </a:spcAft>
                      </a:pPr>
                      <a:r>
                        <a:rPr lang="en-US" sz="1100" dirty="0" smtClean="0"/>
                        <a:t>8.1</a:t>
                      </a:r>
                      <a:endParaRPr lang="en-US" sz="1200" dirty="0">
                        <a:latin typeface="Times New Roman"/>
                        <a:ea typeface="Times New Roman"/>
                        <a:cs typeface="Arial"/>
                      </a:endParaRPr>
                    </a:p>
                  </a:txBody>
                  <a:tcPr marL="68580" marR="68580" marT="0" marB="0"/>
                </a:tc>
                <a:tc>
                  <a:txBody>
                    <a:bodyPr/>
                    <a:lstStyle/>
                    <a:p>
                      <a:pPr marL="0" marR="0" algn="ctr">
                        <a:spcBef>
                          <a:spcPts val="0"/>
                        </a:spcBef>
                        <a:spcAft>
                          <a:spcPts val="0"/>
                        </a:spcAft>
                      </a:pPr>
                      <a:r>
                        <a:rPr lang="en-US" sz="1100"/>
                        <a:t>24%</a:t>
                      </a:r>
                      <a:endParaRPr lang="en-US" sz="1200">
                        <a:latin typeface="Times New Roman"/>
                        <a:ea typeface="Times New Roman"/>
                        <a:cs typeface="Arial"/>
                      </a:endParaRPr>
                    </a:p>
                  </a:txBody>
                  <a:tcPr marL="68580" marR="68580" marT="0" marB="0"/>
                </a:tc>
                <a:tc>
                  <a:txBody>
                    <a:bodyPr/>
                    <a:lstStyle/>
                    <a:p>
                      <a:pPr marL="0" marR="0" algn="ctr">
                        <a:spcBef>
                          <a:spcPts val="0"/>
                        </a:spcBef>
                        <a:spcAft>
                          <a:spcPts val="0"/>
                        </a:spcAft>
                      </a:pPr>
                      <a:r>
                        <a:rPr lang="en-US" sz="1100"/>
                        <a:t>7%</a:t>
                      </a:r>
                      <a:endParaRPr lang="en-US" sz="1200">
                        <a:latin typeface="Times New Roman"/>
                        <a:ea typeface="Times New Roman"/>
                        <a:cs typeface="Arial"/>
                      </a:endParaRPr>
                    </a:p>
                  </a:txBody>
                  <a:tcPr marL="68580" marR="68580" marT="0" marB="0"/>
                </a:tc>
                <a:tc>
                  <a:txBody>
                    <a:bodyPr/>
                    <a:lstStyle/>
                    <a:p>
                      <a:pPr marL="0" marR="0" algn="ctr">
                        <a:spcBef>
                          <a:spcPts val="0"/>
                        </a:spcBef>
                        <a:spcAft>
                          <a:spcPts val="0"/>
                        </a:spcAft>
                      </a:pPr>
                      <a:r>
                        <a:rPr lang="en-US" sz="1100"/>
                        <a:t>68%</a:t>
                      </a:r>
                      <a:endParaRPr lang="en-US" sz="1200">
                        <a:latin typeface="Times New Roman"/>
                        <a:ea typeface="Times New Roman"/>
                        <a:cs typeface="Arial"/>
                      </a:endParaRPr>
                    </a:p>
                  </a:txBody>
                  <a:tcPr marL="68580" marR="68580" marT="0" marB="0"/>
                </a:tc>
                <a:tc>
                  <a:txBody>
                    <a:bodyPr/>
                    <a:lstStyle/>
                    <a:p>
                      <a:pPr marL="0" marR="0" algn="ctr">
                        <a:spcBef>
                          <a:spcPts val="0"/>
                        </a:spcBef>
                        <a:spcAft>
                          <a:spcPts val="0"/>
                        </a:spcAft>
                      </a:pPr>
                      <a:r>
                        <a:rPr lang="en-US" sz="1100" dirty="0"/>
                        <a:t>1%</a:t>
                      </a:r>
                      <a:endParaRPr lang="en-US" sz="1200" dirty="0">
                        <a:latin typeface="Times New Roman"/>
                        <a:ea typeface="Times New Roman"/>
                        <a:cs typeface="Arial"/>
                      </a:endParaRPr>
                    </a:p>
                  </a:txBody>
                  <a:tcPr marL="68580" marR="68580" marT="0" marB="0"/>
                </a:tc>
              </a:tr>
            </a:tbl>
          </a:graphicData>
        </a:graphic>
      </p:graphicFrame>
      <p:sp>
        <p:nvSpPr>
          <p:cNvPr id="1025" name="Rectangle 1"/>
          <p:cNvSpPr>
            <a:spLocks noChangeArrowheads="1"/>
          </p:cNvSpPr>
          <p:nvPr/>
        </p:nvSpPr>
        <p:spPr bwMode="auto">
          <a:xfrm>
            <a:off x="-228600" y="472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No. 1</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Currencies’ market shares in the Palestinian Economy in 2009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
        <p:nvSpPr>
          <p:cNvPr id="6" name="Rectangle 5"/>
          <p:cNvSpPr/>
          <p:nvPr/>
        </p:nvSpPr>
        <p:spPr>
          <a:xfrm>
            <a:off x="7239000" y="2362200"/>
            <a:ext cx="1210588" cy="92333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Picture 6" descr="BCO3620.jpg"/>
          <p:cNvPicPr>
            <a:picLocks noChangeAspect="1"/>
          </p:cNvPicPr>
          <p:nvPr/>
        </p:nvPicPr>
        <p:blipFill>
          <a:blip r:embed="rId3" cstate="print"/>
          <a:stretch>
            <a:fillRect/>
          </a:stretch>
        </p:blipFill>
        <p:spPr>
          <a:xfrm>
            <a:off x="304800" y="4572000"/>
            <a:ext cx="914400" cy="704088"/>
          </a:xfrm>
          <a:prstGeom prst="rect">
            <a:avLst/>
          </a:prstGeom>
        </p:spPr>
      </p:pic>
      <p:pic>
        <p:nvPicPr>
          <p:cNvPr id="8" name="Picture 7" descr="BCO3623.jpg"/>
          <p:cNvPicPr>
            <a:picLocks noChangeAspect="1"/>
          </p:cNvPicPr>
          <p:nvPr/>
        </p:nvPicPr>
        <p:blipFill>
          <a:blip r:embed="rId4" cstate="print"/>
          <a:stretch>
            <a:fillRect/>
          </a:stretch>
        </p:blipFill>
        <p:spPr>
          <a:xfrm>
            <a:off x="685800" y="381000"/>
            <a:ext cx="609600" cy="90731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F:\for diama\IMG_068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229600" cy="5334000"/>
          </a:xfrm>
        </p:spPr>
        <p:txBody>
          <a:bodyPr>
            <a:normAutofit/>
          </a:bodyPr>
          <a:lstStyle/>
          <a:p>
            <a:endParaRPr lang="en-US" sz="1800" b="1" dirty="0" smtClean="0"/>
          </a:p>
          <a:p>
            <a:r>
              <a:rPr lang="en-US" sz="1800" b="1" dirty="0" smtClean="0"/>
              <a:t>Third</a:t>
            </a:r>
            <a:r>
              <a:rPr lang="en-US" sz="1800" b="1" dirty="0"/>
              <a:t>: Limited availability and awareness of using innovative financial </a:t>
            </a:r>
            <a:r>
              <a:rPr lang="en-US" sz="1800" b="1" dirty="0" smtClean="0"/>
              <a:t>instruments</a:t>
            </a:r>
            <a:r>
              <a:rPr lang="en-US" sz="1800" dirty="0" smtClean="0"/>
              <a:t>: </a:t>
            </a:r>
          </a:p>
          <a:p>
            <a:pPr>
              <a:buNone/>
            </a:pPr>
            <a:r>
              <a:rPr lang="en-US" sz="1600" dirty="0" smtClean="0"/>
              <a:t>As </a:t>
            </a:r>
            <a:r>
              <a:rPr lang="en-US" sz="1600" dirty="0"/>
              <a:t>for infrastructure, the using of internet, electronic money and even ATMs, </a:t>
            </a:r>
            <a:r>
              <a:rPr lang="en-US" sz="1600" dirty="0" smtClean="0"/>
              <a:t>are </a:t>
            </a:r>
            <a:r>
              <a:rPr lang="en-US" sz="1600" dirty="0"/>
              <a:t>still limited in the Arab environment, including the Palestinian </a:t>
            </a:r>
            <a:r>
              <a:rPr lang="en-US" sz="1600" dirty="0" smtClean="0"/>
              <a:t>economy.</a:t>
            </a:r>
          </a:p>
          <a:p>
            <a:pPr>
              <a:buNone/>
            </a:pPr>
            <a:endParaRPr lang="en-US" sz="1600" dirty="0" smtClean="0"/>
          </a:p>
          <a:p>
            <a:r>
              <a:rPr lang="en-US" sz="1800" b="1" dirty="0" smtClean="0"/>
              <a:t>Fourth: The high incoming remittances of the Palestinian economy compared to the developing economies. </a:t>
            </a:r>
            <a:r>
              <a:rPr lang="en-US" sz="1800" dirty="0" smtClean="0"/>
              <a:t>The incoming remittances of the Palestinian economy were so significant and reached 6.5 billion US$ compared to 4.6 billion US dollars as out coming remittances (PMA, 2010b). </a:t>
            </a:r>
          </a:p>
          <a:p>
            <a:endParaRPr lang="en-US" sz="1800" dirty="0" smtClean="0"/>
          </a:p>
          <a:p>
            <a:r>
              <a:rPr lang="en-US" sz="1800" dirty="0" smtClean="0"/>
              <a:t>The incoming remittances come from two sources: </a:t>
            </a:r>
          </a:p>
          <a:p>
            <a:pPr lvl="1"/>
            <a:r>
              <a:rPr lang="en-US" sz="1400" dirty="0" smtClean="0"/>
              <a:t>The international aids which are offered to the Palestinian National Authority budget, to the UNRWA and to the NGOs budgets. </a:t>
            </a:r>
          </a:p>
          <a:p>
            <a:pPr lvl="1"/>
            <a:r>
              <a:rPr lang="en-US" sz="1400" dirty="0" smtClean="0"/>
              <a:t>The remittances comes from workers working abroad who transfer monthly payments to their families at home.</a:t>
            </a:r>
          </a:p>
          <a:p>
            <a:pPr>
              <a:buNone/>
            </a:pPr>
            <a:endParaRPr lang="en-US" sz="1600" dirty="0" smtClean="0"/>
          </a:p>
          <a:p>
            <a:pPr>
              <a:buNone/>
            </a:pPr>
            <a:endParaRPr lang="en-US" sz="1600" dirty="0"/>
          </a:p>
        </p:txBody>
      </p:sp>
      <p:pic>
        <p:nvPicPr>
          <p:cNvPr id="4" name="Picture 2" descr="C:\Users\Diama\Desktop\imagesCADT2ZX0.jpg"/>
          <p:cNvPicPr>
            <a:picLocks noChangeAspect="1" noChangeArrowheads="1"/>
          </p:cNvPicPr>
          <p:nvPr/>
        </p:nvPicPr>
        <p:blipFill>
          <a:blip r:embed="rId2" cstate="print"/>
          <a:srcRect/>
          <a:stretch>
            <a:fillRect/>
          </a:stretch>
        </p:blipFill>
        <p:spPr bwMode="auto">
          <a:xfrm>
            <a:off x="6172200" y="152400"/>
            <a:ext cx="2743200" cy="914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for diama\IMG_0429.jpg"/>
          <p:cNvPicPr>
            <a:picLocks noChangeAspect="1" noChangeArrowheads="1"/>
          </p:cNvPicPr>
          <p:nvPr/>
        </p:nvPicPr>
        <p:blipFill>
          <a:blip r:embed="rId2" cstate="print"/>
          <a:srcRect/>
          <a:stretch>
            <a:fillRect/>
          </a:stretch>
        </p:blipFill>
        <p:spPr bwMode="auto">
          <a:xfrm>
            <a:off x="4953000" y="304800"/>
            <a:ext cx="3458707" cy="2128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F:\for diama\IMG_6840.jpg"/>
          <p:cNvPicPr>
            <a:picLocks noChangeAspect="1" noChangeArrowheads="1"/>
          </p:cNvPicPr>
          <p:nvPr/>
        </p:nvPicPr>
        <p:blipFill>
          <a:blip r:embed="rId3" cstate="print"/>
          <a:srcRect/>
          <a:stretch>
            <a:fillRect/>
          </a:stretch>
        </p:blipFill>
        <p:spPr bwMode="auto">
          <a:xfrm rot="1178596">
            <a:off x="4953717" y="3703023"/>
            <a:ext cx="3869273" cy="2579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7" name="Picture 5" descr="F:\for diama\IMG_0444.jpg"/>
          <p:cNvPicPr>
            <a:picLocks noChangeAspect="1" noChangeArrowheads="1"/>
          </p:cNvPicPr>
          <p:nvPr/>
        </p:nvPicPr>
        <p:blipFill>
          <a:blip r:embed="rId4" cstate="print"/>
          <a:srcRect/>
          <a:stretch>
            <a:fillRect/>
          </a:stretch>
        </p:blipFill>
        <p:spPr bwMode="auto">
          <a:xfrm rot="1072676">
            <a:off x="717393" y="457181"/>
            <a:ext cx="3327423" cy="2218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9" name="Picture 7" descr="F:\for diama\IMG_6828.jpg"/>
          <p:cNvPicPr>
            <a:picLocks noChangeAspect="1" noChangeArrowheads="1"/>
          </p:cNvPicPr>
          <p:nvPr/>
        </p:nvPicPr>
        <p:blipFill>
          <a:blip r:embed="rId5" cstate="print"/>
          <a:srcRect/>
          <a:stretch>
            <a:fillRect/>
          </a:stretch>
        </p:blipFill>
        <p:spPr bwMode="auto">
          <a:xfrm>
            <a:off x="304800" y="3657600"/>
            <a:ext cx="3505200" cy="2731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762</TotalTime>
  <Words>3788</Words>
  <Application>Microsoft Office PowerPoint</Application>
  <PresentationFormat>On-screen Show (4:3)</PresentationFormat>
  <Paragraphs>473</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Oriel</vt:lpstr>
      <vt:lpstr>Money Management and Mechanisms In THE Palestinian financial sector based on multi currencies Context</vt:lpstr>
      <vt:lpstr>The Palestinian Financial Sector</vt:lpstr>
      <vt:lpstr>Slide 3</vt:lpstr>
      <vt:lpstr>Slide 4</vt:lpstr>
      <vt:lpstr>Significance of the Study</vt:lpstr>
      <vt:lpstr>Slide 6</vt:lpstr>
      <vt:lpstr>Slide 7</vt:lpstr>
      <vt:lpstr>Slide 8</vt:lpstr>
      <vt:lpstr>Slide 9</vt:lpstr>
      <vt:lpstr>Purposes of the study</vt:lpstr>
      <vt:lpstr>Methodology</vt:lpstr>
      <vt:lpstr>Slide 12</vt:lpstr>
      <vt:lpstr>The Selected Sample </vt:lpstr>
      <vt:lpstr>Findings of the research</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Conclusion</vt:lpstr>
      <vt:lpstr>Conclusion </vt:lpstr>
      <vt:lpstr>Recommendations</vt:lpstr>
      <vt:lpstr>Thank you</vt:lpstr>
    </vt:vector>
  </TitlesOfParts>
  <Company>RCC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Aiman Raza</cp:lastModifiedBy>
  <cp:revision>49</cp:revision>
  <dcterms:created xsi:type="dcterms:W3CDTF">2011-11-15T07:20:44Z</dcterms:created>
  <dcterms:modified xsi:type="dcterms:W3CDTF">2011-12-06T20:59:17Z</dcterms:modified>
</cp:coreProperties>
</file>