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257" r:id="rId4"/>
    <p:sldId id="259" r:id="rId5"/>
    <p:sldId id="260" r:id="rId6"/>
    <p:sldId id="324" r:id="rId7"/>
    <p:sldId id="325" r:id="rId8"/>
    <p:sldId id="326" r:id="rId9"/>
    <p:sldId id="263" r:id="rId10"/>
    <p:sldId id="262" r:id="rId11"/>
    <p:sldId id="265" r:id="rId12"/>
    <p:sldId id="266" r:id="rId13"/>
    <p:sldId id="268" r:id="rId14"/>
    <p:sldId id="269" r:id="rId15"/>
    <p:sldId id="270" r:id="rId16"/>
    <p:sldId id="271" r:id="rId17"/>
    <p:sldId id="314" r:id="rId18"/>
    <p:sldId id="273" r:id="rId19"/>
    <p:sldId id="279" r:id="rId20"/>
    <p:sldId id="283" r:id="rId21"/>
    <p:sldId id="308" r:id="rId22"/>
    <p:sldId id="315" r:id="rId23"/>
    <p:sldId id="316" r:id="rId24"/>
    <p:sldId id="318" r:id="rId25"/>
    <p:sldId id="317" r:id="rId26"/>
    <p:sldId id="320" r:id="rId27"/>
    <p:sldId id="298" r:id="rId28"/>
    <p:sldId id="297" r:id="rId29"/>
    <p:sldId id="327" r:id="rId30"/>
    <p:sldId id="323" r:id="rId31"/>
    <p:sldId id="282" r:id="rId32"/>
    <p:sldId id="289" r:id="rId33"/>
    <p:sldId id="291" r:id="rId34"/>
    <p:sldId id="301" r:id="rId35"/>
    <p:sldId id="322" r:id="rId36"/>
    <p:sldId id="292" r:id="rId37"/>
    <p:sldId id="328" r:id="rId38"/>
    <p:sldId id="306" r:id="rId39"/>
    <p:sldId id="300" r:id="rId40"/>
    <p:sldId id="288" r:id="rId41"/>
    <p:sldId id="329" r:id="rId42"/>
    <p:sldId id="3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ul%20Mukwaya\AppData\Roaming\Microsoft\Excel\Book1%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aul%20Mukwaya\AppData\Roaming\Microsoft\Excel\Book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Voda Com</c:v>
                </c:pt>
              </c:strCache>
            </c:strRef>
          </c:tx>
          <c:spPr>
            <a:ln w="38100">
              <a:solidFill>
                <a:schemeClr val="tx1"/>
              </a:solidFill>
            </a:ln>
          </c:spPr>
          <c:marker>
            <c:symbol val="none"/>
          </c:marker>
          <c:cat>
            <c:strRef>
              <c:f>Sheet1!$A$2:$A$7</c:f>
              <c:strCache>
                <c:ptCount val="6"/>
                <c:pt idx="0">
                  <c:v>2005</c:v>
                </c:pt>
                <c:pt idx="1">
                  <c:v>2006</c:v>
                </c:pt>
                <c:pt idx="2">
                  <c:v>2007</c:v>
                </c:pt>
                <c:pt idx="3">
                  <c:v>2008</c:v>
                </c:pt>
                <c:pt idx="4">
                  <c:v>2009</c:v>
                </c:pt>
                <c:pt idx="5">
                  <c:v>2010Sep</c:v>
                </c:pt>
              </c:strCache>
            </c:strRef>
          </c:cat>
          <c:val>
            <c:numRef>
              <c:f>Sheet1!$B$2:$B$7</c:f>
              <c:numCache>
                <c:formatCode>General</c:formatCode>
                <c:ptCount val="6"/>
                <c:pt idx="0">
                  <c:v>152435</c:v>
                </c:pt>
                <c:pt idx="1">
                  <c:v>2975580</c:v>
                </c:pt>
                <c:pt idx="2">
                  <c:v>3870843</c:v>
                </c:pt>
                <c:pt idx="3">
                  <c:v>5408439</c:v>
                </c:pt>
                <c:pt idx="4">
                  <c:v>6883661</c:v>
                </c:pt>
                <c:pt idx="5">
                  <c:v>8426097</c:v>
                </c:pt>
              </c:numCache>
            </c:numRef>
          </c:val>
        </c:ser>
        <c:ser>
          <c:idx val="1"/>
          <c:order val="1"/>
          <c:tx>
            <c:strRef>
              <c:f>Sheet1!$C$1</c:f>
              <c:strCache>
                <c:ptCount val="1"/>
                <c:pt idx="0">
                  <c:v>Airtel</c:v>
                </c:pt>
              </c:strCache>
            </c:strRef>
          </c:tx>
          <c:spPr>
            <a:ln w="38100"/>
          </c:spPr>
          <c:marker>
            <c:symbol val="none"/>
          </c:marker>
          <c:cat>
            <c:strRef>
              <c:f>Sheet1!$A$2:$A$7</c:f>
              <c:strCache>
                <c:ptCount val="6"/>
                <c:pt idx="0">
                  <c:v>2005</c:v>
                </c:pt>
                <c:pt idx="1">
                  <c:v>2006</c:v>
                </c:pt>
                <c:pt idx="2">
                  <c:v>2007</c:v>
                </c:pt>
                <c:pt idx="3">
                  <c:v>2008</c:v>
                </c:pt>
                <c:pt idx="4">
                  <c:v>2009</c:v>
                </c:pt>
                <c:pt idx="5">
                  <c:v>2010Sep</c:v>
                </c:pt>
              </c:strCache>
            </c:strRef>
          </c:cat>
          <c:val>
            <c:numRef>
              <c:f>Sheet1!$C$2:$C$7</c:f>
              <c:numCache>
                <c:formatCode>General</c:formatCode>
                <c:ptCount val="6"/>
                <c:pt idx="0">
                  <c:v>882693</c:v>
                </c:pt>
                <c:pt idx="1">
                  <c:v>1516832</c:v>
                </c:pt>
                <c:pt idx="2">
                  <c:v>2505546</c:v>
                </c:pt>
                <c:pt idx="3">
                  <c:v>3862371</c:v>
                </c:pt>
                <c:pt idx="4">
                  <c:v>4910359</c:v>
                </c:pt>
                <c:pt idx="5">
                  <c:v>5901634</c:v>
                </c:pt>
              </c:numCache>
            </c:numRef>
          </c:val>
        </c:ser>
        <c:ser>
          <c:idx val="2"/>
          <c:order val="2"/>
          <c:tx>
            <c:strRef>
              <c:f>Sheet1!$D$1</c:f>
              <c:strCache>
                <c:ptCount val="1"/>
                <c:pt idx="0">
                  <c:v>TIGO</c:v>
                </c:pt>
              </c:strCache>
            </c:strRef>
          </c:tx>
          <c:spPr>
            <a:ln w="38100"/>
          </c:spPr>
          <c:marker>
            <c:symbol val="none"/>
          </c:marker>
          <c:cat>
            <c:strRef>
              <c:f>Sheet1!$A$2:$A$7</c:f>
              <c:strCache>
                <c:ptCount val="6"/>
                <c:pt idx="0">
                  <c:v>2005</c:v>
                </c:pt>
                <c:pt idx="1">
                  <c:v>2006</c:v>
                </c:pt>
                <c:pt idx="2">
                  <c:v>2007</c:v>
                </c:pt>
                <c:pt idx="3">
                  <c:v>2008</c:v>
                </c:pt>
                <c:pt idx="4">
                  <c:v>2009</c:v>
                </c:pt>
                <c:pt idx="5">
                  <c:v>2010Sep</c:v>
                </c:pt>
              </c:strCache>
            </c:strRef>
          </c:cat>
          <c:val>
            <c:numRef>
              <c:f>Sheet1!$D$2:$D$7</c:f>
              <c:numCache>
                <c:formatCode>General</c:formatCode>
                <c:ptCount val="6"/>
                <c:pt idx="0">
                  <c:v>422500</c:v>
                </c:pt>
                <c:pt idx="1">
                  <c:v>760874</c:v>
                </c:pt>
                <c:pt idx="2">
                  <c:v>1191678</c:v>
                </c:pt>
                <c:pt idx="3">
                  <c:v>2569527</c:v>
                </c:pt>
                <c:pt idx="4">
                  <c:v>4178089</c:v>
                </c:pt>
                <c:pt idx="5">
                  <c:v>4575534</c:v>
                </c:pt>
              </c:numCache>
            </c:numRef>
          </c:val>
        </c:ser>
        <c:ser>
          <c:idx val="3"/>
          <c:order val="3"/>
          <c:tx>
            <c:strRef>
              <c:f>Sheet1!$E$1</c:f>
              <c:strCache>
                <c:ptCount val="1"/>
                <c:pt idx="0">
                  <c:v>ZANTEL Mobile</c:v>
                </c:pt>
              </c:strCache>
            </c:strRef>
          </c:tx>
          <c:spPr>
            <a:ln w="38100"/>
          </c:spPr>
          <c:marker>
            <c:symbol val="none"/>
          </c:marker>
          <c:cat>
            <c:strRef>
              <c:f>Sheet1!$A$2:$A$7</c:f>
              <c:strCache>
                <c:ptCount val="6"/>
                <c:pt idx="0">
                  <c:v>2005</c:v>
                </c:pt>
                <c:pt idx="1">
                  <c:v>2006</c:v>
                </c:pt>
                <c:pt idx="2">
                  <c:v>2007</c:v>
                </c:pt>
                <c:pt idx="3">
                  <c:v>2008</c:v>
                </c:pt>
                <c:pt idx="4">
                  <c:v>2009</c:v>
                </c:pt>
                <c:pt idx="5">
                  <c:v>2010Sep</c:v>
                </c:pt>
              </c:strCache>
            </c:strRef>
          </c:cat>
          <c:val>
            <c:numRef>
              <c:f>Sheet1!$E$2:$E$7</c:f>
              <c:numCache>
                <c:formatCode>General</c:formatCode>
                <c:ptCount val="6"/>
                <c:pt idx="0">
                  <c:v>96109</c:v>
                </c:pt>
                <c:pt idx="1">
                  <c:v>355246</c:v>
                </c:pt>
                <c:pt idx="2">
                  <c:v>678761</c:v>
                </c:pt>
                <c:pt idx="3">
                  <c:v>1057652</c:v>
                </c:pt>
                <c:pt idx="4">
                  <c:v>1378595</c:v>
                </c:pt>
                <c:pt idx="5">
                  <c:v>1586516</c:v>
                </c:pt>
              </c:numCache>
            </c:numRef>
          </c:val>
        </c:ser>
        <c:ser>
          <c:idx val="4"/>
          <c:order val="4"/>
          <c:tx>
            <c:strRef>
              <c:f>Sheet1!$F$1</c:f>
              <c:strCache>
                <c:ptCount val="1"/>
                <c:pt idx="0">
                  <c:v>TTCL mobile</c:v>
                </c:pt>
              </c:strCache>
            </c:strRef>
          </c:tx>
          <c:spPr>
            <a:ln w="38100"/>
          </c:spPr>
          <c:marker>
            <c:symbol val="none"/>
          </c:marker>
          <c:cat>
            <c:strRef>
              <c:f>Sheet1!$A$2:$A$7</c:f>
              <c:strCache>
                <c:ptCount val="6"/>
                <c:pt idx="0">
                  <c:v>2005</c:v>
                </c:pt>
                <c:pt idx="1">
                  <c:v>2006</c:v>
                </c:pt>
                <c:pt idx="2">
                  <c:v>2007</c:v>
                </c:pt>
                <c:pt idx="3">
                  <c:v>2008</c:v>
                </c:pt>
                <c:pt idx="4">
                  <c:v>2009</c:v>
                </c:pt>
                <c:pt idx="5">
                  <c:v>2010Sep</c:v>
                </c:pt>
              </c:strCache>
            </c:strRef>
          </c:cat>
          <c:val>
            <c:numRef>
              <c:f>Sheet1!$F$2:$F$7</c:f>
              <c:numCache>
                <c:formatCode>General</c:formatCode>
                <c:ptCount val="6"/>
                <c:pt idx="0">
                  <c:v>0</c:v>
                </c:pt>
                <c:pt idx="1">
                  <c:v>6390</c:v>
                </c:pt>
                <c:pt idx="2">
                  <c:v>72729</c:v>
                </c:pt>
                <c:pt idx="3">
                  <c:v>105804</c:v>
                </c:pt>
                <c:pt idx="4">
                  <c:v>115681</c:v>
                </c:pt>
                <c:pt idx="5">
                  <c:v>256064</c:v>
                </c:pt>
              </c:numCache>
            </c:numRef>
          </c:val>
        </c:ser>
        <c:ser>
          <c:idx val="5"/>
          <c:order val="5"/>
          <c:tx>
            <c:strRef>
              <c:f>Sheet1!$G$1</c:f>
              <c:strCache>
                <c:ptCount val="1"/>
                <c:pt idx="0">
                  <c:v>SASA TEL</c:v>
                </c:pt>
              </c:strCache>
            </c:strRef>
          </c:tx>
          <c:marker>
            <c:symbol val="none"/>
          </c:marker>
          <c:cat>
            <c:strRef>
              <c:f>Sheet1!$A$2:$A$7</c:f>
              <c:strCache>
                <c:ptCount val="6"/>
                <c:pt idx="0">
                  <c:v>2005</c:v>
                </c:pt>
                <c:pt idx="1">
                  <c:v>2006</c:v>
                </c:pt>
                <c:pt idx="2">
                  <c:v>2007</c:v>
                </c:pt>
                <c:pt idx="3">
                  <c:v>2008</c:v>
                </c:pt>
                <c:pt idx="4">
                  <c:v>2009</c:v>
                </c:pt>
                <c:pt idx="5">
                  <c:v>2010Sep</c:v>
                </c:pt>
              </c:strCache>
            </c:strRef>
          </c:cat>
          <c:val>
            <c:numRef>
              <c:f>Sheet1!$G$2:$G$7</c:f>
              <c:numCache>
                <c:formatCode>General</c:formatCode>
                <c:ptCount val="6"/>
                <c:pt idx="5">
                  <c:v>23071</c:v>
                </c:pt>
              </c:numCache>
            </c:numRef>
          </c:val>
        </c:ser>
        <c:ser>
          <c:idx val="6"/>
          <c:order val="6"/>
          <c:tx>
            <c:strRef>
              <c:f>Sheet1!$H$1</c:f>
              <c:strCache>
                <c:ptCount val="1"/>
                <c:pt idx="0">
                  <c:v>Benson</c:v>
                </c:pt>
              </c:strCache>
            </c:strRef>
          </c:tx>
          <c:spPr>
            <a:ln w="38100">
              <a:solidFill>
                <a:srgbClr val="FF0000"/>
              </a:solidFill>
            </a:ln>
          </c:spPr>
          <c:marker>
            <c:symbol val="none"/>
          </c:marker>
          <c:cat>
            <c:strRef>
              <c:f>Sheet1!$A$2:$A$7</c:f>
              <c:strCache>
                <c:ptCount val="6"/>
                <c:pt idx="0">
                  <c:v>2005</c:v>
                </c:pt>
                <c:pt idx="1">
                  <c:v>2006</c:v>
                </c:pt>
                <c:pt idx="2">
                  <c:v>2007</c:v>
                </c:pt>
                <c:pt idx="3">
                  <c:v>2008</c:v>
                </c:pt>
                <c:pt idx="4">
                  <c:v>2009</c:v>
                </c:pt>
                <c:pt idx="5">
                  <c:v>2010Sep</c:v>
                </c:pt>
              </c:strCache>
            </c:strRef>
          </c:cat>
          <c:val>
            <c:numRef>
              <c:f>Sheet1!$H$2:$H$7</c:f>
              <c:numCache>
                <c:formatCode>General</c:formatCode>
                <c:ptCount val="6"/>
                <c:pt idx="0">
                  <c:v>0</c:v>
                </c:pt>
                <c:pt idx="1">
                  <c:v>0</c:v>
                </c:pt>
                <c:pt idx="2">
                  <c:v>3300</c:v>
                </c:pt>
                <c:pt idx="3">
                  <c:v>3000</c:v>
                </c:pt>
                <c:pt idx="4">
                  <c:v>3101</c:v>
                </c:pt>
                <c:pt idx="5">
                  <c:v>2571</c:v>
                </c:pt>
              </c:numCache>
            </c:numRef>
          </c:val>
        </c:ser>
        <c:marker val="1"/>
        <c:axId val="169065088"/>
        <c:axId val="176345472"/>
      </c:lineChart>
      <c:catAx>
        <c:axId val="169065088"/>
        <c:scaling>
          <c:orientation val="minMax"/>
        </c:scaling>
        <c:axPos val="b"/>
        <c:minorGridlines/>
        <c:tickLblPos val="nextTo"/>
        <c:crossAx val="176345472"/>
        <c:crosses val="autoZero"/>
        <c:auto val="1"/>
        <c:lblAlgn val="ctr"/>
        <c:lblOffset val="100"/>
      </c:catAx>
      <c:valAx>
        <c:axId val="176345472"/>
        <c:scaling>
          <c:orientation val="minMax"/>
        </c:scaling>
        <c:axPos val="l"/>
        <c:majorGridlines/>
        <c:numFmt formatCode="General" sourceLinked="1"/>
        <c:tickLblPos val="nextTo"/>
        <c:crossAx val="169065088"/>
        <c:crosses val="autoZero"/>
        <c:crossBetween val="between"/>
      </c:valAx>
    </c:plotArea>
    <c:legend>
      <c:legendPos val="r"/>
      <c:layout/>
    </c:legend>
    <c:plotVisOnly val="1"/>
  </c:chart>
  <c:txPr>
    <a:bodyPr/>
    <a:lstStyle/>
    <a:p>
      <a:pPr>
        <a:defRPr sz="2000">
          <a:latin typeface="Gill Sans MT"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623854583966494"/>
          <c:y val="5.1400554097404488E-2"/>
          <c:w val="0.81392020076437865"/>
          <c:h val="0.79822506561679785"/>
        </c:manualLayout>
      </c:layout>
      <c:lineChart>
        <c:grouping val="standard"/>
        <c:ser>
          <c:idx val="0"/>
          <c:order val="0"/>
          <c:tx>
            <c:strRef>
              <c:f>Sheet1!$M$3</c:f>
              <c:strCache>
                <c:ptCount val="1"/>
                <c:pt idx="0">
                  <c:v>Uganda</c:v>
                </c:pt>
              </c:strCache>
            </c:strRef>
          </c:tx>
          <c:spPr>
            <a:ln w="47625">
              <a:solidFill>
                <a:srgbClr val="FF0000"/>
              </a:solidFill>
            </a:ln>
          </c:spPr>
          <c:dLbls>
            <c:showVal val="1"/>
          </c:dLbls>
          <c:cat>
            <c:numRef>
              <c:f>Sheet1!$N$2:$Q$2</c:f>
              <c:numCache>
                <c:formatCode>General</c:formatCode>
                <c:ptCount val="4"/>
                <c:pt idx="0">
                  <c:v>2006</c:v>
                </c:pt>
                <c:pt idx="1">
                  <c:v>2007</c:v>
                </c:pt>
                <c:pt idx="2">
                  <c:v>2008</c:v>
                </c:pt>
                <c:pt idx="3">
                  <c:v>2009</c:v>
                </c:pt>
              </c:numCache>
            </c:numRef>
          </c:cat>
          <c:val>
            <c:numRef>
              <c:f>Sheet1!$N$3:$Q$3</c:f>
              <c:numCache>
                <c:formatCode>General</c:formatCode>
                <c:ptCount val="4"/>
                <c:pt idx="0">
                  <c:v>6.7700000000000014</c:v>
                </c:pt>
                <c:pt idx="1">
                  <c:v>13.69</c:v>
                </c:pt>
                <c:pt idx="2">
                  <c:v>27.02</c:v>
                </c:pt>
                <c:pt idx="3">
                  <c:v>28.69</c:v>
                </c:pt>
              </c:numCache>
            </c:numRef>
          </c:val>
        </c:ser>
        <c:ser>
          <c:idx val="1"/>
          <c:order val="1"/>
          <c:tx>
            <c:strRef>
              <c:f>Sheet1!$M$4</c:f>
              <c:strCache>
                <c:ptCount val="1"/>
                <c:pt idx="0">
                  <c:v>Tanzania</c:v>
                </c:pt>
              </c:strCache>
            </c:strRef>
          </c:tx>
          <c:spPr>
            <a:ln w="47625">
              <a:solidFill>
                <a:srgbClr val="00B050"/>
              </a:solidFill>
            </a:ln>
          </c:spPr>
          <c:dLbls>
            <c:showVal val="1"/>
          </c:dLbls>
          <c:cat>
            <c:numRef>
              <c:f>Sheet1!$N$2:$Q$2</c:f>
              <c:numCache>
                <c:formatCode>General</c:formatCode>
                <c:ptCount val="4"/>
                <c:pt idx="0">
                  <c:v>2006</c:v>
                </c:pt>
                <c:pt idx="1">
                  <c:v>2007</c:v>
                </c:pt>
                <c:pt idx="2">
                  <c:v>2008</c:v>
                </c:pt>
                <c:pt idx="3">
                  <c:v>2009</c:v>
                </c:pt>
              </c:numCache>
            </c:numRef>
          </c:cat>
          <c:val>
            <c:numRef>
              <c:f>Sheet1!$N$4:$Q$4</c:f>
              <c:numCache>
                <c:formatCode>General</c:formatCode>
                <c:ptCount val="4"/>
                <c:pt idx="0">
                  <c:v>14.370000000000006</c:v>
                </c:pt>
                <c:pt idx="1">
                  <c:v>20.16</c:v>
                </c:pt>
                <c:pt idx="2">
                  <c:v>30.62</c:v>
                </c:pt>
                <c:pt idx="3">
                  <c:v>39.94</c:v>
                </c:pt>
              </c:numCache>
            </c:numRef>
          </c:val>
        </c:ser>
        <c:marker val="1"/>
        <c:axId val="65166720"/>
        <c:axId val="65135744"/>
      </c:lineChart>
      <c:catAx>
        <c:axId val="65166720"/>
        <c:scaling>
          <c:orientation val="minMax"/>
        </c:scaling>
        <c:axPos val="b"/>
        <c:minorGridlines/>
        <c:numFmt formatCode="General" sourceLinked="1"/>
        <c:tickLblPos val="nextTo"/>
        <c:crossAx val="65135744"/>
        <c:crosses val="autoZero"/>
        <c:auto val="1"/>
        <c:lblAlgn val="ctr"/>
        <c:lblOffset val="100"/>
      </c:catAx>
      <c:valAx>
        <c:axId val="65135744"/>
        <c:scaling>
          <c:orientation val="minMax"/>
          <c:max val="45"/>
        </c:scaling>
        <c:axPos val="l"/>
        <c:majorGridlines/>
        <c:title>
          <c:tx>
            <c:rich>
              <a:bodyPr rot="-5400000" vert="horz"/>
              <a:lstStyle/>
              <a:p>
                <a:pPr>
                  <a:defRPr/>
                </a:pPr>
                <a:r>
                  <a:rPr lang="en-US"/>
                  <a:t>Mobile subscribers as a percentage of the population</a:t>
                </a:r>
              </a:p>
            </c:rich>
          </c:tx>
          <c:layout/>
        </c:title>
        <c:numFmt formatCode="General" sourceLinked="1"/>
        <c:tickLblPos val="nextTo"/>
        <c:crossAx val="65166720"/>
        <c:crosses val="autoZero"/>
        <c:crossBetween val="between"/>
      </c:valAx>
    </c:plotArea>
    <c:legend>
      <c:legendPos val="r"/>
      <c:layout>
        <c:manualLayout>
          <c:xMode val="edge"/>
          <c:yMode val="edge"/>
          <c:x val="0.75334173688815542"/>
          <c:y val="0.50689122193059377"/>
          <c:w val="0.21253096652392187"/>
          <c:h val="0.22884743573720059"/>
        </c:manualLayout>
      </c:layout>
    </c:legend>
    <c:plotVisOnly val="1"/>
  </c:chart>
  <c:txPr>
    <a:bodyPr/>
    <a:lstStyle/>
    <a:p>
      <a:pPr>
        <a:defRPr sz="2400" b="0">
          <a:latin typeface="Gill Sans MT"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864899700037548"/>
          <c:y val="5.1400554097404488E-2"/>
          <c:w val="0.78492137701537523"/>
          <c:h val="0.67768130753568112"/>
        </c:manualLayout>
      </c:layout>
      <c:lineChart>
        <c:grouping val="standard"/>
        <c:ser>
          <c:idx val="0"/>
          <c:order val="0"/>
          <c:tx>
            <c:strRef>
              <c:f>Sheet1!$B$1</c:f>
              <c:strCache>
                <c:ptCount val="1"/>
                <c:pt idx="0">
                  <c:v>MTN</c:v>
                </c:pt>
              </c:strCache>
            </c:strRef>
          </c:tx>
          <c:spPr>
            <a:ln w="50800">
              <a:solidFill>
                <a:schemeClr val="tx1"/>
              </a:solidFill>
            </a:ln>
          </c:spPr>
          <c:marker>
            <c:symbol val="none"/>
          </c:marker>
          <c:cat>
            <c:numRef>
              <c:f>Sheet1!$A$2:$A$25</c:f>
              <c:numCache>
                <c:formatCode>[$-409]mmm\-yy;@</c:formatCode>
                <c:ptCount val="24"/>
                <c:pt idx="0">
                  <c:v>39881</c:v>
                </c:pt>
                <c:pt idx="1">
                  <c:v>39912</c:v>
                </c:pt>
                <c:pt idx="2">
                  <c:v>39942</c:v>
                </c:pt>
                <c:pt idx="3">
                  <c:v>39973</c:v>
                </c:pt>
                <c:pt idx="4">
                  <c:v>40003</c:v>
                </c:pt>
                <c:pt idx="5">
                  <c:v>40034</c:v>
                </c:pt>
                <c:pt idx="6">
                  <c:v>40065</c:v>
                </c:pt>
                <c:pt idx="7">
                  <c:v>40095</c:v>
                </c:pt>
                <c:pt idx="8">
                  <c:v>40126</c:v>
                </c:pt>
                <c:pt idx="9">
                  <c:v>40156</c:v>
                </c:pt>
                <c:pt idx="10">
                  <c:v>40188</c:v>
                </c:pt>
                <c:pt idx="11">
                  <c:v>40219</c:v>
                </c:pt>
                <c:pt idx="12">
                  <c:v>40247</c:v>
                </c:pt>
                <c:pt idx="13">
                  <c:v>40278</c:v>
                </c:pt>
                <c:pt idx="14">
                  <c:v>40308</c:v>
                </c:pt>
                <c:pt idx="15">
                  <c:v>40339</c:v>
                </c:pt>
                <c:pt idx="16">
                  <c:v>40369</c:v>
                </c:pt>
                <c:pt idx="17">
                  <c:v>40400</c:v>
                </c:pt>
                <c:pt idx="18">
                  <c:v>40431</c:v>
                </c:pt>
                <c:pt idx="19">
                  <c:v>40461</c:v>
                </c:pt>
                <c:pt idx="20">
                  <c:v>40492</c:v>
                </c:pt>
                <c:pt idx="21">
                  <c:v>40522</c:v>
                </c:pt>
                <c:pt idx="22">
                  <c:v>40554</c:v>
                </c:pt>
                <c:pt idx="23">
                  <c:v>40585</c:v>
                </c:pt>
              </c:numCache>
            </c:numRef>
          </c:cat>
          <c:val>
            <c:numRef>
              <c:f>Sheet1!$B$2:$B$25</c:f>
              <c:numCache>
                <c:formatCode>General</c:formatCode>
                <c:ptCount val="24"/>
                <c:pt idx="0">
                  <c:v>10011</c:v>
                </c:pt>
                <c:pt idx="1">
                  <c:v>26247</c:v>
                </c:pt>
                <c:pt idx="2">
                  <c:v>49369</c:v>
                </c:pt>
                <c:pt idx="3">
                  <c:v>80786</c:v>
                </c:pt>
                <c:pt idx="4">
                  <c:v>118026</c:v>
                </c:pt>
                <c:pt idx="5">
                  <c:v>155842</c:v>
                </c:pt>
                <c:pt idx="6">
                  <c:v>219713</c:v>
                </c:pt>
                <c:pt idx="7">
                  <c:v>304405</c:v>
                </c:pt>
                <c:pt idx="8">
                  <c:v>383670</c:v>
                </c:pt>
                <c:pt idx="9">
                  <c:v>472663</c:v>
                </c:pt>
                <c:pt idx="10">
                  <c:v>565705</c:v>
                </c:pt>
                <c:pt idx="11">
                  <c:v>684604</c:v>
                </c:pt>
                <c:pt idx="12">
                  <c:v>791293</c:v>
                </c:pt>
                <c:pt idx="13">
                  <c:v>856320</c:v>
                </c:pt>
                <c:pt idx="14">
                  <c:v>919110</c:v>
                </c:pt>
                <c:pt idx="15">
                  <c:v>973467</c:v>
                </c:pt>
                <c:pt idx="16">
                  <c:v>1028214</c:v>
                </c:pt>
                <c:pt idx="17">
                  <c:v>1094888</c:v>
                </c:pt>
                <c:pt idx="18">
                  <c:v>1180773</c:v>
                </c:pt>
                <c:pt idx="19">
                  <c:v>1263670</c:v>
                </c:pt>
                <c:pt idx="20">
                  <c:v>1336940</c:v>
                </c:pt>
                <c:pt idx="21">
                  <c:v>1403425</c:v>
                </c:pt>
                <c:pt idx="22">
                  <c:v>1481874</c:v>
                </c:pt>
                <c:pt idx="23">
                  <c:v>1553770</c:v>
                </c:pt>
              </c:numCache>
            </c:numRef>
          </c:val>
        </c:ser>
        <c:ser>
          <c:idx val="1"/>
          <c:order val="1"/>
          <c:tx>
            <c:strRef>
              <c:f>Sheet1!$C$1</c:f>
              <c:strCache>
                <c:ptCount val="1"/>
                <c:pt idx="0">
                  <c:v>Airtel ZAP</c:v>
                </c:pt>
              </c:strCache>
            </c:strRef>
          </c:tx>
          <c:spPr>
            <a:ln w="57150">
              <a:solidFill>
                <a:srgbClr val="00B0F0"/>
              </a:solidFill>
            </a:ln>
          </c:spPr>
          <c:marker>
            <c:symbol val="none"/>
          </c:marker>
          <c:cat>
            <c:numRef>
              <c:f>Sheet1!$A$2:$A$25</c:f>
              <c:numCache>
                <c:formatCode>[$-409]mmm\-yy;@</c:formatCode>
                <c:ptCount val="24"/>
                <c:pt idx="0">
                  <c:v>39881</c:v>
                </c:pt>
                <c:pt idx="1">
                  <c:v>39912</c:v>
                </c:pt>
                <c:pt idx="2">
                  <c:v>39942</c:v>
                </c:pt>
                <c:pt idx="3">
                  <c:v>39973</c:v>
                </c:pt>
                <c:pt idx="4">
                  <c:v>40003</c:v>
                </c:pt>
                <c:pt idx="5">
                  <c:v>40034</c:v>
                </c:pt>
                <c:pt idx="6">
                  <c:v>40065</c:v>
                </c:pt>
                <c:pt idx="7">
                  <c:v>40095</c:v>
                </c:pt>
                <c:pt idx="8">
                  <c:v>40126</c:v>
                </c:pt>
                <c:pt idx="9">
                  <c:v>40156</c:v>
                </c:pt>
                <c:pt idx="10">
                  <c:v>40188</c:v>
                </c:pt>
                <c:pt idx="11">
                  <c:v>40219</c:v>
                </c:pt>
                <c:pt idx="12">
                  <c:v>40247</c:v>
                </c:pt>
                <c:pt idx="13">
                  <c:v>40278</c:v>
                </c:pt>
                <c:pt idx="14">
                  <c:v>40308</c:v>
                </c:pt>
                <c:pt idx="15">
                  <c:v>40339</c:v>
                </c:pt>
                <c:pt idx="16">
                  <c:v>40369</c:v>
                </c:pt>
                <c:pt idx="17">
                  <c:v>40400</c:v>
                </c:pt>
                <c:pt idx="18">
                  <c:v>40431</c:v>
                </c:pt>
                <c:pt idx="19">
                  <c:v>40461</c:v>
                </c:pt>
                <c:pt idx="20">
                  <c:v>40492</c:v>
                </c:pt>
                <c:pt idx="21">
                  <c:v>40522</c:v>
                </c:pt>
                <c:pt idx="22">
                  <c:v>40554</c:v>
                </c:pt>
                <c:pt idx="23">
                  <c:v>40585</c:v>
                </c:pt>
              </c:numCache>
            </c:numRef>
          </c:cat>
          <c:val>
            <c:numRef>
              <c:f>Sheet1!$C$2:$C$25</c:f>
              <c:numCache>
                <c:formatCode>General</c:formatCode>
                <c:ptCount val="24"/>
                <c:pt idx="3">
                  <c:v>2146</c:v>
                </c:pt>
                <c:pt idx="4">
                  <c:v>15321</c:v>
                </c:pt>
                <c:pt idx="5">
                  <c:v>26212</c:v>
                </c:pt>
                <c:pt idx="6">
                  <c:v>35140</c:v>
                </c:pt>
                <c:pt idx="7">
                  <c:v>49494</c:v>
                </c:pt>
                <c:pt idx="8">
                  <c:v>69460</c:v>
                </c:pt>
                <c:pt idx="9">
                  <c:v>79384</c:v>
                </c:pt>
                <c:pt idx="10">
                  <c:v>84710</c:v>
                </c:pt>
                <c:pt idx="11">
                  <c:v>88105</c:v>
                </c:pt>
                <c:pt idx="12">
                  <c:v>92640</c:v>
                </c:pt>
                <c:pt idx="13">
                  <c:v>96047</c:v>
                </c:pt>
                <c:pt idx="14">
                  <c:v>101584</c:v>
                </c:pt>
                <c:pt idx="15">
                  <c:v>109883</c:v>
                </c:pt>
                <c:pt idx="16">
                  <c:v>114319</c:v>
                </c:pt>
                <c:pt idx="17">
                  <c:v>116728</c:v>
                </c:pt>
                <c:pt idx="18">
                  <c:v>119199</c:v>
                </c:pt>
                <c:pt idx="19">
                  <c:v>122430</c:v>
                </c:pt>
                <c:pt idx="20">
                  <c:v>124520</c:v>
                </c:pt>
                <c:pt idx="21">
                  <c:v>126837</c:v>
                </c:pt>
                <c:pt idx="22">
                  <c:v>129114</c:v>
                </c:pt>
                <c:pt idx="23">
                  <c:v>131136</c:v>
                </c:pt>
              </c:numCache>
            </c:numRef>
          </c:val>
        </c:ser>
        <c:ser>
          <c:idx val="2"/>
          <c:order val="2"/>
          <c:tx>
            <c:strRef>
              <c:f>Sheet1!$D$1</c:f>
              <c:strCache>
                <c:ptCount val="1"/>
                <c:pt idx="0">
                  <c:v>UTL M-sente</c:v>
                </c:pt>
              </c:strCache>
            </c:strRef>
          </c:tx>
          <c:spPr>
            <a:ln w="57150">
              <a:solidFill>
                <a:srgbClr val="FF0000"/>
              </a:solidFill>
            </a:ln>
          </c:spPr>
          <c:marker>
            <c:symbol val="none"/>
          </c:marker>
          <c:cat>
            <c:numRef>
              <c:f>Sheet1!$A$2:$A$25</c:f>
              <c:numCache>
                <c:formatCode>[$-409]mmm\-yy;@</c:formatCode>
                <c:ptCount val="24"/>
                <c:pt idx="0">
                  <c:v>39881</c:v>
                </c:pt>
                <c:pt idx="1">
                  <c:v>39912</c:v>
                </c:pt>
                <c:pt idx="2">
                  <c:v>39942</c:v>
                </c:pt>
                <c:pt idx="3">
                  <c:v>39973</c:v>
                </c:pt>
                <c:pt idx="4">
                  <c:v>40003</c:v>
                </c:pt>
                <c:pt idx="5">
                  <c:v>40034</c:v>
                </c:pt>
                <c:pt idx="6">
                  <c:v>40065</c:v>
                </c:pt>
                <c:pt idx="7">
                  <c:v>40095</c:v>
                </c:pt>
                <c:pt idx="8">
                  <c:v>40126</c:v>
                </c:pt>
                <c:pt idx="9">
                  <c:v>40156</c:v>
                </c:pt>
                <c:pt idx="10">
                  <c:v>40188</c:v>
                </c:pt>
                <c:pt idx="11">
                  <c:v>40219</c:v>
                </c:pt>
                <c:pt idx="12">
                  <c:v>40247</c:v>
                </c:pt>
                <c:pt idx="13">
                  <c:v>40278</c:v>
                </c:pt>
                <c:pt idx="14">
                  <c:v>40308</c:v>
                </c:pt>
                <c:pt idx="15">
                  <c:v>40339</c:v>
                </c:pt>
                <c:pt idx="16">
                  <c:v>40369</c:v>
                </c:pt>
                <c:pt idx="17">
                  <c:v>40400</c:v>
                </c:pt>
                <c:pt idx="18">
                  <c:v>40431</c:v>
                </c:pt>
                <c:pt idx="19">
                  <c:v>40461</c:v>
                </c:pt>
                <c:pt idx="20">
                  <c:v>40492</c:v>
                </c:pt>
                <c:pt idx="21">
                  <c:v>40522</c:v>
                </c:pt>
                <c:pt idx="22">
                  <c:v>40554</c:v>
                </c:pt>
                <c:pt idx="23">
                  <c:v>40585</c:v>
                </c:pt>
              </c:numCache>
            </c:numRef>
          </c:cat>
          <c:val>
            <c:numRef>
              <c:f>Sheet1!$D$2:$D$25</c:f>
              <c:numCache>
                <c:formatCode>General</c:formatCode>
                <c:ptCount val="24"/>
                <c:pt idx="12">
                  <c:v>3566</c:v>
                </c:pt>
                <c:pt idx="13">
                  <c:v>12912</c:v>
                </c:pt>
                <c:pt idx="14">
                  <c:v>18912</c:v>
                </c:pt>
                <c:pt idx="15">
                  <c:v>22931</c:v>
                </c:pt>
                <c:pt idx="16">
                  <c:v>26827</c:v>
                </c:pt>
                <c:pt idx="17">
                  <c:v>32033</c:v>
                </c:pt>
                <c:pt idx="18">
                  <c:v>52998</c:v>
                </c:pt>
                <c:pt idx="19">
                  <c:v>52998</c:v>
                </c:pt>
                <c:pt idx="20">
                  <c:v>52998</c:v>
                </c:pt>
                <c:pt idx="21">
                  <c:v>52998</c:v>
                </c:pt>
                <c:pt idx="22">
                  <c:v>52998</c:v>
                </c:pt>
                <c:pt idx="23">
                  <c:v>52998</c:v>
                </c:pt>
              </c:numCache>
            </c:numRef>
          </c:val>
        </c:ser>
        <c:marker val="1"/>
        <c:axId val="65195008"/>
        <c:axId val="65864832"/>
      </c:lineChart>
      <c:dateAx>
        <c:axId val="65195008"/>
        <c:scaling>
          <c:orientation val="minMax"/>
        </c:scaling>
        <c:axPos val="b"/>
        <c:minorGridlines/>
        <c:title>
          <c:tx>
            <c:rich>
              <a:bodyPr/>
              <a:lstStyle/>
              <a:p>
                <a:pPr>
                  <a:defRPr/>
                </a:pPr>
                <a:r>
                  <a:rPr lang="en-US"/>
                  <a:t>Months of the year</a:t>
                </a:r>
              </a:p>
            </c:rich>
          </c:tx>
          <c:layout/>
        </c:title>
        <c:numFmt formatCode="[$-409]mmm\-yy;@" sourceLinked="1"/>
        <c:tickLblPos val="nextTo"/>
        <c:crossAx val="65864832"/>
        <c:crosses val="autoZero"/>
        <c:auto val="1"/>
        <c:lblOffset val="100"/>
      </c:dateAx>
      <c:valAx>
        <c:axId val="65864832"/>
        <c:scaling>
          <c:orientation val="minMax"/>
        </c:scaling>
        <c:axPos val="l"/>
        <c:majorGridlines/>
        <c:title>
          <c:tx>
            <c:rich>
              <a:bodyPr rot="-5400000" vert="horz"/>
              <a:lstStyle/>
              <a:p>
                <a:pPr>
                  <a:defRPr/>
                </a:pPr>
                <a:r>
                  <a:rPr lang="en-US"/>
                  <a:t>Number of subscribers</a:t>
                </a:r>
              </a:p>
            </c:rich>
          </c:tx>
          <c:layout/>
        </c:title>
        <c:numFmt formatCode="General" sourceLinked="1"/>
        <c:tickLblPos val="nextTo"/>
        <c:crossAx val="65195008"/>
        <c:crosses val="autoZero"/>
        <c:crossBetween val="between"/>
      </c:valAx>
    </c:plotArea>
    <c:legend>
      <c:legendPos val="r"/>
      <c:layout>
        <c:manualLayout>
          <c:xMode val="edge"/>
          <c:yMode val="edge"/>
          <c:x val="0.25535226732094407"/>
          <c:y val="0.10543583371250709"/>
          <c:w val="0.27975546025496884"/>
          <c:h val="0.42003710189938148"/>
        </c:manualLayout>
      </c:layout>
      <c:txPr>
        <a:bodyPr/>
        <a:lstStyle/>
        <a:p>
          <a:pPr>
            <a:defRPr sz="1800"/>
          </a:pPr>
          <a:endParaRPr lang="en-US"/>
        </a:p>
      </c:txPr>
    </c:legend>
    <c:plotVisOnly val="1"/>
  </c:chart>
  <c:txPr>
    <a:bodyPr/>
    <a:lstStyle/>
    <a:p>
      <a:pPr>
        <a:defRPr sz="2000" b="0">
          <a:latin typeface="Gill Sans MT"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Sheet1!$B$2</c:f>
              <c:strCache>
                <c:ptCount val="1"/>
                <c:pt idx="0">
                  <c:v>MTN</c:v>
                </c:pt>
              </c:strCache>
            </c:strRef>
          </c:tx>
          <c:spPr>
            <a:ln w="57150">
              <a:solidFill>
                <a:schemeClr val="tx1"/>
              </a:solidFill>
            </a:ln>
          </c:spPr>
          <c:marker>
            <c:symbol val="none"/>
          </c:marker>
          <c:cat>
            <c:strRef>
              <c:f>Sheet1!$A$3:$A$26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Sheet1!$B$3:$B$26</c:f>
              <c:numCache>
                <c:formatCode>General</c:formatCode>
                <c:ptCount val="24"/>
                <c:pt idx="0">
                  <c:v>11016</c:v>
                </c:pt>
                <c:pt idx="1">
                  <c:v>37028</c:v>
                </c:pt>
                <c:pt idx="2">
                  <c:v>64166</c:v>
                </c:pt>
                <c:pt idx="3">
                  <c:v>103295</c:v>
                </c:pt>
                <c:pt idx="4">
                  <c:v>148451</c:v>
                </c:pt>
                <c:pt idx="5">
                  <c:v>187131</c:v>
                </c:pt>
                <c:pt idx="6">
                  <c:v>230209</c:v>
                </c:pt>
                <c:pt idx="7">
                  <c:v>310617</c:v>
                </c:pt>
                <c:pt idx="8">
                  <c:v>521650</c:v>
                </c:pt>
                <c:pt idx="9">
                  <c:v>886726</c:v>
                </c:pt>
                <c:pt idx="10">
                  <c:v>892092</c:v>
                </c:pt>
                <c:pt idx="11">
                  <c:v>1067261</c:v>
                </c:pt>
                <c:pt idx="12">
                  <c:v>1404383</c:v>
                </c:pt>
                <c:pt idx="13">
                  <c:v>1628091</c:v>
                </c:pt>
                <c:pt idx="14">
                  <c:v>1857973</c:v>
                </c:pt>
                <c:pt idx="15">
                  <c:v>2005581</c:v>
                </c:pt>
                <c:pt idx="16">
                  <c:v>2238091</c:v>
                </c:pt>
                <c:pt idx="17">
                  <c:v>2474610</c:v>
                </c:pt>
                <c:pt idx="18">
                  <c:v>2843443</c:v>
                </c:pt>
                <c:pt idx="19">
                  <c:v>3857510</c:v>
                </c:pt>
                <c:pt idx="20">
                  <c:v>3845188</c:v>
                </c:pt>
                <c:pt idx="21">
                  <c:v>3983229</c:v>
                </c:pt>
                <c:pt idx="22">
                  <c:v>3798938</c:v>
                </c:pt>
                <c:pt idx="23">
                  <c:v>3862798</c:v>
                </c:pt>
              </c:numCache>
            </c:numRef>
          </c:val>
        </c:ser>
        <c:ser>
          <c:idx val="1"/>
          <c:order val="1"/>
          <c:tx>
            <c:strRef>
              <c:f>Sheet1!$C$2</c:f>
              <c:strCache>
                <c:ptCount val="1"/>
                <c:pt idx="0">
                  <c:v>ZAP</c:v>
                </c:pt>
              </c:strCache>
            </c:strRef>
          </c:tx>
          <c:spPr>
            <a:ln w="57150">
              <a:solidFill>
                <a:srgbClr val="00B0F0"/>
              </a:solidFill>
            </a:ln>
          </c:spPr>
          <c:marker>
            <c:symbol val="none"/>
          </c:marker>
          <c:cat>
            <c:strRef>
              <c:f>Sheet1!$A$3:$A$26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Sheet1!$C$3:$C$26</c:f>
              <c:numCache>
                <c:formatCode>General</c:formatCode>
                <c:ptCount val="24"/>
                <c:pt idx="3">
                  <c:v>11194</c:v>
                </c:pt>
                <c:pt idx="4">
                  <c:v>40947</c:v>
                </c:pt>
                <c:pt idx="5">
                  <c:v>47361</c:v>
                </c:pt>
                <c:pt idx="6">
                  <c:v>39624</c:v>
                </c:pt>
                <c:pt idx="7">
                  <c:v>67331</c:v>
                </c:pt>
                <c:pt idx="8">
                  <c:v>74021</c:v>
                </c:pt>
                <c:pt idx="9">
                  <c:v>55419</c:v>
                </c:pt>
                <c:pt idx="10">
                  <c:v>42075</c:v>
                </c:pt>
                <c:pt idx="11">
                  <c:v>33710</c:v>
                </c:pt>
                <c:pt idx="12">
                  <c:v>44350</c:v>
                </c:pt>
                <c:pt idx="13">
                  <c:v>43189</c:v>
                </c:pt>
                <c:pt idx="14">
                  <c:v>55569</c:v>
                </c:pt>
                <c:pt idx="15">
                  <c:v>60756</c:v>
                </c:pt>
                <c:pt idx="16">
                  <c:v>52783</c:v>
                </c:pt>
                <c:pt idx="17">
                  <c:v>47524</c:v>
                </c:pt>
                <c:pt idx="18">
                  <c:v>48342</c:v>
                </c:pt>
                <c:pt idx="19">
                  <c:v>60396</c:v>
                </c:pt>
                <c:pt idx="20">
                  <c:v>60852</c:v>
                </c:pt>
                <c:pt idx="21">
                  <c:v>55761</c:v>
                </c:pt>
                <c:pt idx="22">
                  <c:v>57415</c:v>
                </c:pt>
                <c:pt idx="23">
                  <c:v>48802</c:v>
                </c:pt>
              </c:numCache>
            </c:numRef>
          </c:val>
        </c:ser>
        <c:ser>
          <c:idx val="2"/>
          <c:order val="2"/>
          <c:tx>
            <c:strRef>
              <c:f>Sheet1!$D$2</c:f>
              <c:strCache>
                <c:ptCount val="1"/>
                <c:pt idx="0">
                  <c:v>M-Sente</c:v>
                </c:pt>
              </c:strCache>
            </c:strRef>
          </c:tx>
          <c:spPr>
            <a:ln w="57150">
              <a:solidFill>
                <a:srgbClr val="FF0000"/>
              </a:solidFill>
            </a:ln>
          </c:spPr>
          <c:marker>
            <c:symbol val="none"/>
          </c:marker>
          <c:cat>
            <c:strRef>
              <c:f>Sheet1!$A$3:$A$26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Sheet1!$D$3:$D$26</c:f>
              <c:numCache>
                <c:formatCode>General</c:formatCode>
                <c:ptCount val="24"/>
                <c:pt idx="12">
                  <c:v>402</c:v>
                </c:pt>
                <c:pt idx="13">
                  <c:v>4242</c:v>
                </c:pt>
                <c:pt idx="14">
                  <c:v>5308</c:v>
                </c:pt>
                <c:pt idx="15">
                  <c:v>12361</c:v>
                </c:pt>
                <c:pt idx="16">
                  <c:v>11763</c:v>
                </c:pt>
                <c:pt idx="17">
                  <c:v>11867</c:v>
                </c:pt>
                <c:pt idx="18">
                  <c:v>13090</c:v>
                </c:pt>
              </c:numCache>
            </c:numRef>
          </c:val>
        </c:ser>
        <c:marker val="1"/>
        <c:axId val="65208704"/>
        <c:axId val="65210240"/>
      </c:lineChart>
      <c:catAx>
        <c:axId val="65208704"/>
        <c:scaling>
          <c:orientation val="minMax"/>
        </c:scaling>
        <c:axPos val="b"/>
        <c:tickLblPos val="nextTo"/>
        <c:txPr>
          <a:bodyPr/>
          <a:lstStyle/>
          <a:p>
            <a:pPr>
              <a:defRPr sz="1600"/>
            </a:pPr>
            <a:endParaRPr lang="en-US"/>
          </a:p>
        </c:txPr>
        <c:crossAx val="65210240"/>
        <c:crosses val="autoZero"/>
        <c:auto val="1"/>
        <c:lblAlgn val="ctr"/>
        <c:lblOffset val="100"/>
      </c:catAx>
      <c:valAx>
        <c:axId val="65210240"/>
        <c:scaling>
          <c:orientation val="minMax"/>
        </c:scaling>
        <c:axPos val="l"/>
        <c:numFmt formatCode="General" sourceLinked="1"/>
        <c:tickLblPos val="nextTo"/>
        <c:crossAx val="65208704"/>
        <c:crosses val="autoZero"/>
        <c:crossBetween val="between"/>
      </c:valAx>
    </c:plotArea>
    <c:legend>
      <c:legendPos val="r"/>
      <c:layout>
        <c:manualLayout>
          <c:xMode val="edge"/>
          <c:yMode val="edge"/>
          <c:x val="0.74431286549707598"/>
          <c:y val="0.30385560500589687"/>
          <c:w val="0.20890350877193009"/>
          <c:h val="0.25081935410247636"/>
        </c:manualLayout>
      </c:layout>
    </c:legend>
    <c:plotVisOnly val="1"/>
  </c:chart>
  <c:txPr>
    <a:bodyPr/>
    <a:lstStyle/>
    <a:p>
      <a:pPr>
        <a:defRPr sz="2000">
          <a:latin typeface="Gill Sans MT"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Sheet1!$F$2</c:f>
              <c:strCache>
                <c:ptCount val="1"/>
                <c:pt idx="0">
                  <c:v>MTN</c:v>
                </c:pt>
              </c:strCache>
            </c:strRef>
          </c:tx>
          <c:spPr>
            <a:ln w="57150">
              <a:solidFill>
                <a:schemeClr val="tx1"/>
              </a:solidFill>
            </a:ln>
          </c:spPr>
          <c:marker>
            <c:symbol val="none"/>
          </c:marker>
          <c:cat>
            <c:strRef>
              <c:f>Sheet1!$E$3:$E$26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Sheet1!$F$3:$F$26</c:f>
              <c:numCache>
                <c:formatCode>General</c:formatCode>
                <c:ptCount val="24"/>
                <c:pt idx="0">
                  <c:v>1.0000000000000005E-2</c:v>
                </c:pt>
                <c:pt idx="1">
                  <c:v>4.0000000000000022E-2</c:v>
                </c:pt>
                <c:pt idx="2">
                  <c:v>6.0000000000000032E-2</c:v>
                </c:pt>
                <c:pt idx="3">
                  <c:v>0.1</c:v>
                </c:pt>
                <c:pt idx="4">
                  <c:v>0.15000000000000024</c:v>
                </c:pt>
                <c:pt idx="5">
                  <c:v>0.19</c:v>
                </c:pt>
                <c:pt idx="6">
                  <c:v>0.23</c:v>
                </c:pt>
                <c:pt idx="7">
                  <c:v>0.31000000000000055</c:v>
                </c:pt>
                <c:pt idx="8">
                  <c:v>0.52</c:v>
                </c:pt>
                <c:pt idx="9">
                  <c:v>0.89</c:v>
                </c:pt>
                <c:pt idx="10">
                  <c:v>30531.62</c:v>
                </c:pt>
                <c:pt idx="11">
                  <c:v>37971.199999999997</c:v>
                </c:pt>
                <c:pt idx="12">
                  <c:v>48443.7</c:v>
                </c:pt>
                <c:pt idx="13">
                  <c:v>53470.43</c:v>
                </c:pt>
                <c:pt idx="14">
                  <c:v>64608.880000000012</c:v>
                </c:pt>
                <c:pt idx="15">
                  <c:v>65849.22</c:v>
                </c:pt>
                <c:pt idx="16">
                  <c:v>73034.539999999994</c:v>
                </c:pt>
                <c:pt idx="17">
                  <c:v>84951.8</c:v>
                </c:pt>
                <c:pt idx="18">
                  <c:v>95102.06</c:v>
                </c:pt>
                <c:pt idx="19">
                  <c:v>108105.85</c:v>
                </c:pt>
                <c:pt idx="20">
                  <c:v>121090.28</c:v>
                </c:pt>
                <c:pt idx="21">
                  <c:v>144832.1</c:v>
                </c:pt>
                <c:pt idx="22">
                  <c:v>143567.4</c:v>
                </c:pt>
                <c:pt idx="23">
                  <c:v>158164.79999999999</c:v>
                </c:pt>
              </c:numCache>
            </c:numRef>
          </c:val>
        </c:ser>
        <c:ser>
          <c:idx val="1"/>
          <c:order val="1"/>
          <c:tx>
            <c:strRef>
              <c:f>Sheet1!$G$2</c:f>
              <c:strCache>
                <c:ptCount val="1"/>
                <c:pt idx="0">
                  <c:v>ZAP</c:v>
                </c:pt>
              </c:strCache>
            </c:strRef>
          </c:tx>
          <c:spPr>
            <a:ln w="57150">
              <a:solidFill>
                <a:srgbClr val="00B0F0"/>
              </a:solidFill>
            </a:ln>
          </c:spPr>
          <c:marker>
            <c:symbol val="none"/>
          </c:marker>
          <c:cat>
            <c:strRef>
              <c:f>Sheet1!$E$3:$E$26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Sheet1!$G$3:$G$26</c:f>
              <c:numCache>
                <c:formatCode>General</c:formatCode>
                <c:ptCount val="24"/>
                <c:pt idx="3">
                  <c:v>1.0000000000000005E-2</c:v>
                </c:pt>
                <c:pt idx="4">
                  <c:v>4.0000000000000022E-2</c:v>
                </c:pt>
                <c:pt idx="5">
                  <c:v>0.05</c:v>
                </c:pt>
                <c:pt idx="6">
                  <c:v>4.0000000000000022E-2</c:v>
                </c:pt>
                <c:pt idx="7">
                  <c:v>7.0000000000000021E-2</c:v>
                </c:pt>
                <c:pt idx="8">
                  <c:v>7.0000000000000021E-2</c:v>
                </c:pt>
                <c:pt idx="9">
                  <c:v>6.0000000000000032E-2</c:v>
                </c:pt>
                <c:pt idx="10">
                  <c:v>1229.57</c:v>
                </c:pt>
                <c:pt idx="11">
                  <c:v>1374.59</c:v>
                </c:pt>
                <c:pt idx="12">
                  <c:v>1772.35</c:v>
                </c:pt>
                <c:pt idx="13">
                  <c:v>1985.49</c:v>
                </c:pt>
                <c:pt idx="14">
                  <c:v>1866.54</c:v>
                </c:pt>
                <c:pt idx="15">
                  <c:v>1840.42</c:v>
                </c:pt>
                <c:pt idx="16">
                  <c:v>1715.1899999999998</c:v>
                </c:pt>
                <c:pt idx="17">
                  <c:v>2057.4299999999998</c:v>
                </c:pt>
                <c:pt idx="18">
                  <c:v>2566.4100000000012</c:v>
                </c:pt>
                <c:pt idx="19">
                  <c:v>2663.62</c:v>
                </c:pt>
                <c:pt idx="20">
                  <c:v>2790.86</c:v>
                </c:pt>
                <c:pt idx="21">
                  <c:v>2833.02</c:v>
                </c:pt>
                <c:pt idx="22">
                  <c:v>3307.62</c:v>
                </c:pt>
                <c:pt idx="23">
                  <c:v>2699</c:v>
                </c:pt>
              </c:numCache>
            </c:numRef>
          </c:val>
        </c:ser>
        <c:ser>
          <c:idx val="2"/>
          <c:order val="2"/>
          <c:tx>
            <c:strRef>
              <c:f>Sheet1!$H$2</c:f>
              <c:strCache>
                <c:ptCount val="1"/>
                <c:pt idx="0">
                  <c:v>M-Sente</c:v>
                </c:pt>
              </c:strCache>
            </c:strRef>
          </c:tx>
          <c:spPr>
            <a:ln w="57150">
              <a:solidFill>
                <a:srgbClr val="FF0000"/>
              </a:solidFill>
            </a:ln>
          </c:spPr>
          <c:marker>
            <c:symbol val="none"/>
          </c:marker>
          <c:cat>
            <c:strRef>
              <c:f>Sheet1!$E$3:$E$26</c:f>
              <c:strCache>
                <c:ptCount val="24"/>
                <c:pt idx="0">
                  <c:v>Mar 2009</c:v>
                </c:pt>
                <c:pt idx="1">
                  <c:v>Apr 2009</c:v>
                </c:pt>
                <c:pt idx="2">
                  <c:v>May 2009</c:v>
                </c:pt>
                <c:pt idx="3">
                  <c:v>Jun 2009</c:v>
                </c:pt>
                <c:pt idx="4">
                  <c:v>Jul 2009</c:v>
                </c:pt>
                <c:pt idx="5">
                  <c:v>Aug 2009</c:v>
                </c:pt>
                <c:pt idx="6">
                  <c:v>Sep 2009</c:v>
                </c:pt>
                <c:pt idx="7">
                  <c:v>Oct 2009</c:v>
                </c:pt>
                <c:pt idx="8">
                  <c:v>Nov 2009</c:v>
                </c:pt>
                <c:pt idx="9">
                  <c:v>Dec 2009</c:v>
                </c:pt>
                <c:pt idx="10">
                  <c:v>Jan 2010</c:v>
                </c:pt>
                <c:pt idx="11">
                  <c:v>Feb 2010</c:v>
                </c:pt>
                <c:pt idx="12">
                  <c:v>Mar 2010</c:v>
                </c:pt>
                <c:pt idx="13">
                  <c:v>Apr 2010</c:v>
                </c:pt>
                <c:pt idx="14">
                  <c:v>May 2010</c:v>
                </c:pt>
                <c:pt idx="15">
                  <c:v>Jun 2010</c:v>
                </c:pt>
                <c:pt idx="16">
                  <c:v>Jul 2010</c:v>
                </c:pt>
                <c:pt idx="17">
                  <c:v>Aug 2010</c:v>
                </c:pt>
                <c:pt idx="18">
                  <c:v>Sep 2010</c:v>
                </c:pt>
                <c:pt idx="19">
                  <c:v>Oct 2010</c:v>
                </c:pt>
                <c:pt idx="20">
                  <c:v>Nov 2010</c:v>
                </c:pt>
                <c:pt idx="21">
                  <c:v>Dec 2010</c:v>
                </c:pt>
                <c:pt idx="22">
                  <c:v>Jan 2011</c:v>
                </c:pt>
                <c:pt idx="23">
                  <c:v>Feb 2011</c:v>
                </c:pt>
              </c:strCache>
            </c:strRef>
          </c:cat>
          <c:val>
            <c:numRef>
              <c:f>Sheet1!$H$3:$H$26</c:f>
              <c:numCache>
                <c:formatCode>General</c:formatCode>
                <c:ptCount val="24"/>
                <c:pt idx="12">
                  <c:v>24.88</c:v>
                </c:pt>
                <c:pt idx="13">
                  <c:v>312.7</c:v>
                </c:pt>
                <c:pt idx="14">
                  <c:v>428.37</c:v>
                </c:pt>
                <c:pt idx="15">
                  <c:v>817.47</c:v>
                </c:pt>
                <c:pt idx="16">
                  <c:v>995.98</c:v>
                </c:pt>
                <c:pt idx="17">
                  <c:v>1023.15</c:v>
                </c:pt>
                <c:pt idx="18">
                  <c:v>1128.04</c:v>
                </c:pt>
              </c:numCache>
            </c:numRef>
          </c:val>
        </c:ser>
        <c:marker val="1"/>
        <c:axId val="65249664"/>
        <c:axId val="65251200"/>
      </c:lineChart>
      <c:catAx>
        <c:axId val="65249664"/>
        <c:scaling>
          <c:orientation val="minMax"/>
        </c:scaling>
        <c:axPos val="b"/>
        <c:tickLblPos val="nextTo"/>
        <c:crossAx val="65251200"/>
        <c:crosses val="autoZero"/>
        <c:auto val="1"/>
        <c:lblAlgn val="ctr"/>
        <c:lblOffset val="100"/>
      </c:catAx>
      <c:valAx>
        <c:axId val="65251200"/>
        <c:scaling>
          <c:orientation val="minMax"/>
        </c:scaling>
        <c:axPos val="l"/>
        <c:majorGridlines/>
        <c:numFmt formatCode="General" sourceLinked="1"/>
        <c:tickLblPos val="nextTo"/>
        <c:crossAx val="65249664"/>
        <c:crosses val="autoZero"/>
        <c:crossBetween val="between"/>
      </c:valAx>
    </c:plotArea>
    <c:legend>
      <c:legendPos val="r"/>
      <c:layout/>
    </c:legend>
    <c:plotVisOnly val="1"/>
  </c:chart>
  <c:txPr>
    <a:bodyPr/>
    <a:lstStyle/>
    <a:p>
      <a:pPr>
        <a:defRPr sz="2400">
          <a:latin typeface="Gill Sans MT"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07647-5E51-4B37-B1A8-8527824F94A0}" type="doc">
      <dgm:prSet loTypeId="urn:microsoft.com/office/officeart/2005/8/layout/arrow2" loCatId="process" qsTypeId="urn:microsoft.com/office/officeart/2005/8/quickstyle/simple1" qsCatId="simple" csTypeId="urn:microsoft.com/office/officeart/2005/8/colors/accent1_2" csCatId="accent1" phldr="1"/>
      <dgm:spPr/>
    </dgm:pt>
    <dgm:pt modelId="{6A5ECF71-B6BE-499E-92B2-4B3B7B154EE8}">
      <dgm:prSet phldrT="[Text]"/>
      <dgm:spPr/>
      <dgm:t>
        <a:bodyPr/>
        <a:lstStyle/>
        <a:p>
          <a:r>
            <a:rPr lang="en-US" dirty="0" smtClean="0">
              <a:solidFill>
                <a:srgbClr val="FF0000"/>
              </a:solidFill>
              <a:latin typeface="Gill Sans MT" pitchFamily="34" charset="0"/>
            </a:rPr>
            <a:t>Difficult</a:t>
          </a:r>
          <a:endParaRPr lang="en-US" dirty="0">
            <a:solidFill>
              <a:srgbClr val="FF0000"/>
            </a:solidFill>
            <a:latin typeface="Gill Sans MT" pitchFamily="34" charset="0"/>
          </a:endParaRPr>
        </a:p>
      </dgm:t>
    </dgm:pt>
    <dgm:pt modelId="{30F87244-F3F6-4932-A107-F0C0849B022D}" type="parTrans" cxnId="{796EB8A2-C426-426C-B8C1-0B63AE593B63}">
      <dgm:prSet/>
      <dgm:spPr/>
      <dgm:t>
        <a:bodyPr/>
        <a:lstStyle/>
        <a:p>
          <a:endParaRPr lang="en-US"/>
        </a:p>
      </dgm:t>
    </dgm:pt>
    <dgm:pt modelId="{09364792-5995-41B5-A8F3-D9302C44BA9E}" type="sibTrans" cxnId="{796EB8A2-C426-426C-B8C1-0B63AE593B63}">
      <dgm:prSet/>
      <dgm:spPr/>
      <dgm:t>
        <a:bodyPr/>
        <a:lstStyle/>
        <a:p>
          <a:endParaRPr lang="en-US"/>
        </a:p>
      </dgm:t>
    </dgm:pt>
    <dgm:pt modelId="{DA88DC53-4C20-4A9B-A694-540CE837CA3D}">
      <dgm:prSet phldrT="[Text]" phldr="1"/>
      <dgm:spPr/>
      <dgm:t>
        <a:bodyPr/>
        <a:lstStyle/>
        <a:p>
          <a:endParaRPr lang="en-US" dirty="0"/>
        </a:p>
      </dgm:t>
    </dgm:pt>
    <dgm:pt modelId="{8F5A6AFC-20BE-4CC0-A908-E4699ACF3984}" type="parTrans" cxnId="{48E1E1E7-9FD5-4CE5-BDF3-C340B4FEDC57}">
      <dgm:prSet/>
      <dgm:spPr/>
      <dgm:t>
        <a:bodyPr/>
        <a:lstStyle/>
        <a:p>
          <a:endParaRPr lang="en-US"/>
        </a:p>
      </dgm:t>
    </dgm:pt>
    <dgm:pt modelId="{8D6E0749-4267-4DFD-AEA2-A9C8F647E36D}" type="sibTrans" cxnId="{48E1E1E7-9FD5-4CE5-BDF3-C340B4FEDC57}">
      <dgm:prSet/>
      <dgm:spPr/>
      <dgm:t>
        <a:bodyPr/>
        <a:lstStyle/>
        <a:p>
          <a:endParaRPr lang="en-US"/>
        </a:p>
      </dgm:t>
    </dgm:pt>
    <dgm:pt modelId="{F05B4DD2-5104-4EB4-85E3-7D9BCDF1C65E}">
      <dgm:prSet phldrT="[Text]"/>
      <dgm:spPr/>
      <dgm:t>
        <a:bodyPr/>
        <a:lstStyle/>
        <a:p>
          <a:r>
            <a:rPr lang="en-US" b="1" dirty="0" smtClean="0">
              <a:solidFill>
                <a:srgbClr val="FF0000"/>
              </a:solidFill>
              <a:latin typeface="Gill Sans MT" pitchFamily="34" charset="0"/>
            </a:rPr>
            <a:t>Easy</a:t>
          </a:r>
          <a:endParaRPr lang="en-US" b="1" dirty="0">
            <a:solidFill>
              <a:srgbClr val="FF0000"/>
            </a:solidFill>
            <a:latin typeface="Gill Sans MT" pitchFamily="34" charset="0"/>
          </a:endParaRPr>
        </a:p>
      </dgm:t>
    </dgm:pt>
    <dgm:pt modelId="{0AD773F1-CCB5-41A3-8609-14D50EC514E1}" type="parTrans" cxnId="{CBA3C31C-A48A-4C36-B2FA-735D73BDC464}">
      <dgm:prSet/>
      <dgm:spPr/>
      <dgm:t>
        <a:bodyPr/>
        <a:lstStyle/>
        <a:p>
          <a:endParaRPr lang="en-US"/>
        </a:p>
      </dgm:t>
    </dgm:pt>
    <dgm:pt modelId="{53E37DDF-EB10-46D1-BC23-41B4C33D7538}" type="sibTrans" cxnId="{CBA3C31C-A48A-4C36-B2FA-735D73BDC464}">
      <dgm:prSet/>
      <dgm:spPr/>
      <dgm:t>
        <a:bodyPr/>
        <a:lstStyle/>
        <a:p>
          <a:endParaRPr lang="en-US"/>
        </a:p>
      </dgm:t>
    </dgm:pt>
    <dgm:pt modelId="{7B7F8B1E-F63C-431D-A644-856A45522202}" type="pres">
      <dgm:prSet presAssocID="{54C07647-5E51-4B37-B1A8-8527824F94A0}" presName="arrowDiagram" presStyleCnt="0">
        <dgm:presLayoutVars>
          <dgm:chMax val="5"/>
          <dgm:dir/>
          <dgm:resizeHandles val="exact"/>
        </dgm:presLayoutVars>
      </dgm:prSet>
      <dgm:spPr/>
    </dgm:pt>
    <dgm:pt modelId="{CB2D93BE-EBDF-4B4B-8A66-D197F6E8D9E5}" type="pres">
      <dgm:prSet presAssocID="{54C07647-5E51-4B37-B1A8-8527824F94A0}" presName="arrow" presStyleLbl="bgShp" presStyleIdx="0" presStyleCnt="1" custScaleY="108522" custLinFactNeighborY="696"/>
      <dgm:spPr/>
    </dgm:pt>
    <dgm:pt modelId="{529267A6-D1AF-4A48-9A17-958A23A62D7E}" type="pres">
      <dgm:prSet presAssocID="{54C07647-5E51-4B37-B1A8-8527824F94A0}" presName="arrowDiagram3" presStyleCnt="0"/>
      <dgm:spPr/>
    </dgm:pt>
    <dgm:pt modelId="{3BCA8F25-30C1-427B-AC10-7CB0175A5C42}" type="pres">
      <dgm:prSet presAssocID="{6A5ECF71-B6BE-499E-92B2-4B3B7B154EE8}" presName="bullet3a" presStyleLbl="node1" presStyleIdx="0" presStyleCnt="3" custLinFactX="-87458" custLinFactY="100000" custLinFactNeighborX="-100000" custLinFactNeighborY="161852"/>
      <dgm:spPr/>
    </dgm:pt>
    <dgm:pt modelId="{DC1B5ACB-4E33-4567-A64B-FBE86EEBA46F}" type="pres">
      <dgm:prSet presAssocID="{6A5ECF71-B6BE-499E-92B2-4B3B7B154EE8}" presName="textBox3a" presStyleLbl="revTx" presStyleIdx="0" presStyleCnt="3" custLinFactNeighborX="-373" custLinFactNeighborY="1610">
        <dgm:presLayoutVars>
          <dgm:bulletEnabled val="1"/>
        </dgm:presLayoutVars>
      </dgm:prSet>
      <dgm:spPr/>
    </dgm:pt>
    <dgm:pt modelId="{5C7ABF9A-9145-472B-905C-1E5E328B8937}" type="pres">
      <dgm:prSet presAssocID="{DA88DC53-4C20-4A9B-A694-540CE837CA3D}" presName="bullet3b" presStyleLbl="node1" presStyleIdx="1" presStyleCnt="3"/>
      <dgm:spPr/>
    </dgm:pt>
    <dgm:pt modelId="{81418E5B-A470-4040-9908-EAA2CE5D8B3D}" type="pres">
      <dgm:prSet presAssocID="{DA88DC53-4C20-4A9B-A694-540CE837CA3D}" presName="textBox3b" presStyleLbl="revTx" presStyleIdx="1" presStyleCnt="3">
        <dgm:presLayoutVars>
          <dgm:bulletEnabled val="1"/>
        </dgm:presLayoutVars>
      </dgm:prSet>
      <dgm:spPr/>
    </dgm:pt>
    <dgm:pt modelId="{161D0F4B-8D68-4340-9FFB-885D0DBAD072}" type="pres">
      <dgm:prSet presAssocID="{F05B4DD2-5104-4EB4-85E3-7D9BCDF1C65E}" presName="bullet3c" presStyleLbl="node1" presStyleIdx="2" presStyleCnt="3" custLinFactX="37291" custLinFactNeighborX="100000" custLinFactNeighborY="-63503"/>
      <dgm:spPr/>
    </dgm:pt>
    <dgm:pt modelId="{DE0793F8-3C29-4F78-A478-D3A39CB36BD2}" type="pres">
      <dgm:prSet presAssocID="{F05B4DD2-5104-4EB4-85E3-7D9BCDF1C65E}" presName="textBox3c" presStyleLbl="revTx" presStyleIdx="2" presStyleCnt="3">
        <dgm:presLayoutVars>
          <dgm:bulletEnabled val="1"/>
        </dgm:presLayoutVars>
      </dgm:prSet>
      <dgm:spPr/>
      <dgm:t>
        <a:bodyPr/>
        <a:lstStyle/>
        <a:p>
          <a:endParaRPr lang="en-US"/>
        </a:p>
      </dgm:t>
    </dgm:pt>
  </dgm:ptLst>
  <dgm:cxnLst>
    <dgm:cxn modelId="{B8ED2AFA-2FE9-4EFE-AA08-915CA171812D}" type="presOf" srcId="{54C07647-5E51-4B37-B1A8-8527824F94A0}" destId="{7B7F8B1E-F63C-431D-A644-856A45522202}" srcOrd="0" destOrd="0" presId="urn:microsoft.com/office/officeart/2005/8/layout/arrow2"/>
    <dgm:cxn modelId="{796EB8A2-C426-426C-B8C1-0B63AE593B63}" srcId="{54C07647-5E51-4B37-B1A8-8527824F94A0}" destId="{6A5ECF71-B6BE-499E-92B2-4B3B7B154EE8}" srcOrd="0" destOrd="0" parTransId="{30F87244-F3F6-4932-A107-F0C0849B022D}" sibTransId="{09364792-5995-41B5-A8F3-D9302C44BA9E}"/>
    <dgm:cxn modelId="{B25015D7-9738-4A27-86D7-547F5BFE2519}" type="presOf" srcId="{6A5ECF71-B6BE-499E-92B2-4B3B7B154EE8}" destId="{DC1B5ACB-4E33-4567-A64B-FBE86EEBA46F}" srcOrd="0" destOrd="0" presId="urn:microsoft.com/office/officeart/2005/8/layout/arrow2"/>
    <dgm:cxn modelId="{841EFFF6-30A9-45A1-866D-99560B3D0F70}" type="presOf" srcId="{DA88DC53-4C20-4A9B-A694-540CE837CA3D}" destId="{81418E5B-A470-4040-9908-EAA2CE5D8B3D}" srcOrd="0" destOrd="0" presId="urn:microsoft.com/office/officeart/2005/8/layout/arrow2"/>
    <dgm:cxn modelId="{CBA3C31C-A48A-4C36-B2FA-735D73BDC464}" srcId="{54C07647-5E51-4B37-B1A8-8527824F94A0}" destId="{F05B4DD2-5104-4EB4-85E3-7D9BCDF1C65E}" srcOrd="2" destOrd="0" parTransId="{0AD773F1-CCB5-41A3-8609-14D50EC514E1}" sibTransId="{53E37DDF-EB10-46D1-BC23-41B4C33D7538}"/>
    <dgm:cxn modelId="{CFBF2592-B11B-48AA-B7A5-99C82D21B8B3}" type="presOf" srcId="{F05B4DD2-5104-4EB4-85E3-7D9BCDF1C65E}" destId="{DE0793F8-3C29-4F78-A478-D3A39CB36BD2}" srcOrd="0" destOrd="0" presId="urn:microsoft.com/office/officeart/2005/8/layout/arrow2"/>
    <dgm:cxn modelId="{48E1E1E7-9FD5-4CE5-BDF3-C340B4FEDC57}" srcId="{54C07647-5E51-4B37-B1A8-8527824F94A0}" destId="{DA88DC53-4C20-4A9B-A694-540CE837CA3D}" srcOrd="1" destOrd="0" parTransId="{8F5A6AFC-20BE-4CC0-A908-E4699ACF3984}" sibTransId="{8D6E0749-4267-4DFD-AEA2-A9C8F647E36D}"/>
    <dgm:cxn modelId="{ED9FB48E-A2E4-40BC-847A-E1E7F18F7B05}" type="presParOf" srcId="{7B7F8B1E-F63C-431D-A644-856A45522202}" destId="{CB2D93BE-EBDF-4B4B-8A66-D197F6E8D9E5}" srcOrd="0" destOrd="0" presId="urn:microsoft.com/office/officeart/2005/8/layout/arrow2"/>
    <dgm:cxn modelId="{65AD7033-173F-4E93-8F45-E5497DAD027A}" type="presParOf" srcId="{7B7F8B1E-F63C-431D-A644-856A45522202}" destId="{529267A6-D1AF-4A48-9A17-958A23A62D7E}" srcOrd="1" destOrd="0" presId="urn:microsoft.com/office/officeart/2005/8/layout/arrow2"/>
    <dgm:cxn modelId="{F2C722C7-8B5A-4158-AC81-48242940E344}" type="presParOf" srcId="{529267A6-D1AF-4A48-9A17-958A23A62D7E}" destId="{3BCA8F25-30C1-427B-AC10-7CB0175A5C42}" srcOrd="0" destOrd="0" presId="urn:microsoft.com/office/officeart/2005/8/layout/arrow2"/>
    <dgm:cxn modelId="{858F7F8F-88F4-4D0E-BAC3-83C96A1C7E15}" type="presParOf" srcId="{529267A6-D1AF-4A48-9A17-958A23A62D7E}" destId="{DC1B5ACB-4E33-4567-A64B-FBE86EEBA46F}" srcOrd="1" destOrd="0" presId="urn:microsoft.com/office/officeart/2005/8/layout/arrow2"/>
    <dgm:cxn modelId="{088FD2B1-3C77-4A36-9E0E-1009A58AD4FE}" type="presParOf" srcId="{529267A6-D1AF-4A48-9A17-958A23A62D7E}" destId="{5C7ABF9A-9145-472B-905C-1E5E328B8937}" srcOrd="2" destOrd="0" presId="urn:microsoft.com/office/officeart/2005/8/layout/arrow2"/>
    <dgm:cxn modelId="{CBF6A592-9284-4BEA-AEFC-6893823EA25A}" type="presParOf" srcId="{529267A6-D1AF-4A48-9A17-958A23A62D7E}" destId="{81418E5B-A470-4040-9908-EAA2CE5D8B3D}" srcOrd="3" destOrd="0" presId="urn:microsoft.com/office/officeart/2005/8/layout/arrow2"/>
    <dgm:cxn modelId="{A9EAC735-31BA-490F-A244-7254604BB071}" type="presParOf" srcId="{529267A6-D1AF-4A48-9A17-958A23A62D7E}" destId="{161D0F4B-8D68-4340-9FFB-885D0DBAD072}" srcOrd="4" destOrd="0" presId="urn:microsoft.com/office/officeart/2005/8/layout/arrow2"/>
    <dgm:cxn modelId="{5A1618A3-D4F0-4F14-A022-5439C1F5F916}" type="presParOf" srcId="{529267A6-D1AF-4A48-9A17-958A23A62D7E}" destId="{DE0793F8-3C29-4F78-A478-D3A39CB36BD2}"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D93BE-EBDF-4B4B-8A66-D197F6E8D9E5}">
      <dsp:nvSpPr>
        <dsp:cNvPr id="0" name=""/>
        <dsp:cNvSpPr/>
      </dsp:nvSpPr>
      <dsp:spPr>
        <a:xfrm>
          <a:off x="0" y="304811"/>
          <a:ext cx="8763000" cy="59436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A8F25-30C1-427B-AC10-7CB0175A5C42}">
      <dsp:nvSpPr>
        <dsp:cNvPr id="0" name=""/>
        <dsp:cNvSpPr/>
      </dsp:nvSpPr>
      <dsp:spPr>
        <a:xfrm>
          <a:off x="685800" y="4876799"/>
          <a:ext cx="227838" cy="2278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B5ACB-4E33-4567-A64B-FBE86EEBA46F}">
      <dsp:nvSpPr>
        <dsp:cNvPr id="0" name=""/>
        <dsp:cNvSpPr/>
      </dsp:nvSpPr>
      <dsp:spPr>
        <a:xfrm>
          <a:off x="1219204" y="4419603"/>
          <a:ext cx="2041779" cy="158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27" tIns="0" rIns="0" bIns="0" numCol="1" spcCol="1270" anchor="t" anchorCtr="0">
          <a:noAutofit/>
        </a:bodyPr>
        <a:lstStyle/>
        <a:p>
          <a:pPr lvl="0" algn="l" defTabSz="2089150">
            <a:lnSpc>
              <a:spcPct val="90000"/>
            </a:lnSpc>
            <a:spcBef>
              <a:spcPct val="0"/>
            </a:spcBef>
            <a:spcAft>
              <a:spcPct val="35000"/>
            </a:spcAft>
          </a:pPr>
          <a:r>
            <a:rPr lang="en-US" sz="4700" kern="1200" dirty="0" smtClean="0">
              <a:solidFill>
                <a:srgbClr val="FF0000"/>
              </a:solidFill>
              <a:latin typeface="Gill Sans MT" pitchFamily="34" charset="0"/>
            </a:rPr>
            <a:t>Difficult</a:t>
          </a:r>
          <a:endParaRPr lang="en-US" sz="4700" kern="1200" dirty="0">
            <a:solidFill>
              <a:srgbClr val="FF0000"/>
            </a:solidFill>
            <a:latin typeface="Gill Sans MT" pitchFamily="34" charset="0"/>
          </a:endParaRPr>
        </a:p>
      </dsp:txBody>
      <dsp:txXfrm>
        <a:off x="1219204" y="4419603"/>
        <a:ext cx="2041779" cy="1582816"/>
      </dsp:txXfrm>
    </dsp:sp>
    <dsp:sp modelId="{5C7ABF9A-9145-472B-905C-1E5E328B8937}">
      <dsp:nvSpPr>
        <dsp:cNvPr id="0" name=""/>
        <dsp:cNvSpPr/>
      </dsp:nvSpPr>
      <dsp:spPr>
        <a:xfrm>
          <a:off x="3124009" y="2791587"/>
          <a:ext cx="411861" cy="411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18E5B-A470-4040-9908-EAA2CE5D8B3D}">
      <dsp:nvSpPr>
        <dsp:cNvPr id="0" name=""/>
        <dsp:cNvSpPr/>
      </dsp:nvSpPr>
      <dsp:spPr>
        <a:xfrm>
          <a:off x="3329940" y="2997517"/>
          <a:ext cx="2103120" cy="297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237" tIns="0" rIns="0" bIns="0" numCol="1" spcCol="1270" anchor="t" anchorCtr="0">
          <a:noAutofit/>
        </a:bodyPr>
        <a:lstStyle/>
        <a:p>
          <a:pPr lvl="0" algn="l" defTabSz="2089150">
            <a:lnSpc>
              <a:spcPct val="90000"/>
            </a:lnSpc>
            <a:spcBef>
              <a:spcPct val="0"/>
            </a:spcBef>
            <a:spcAft>
              <a:spcPct val="35000"/>
            </a:spcAft>
          </a:pPr>
          <a:endParaRPr lang="en-US" sz="4700" kern="1200" dirty="0"/>
        </a:p>
      </dsp:txBody>
      <dsp:txXfrm>
        <a:off x="3329940" y="2997517"/>
        <a:ext cx="2103120" cy="2979420"/>
      </dsp:txXfrm>
    </dsp:sp>
    <dsp:sp modelId="{161D0F4B-8D68-4340-9FFB-885D0DBAD072}">
      <dsp:nvSpPr>
        <dsp:cNvPr id="0" name=""/>
        <dsp:cNvSpPr/>
      </dsp:nvSpPr>
      <dsp:spPr>
        <a:xfrm>
          <a:off x="6324600" y="1524001"/>
          <a:ext cx="569595" cy="569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793F8-3C29-4F78-A478-D3A39CB36BD2}">
      <dsp:nvSpPr>
        <dsp:cNvPr id="0" name=""/>
        <dsp:cNvSpPr/>
      </dsp:nvSpPr>
      <dsp:spPr>
        <a:xfrm>
          <a:off x="5827395" y="2170509"/>
          <a:ext cx="2103120" cy="3806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7" tIns="0" rIns="0" bIns="0" numCol="1" spcCol="1270" anchor="t" anchorCtr="0">
          <a:noAutofit/>
        </a:bodyPr>
        <a:lstStyle/>
        <a:p>
          <a:pPr lvl="0" algn="l" defTabSz="2089150">
            <a:lnSpc>
              <a:spcPct val="90000"/>
            </a:lnSpc>
            <a:spcBef>
              <a:spcPct val="0"/>
            </a:spcBef>
            <a:spcAft>
              <a:spcPct val="35000"/>
            </a:spcAft>
          </a:pPr>
          <a:r>
            <a:rPr lang="en-US" sz="4700" b="1" kern="1200" dirty="0" smtClean="0">
              <a:solidFill>
                <a:srgbClr val="FF0000"/>
              </a:solidFill>
              <a:latin typeface="Gill Sans MT" pitchFamily="34" charset="0"/>
            </a:rPr>
            <a:t>Easy</a:t>
          </a:r>
          <a:endParaRPr lang="en-US" sz="4700" b="1" kern="1200" dirty="0">
            <a:solidFill>
              <a:srgbClr val="FF0000"/>
            </a:solidFill>
            <a:latin typeface="Gill Sans MT" pitchFamily="34" charset="0"/>
          </a:endParaRPr>
        </a:p>
      </dsp:txBody>
      <dsp:txXfrm>
        <a:off x="5827395" y="2170509"/>
        <a:ext cx="2103120" cy="380642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99FC9-FE39-4C26-9974-B0F732BDDD24}" type="datetimeFigureOut">
              <a:rPr lang="en-US" smtClean="0"/>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6A320-3670-42E6-B314-AC7A28C7CE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Money is safe since every transaction uses encryption and password that adheres to highest banking security standards. In addition ,</a:t>
            </a:r>
            <a:r>
              <a:rPr lang="en-US" baseline="0" dirty="0" smtClean="0"/>
              <a:t> </a:t>
            </a:r>
            <a:r>
              <a:rPr lang="en-US" dirty="0" smtClean="0"/>
              <a:t>airtime and money account are kept separate </a:t>
            </a:r>
          </a:p>
          <a:p>
            <a:endParaRPr lang="en-US" dirty="0"/>
          </a:p>
        </p:txBody>
      </p:sp>
      <p:sp>
        <p:nvSpPr>
          <p:cNvPr id="4" name="Slide Number Placeholder 3"/>
          <p:cNvSpPr>
            <a:spLocks noGrp="1"/>
          </p:cNvSpPr>
          <p:nvPr>
            <p:ph type="sldNum" sz="quarter" idx="10"/>
          </p:nvPr>
        </p:nvSpPr>
        <p:spPr/>
        <p:txBody>
          <a:bodyPr/>
          <a:lstStyle/>
          <a:p>
            <a:fld id="{B2E6A320-3670-42E6-B314-AC7A28C7CE4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395E440-A6E6-4E49-92DB-D0D91763DB9F}" type="datetimeFigureOut">
              <a:rPr lang="en-US" smtClean="0"/>
              <a:pPr/>
              <a:t>12/7/2011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5EEA36B-01A9-4758-9171-B438F58684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95E440-A6E6-4E49-92DB-D0D91763DB9F}"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95E440-A6E6-4E49-92DB-D0D91763DB9F}"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95E440-A6E6-4E49-92DB-D0D91763DB9F}" type="datetimeFigureOut">
              <a:rPr lang="en-US" smtClean="0"/>
              <a:pPr/>
              <a:t>12/7/2011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5EEA36B-01A9-4758-9171-B438F58684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395E440-A6E6-4E49-92DB-D0D91763DB9F}" type="datetimeFigureOut">
              <a:rPr lang="en-US" smtClean="0"/>
              <a:pPr/>
              <a:t>12/7/2011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5EEA36B-01A9-4758-9171-B438F586843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395E440-A6E6-4E49-92DB-D0D91763DB9F}" type="datetimeFigureOut">
              <a:rPr lang="en-US" smtClean="0"/>
              <a:pPr/>
              <a:t>12/7/2011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395E440-A6E6-4E49-92DB-D0D91763DB9F}"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5EEA36B-01A9-4758-9171-B438F586843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95E440-A6E6-4E49-92DB-D0D91763DB9F}" type="datetimeFigureOut">
              <a:rPr lang="en-US" smtClean="0"/>
              <a:pPr/>
              <a:t>12/7/2011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95E440-A6E6-4E49-92DB-D0D91763DB9F}" type="datetimeFigureOut">
              <a:rPr lang="en-US" smtClean="0"/>
              <a:pPr/>
              <a:t>12/7/2011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95E440-A6E6-4E49-92DB-D0D91763DB9F}" type="datetimeFigureOut">
              <a:rPr lang="en-US" smtClean="0"/>
              <a:pPr/>
              <a:t>12/7/2011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EA36B-01A9-4758-9171-B438F58684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395E440-A6E6-4E49-92DB-D0D91763DB9F}"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EEA36B-01A9-4758-9171-B438F586843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95E440-A6E6-4E49-92DB-D0D91763DB9F}" type="datetimeFigureOut">
              <a:rPr lang="en-US" smtClean="0"/>
              <a:pPr/>
              <a:t>12/7/2011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EEA36B-01A9-4758-9171-B438F586843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2076450"/>
          </a:xfrm>
        </p:spPr>
        <p:txBody>
          <a:bodyPr>
            <a:noAutofit/>
          </a:bodyPr>
          <a:lstStyle/>
          <a:p>
            <a:pPr algn="ctr"/>
            <a:r>
              <a:rPr lang="en-US" sz="3200" b="1" dirty="0">
                <a:latin typeface="Gill Sans MT" pitchFamily="34" charset="0"/>
              </a:rPr>
              <a:t>AN ASSESSMENT OF ADOPTION AND USE OF MOBILE MONEY SERVICES IN EAST AFRICA: </a:t>
            </a:r>
            <a:r>
              <a:rPr lang="en-US" sz="3600" dirty="0">
                <a:latin typeface="Gill Sans MT" pitchFamily="34" charset="0"/>
              </a:rPr>
              <a:t/>
            </a:r>
            <a:br>
              <a:rPr lang="en-US" sz="3600" dirty="0">
                <a:latin typeface="Gill Sans MT" pitchFamily="34" charset="0"/>
              </a:rPr>
            </a:br>
            <a:r>
              <a:rPr lang="en-US" sz="3200" b="1" cap="none" dirty="0" smtClean="0">
                <a:latin typeface="Gill Sans MT" pitchFamily="34" charset="0"/>
              </a:rPr>
              <a:t>Case Studies from Uganda and Tanzania</a:t>
            </a:r>
            <a:endParaRPr lang="en-US" sz="3200" dirty="0">
              <a:latin typeface="Gill Sans MT" pitchFamily="34" charset="0"/>
            </a:endParaRPr>
          </a:p>
        </p:txBody>
      </p:sp>
      <p:sp>
        <p:nvSpPr>
          <p:cNvPr id="3" name="Subtitle 2"/>
          <p:cNvSpPr>
            <a:spLocks noGrp="1"/>
          </p:cNvSpPr>
          <p:nvPr>
            <p:ph type="subTitle" idx="1"/>
          </p:nvPr>
        </p:nvSpPr>
        <p:spPr>
          <a:xfrm>
            <a:off x="304800" y="4800600"/>
            <a:ext cx="8534400" cy="1752600"/>
          </a:xfrm>
        </p:spPr>
        <p:txBody>
          <a:bodyPr>
            <a:noAutofit/>
          </a:bodyPr>
          <a:lstStyle/>
          <a:p>
            <a:pPr algn="ctr"/>
            <a:endParaRPr lang="en-US" sz="2800" i="1" dirty="0" smtClean="0">
              <a:solidFill>
                <a:schemeClr val="tx1"/>
              </a:solidFill>
              <a:latin typeface="Gill Sans MT" pitchFamily="34" charset="0"/>
            </a:endParaRPr>
          </a:p>
          <a:p>
            <a:pPr algn="ctr"/>
            <a:r>
              <a:rPr lang="en-US" sz="2800" b="1" dirty="0" smtClean="0">
                <a:latin typeface="Gill Sans MT" pitchFamily="34" charset="0"/>
              </a:rPr>
              <a:t>IMTFI Annual Conference Schedule 2011</a:t>
            </a:r>
          </a:p>
          <a:p>
            <a:pPr algn="ctr"/>
            <a:endParaRPr lang="en-US" sz="2800" b="1" dirty="0" smtClean="0">
              <a:latin typeface="Gill Sans MT" pitchFamily="34" charset="0"/>
            </a:endParaRPr>
          </a:p>
          <a:p>
            <a:pPr algn="ctr"/>
            <a:r>
              <a:rPr lang="en-US" i="1" dirty="0" err="1" smtClean="0">
                <a:solidFill>
                  <a:schemeClr val="tx1"/>
                </a:solidFill>
                <a:latin typeface="Gill Sans MT" pitchFamily="34" charset="0"/>
              </a:rPr>
              <a:t>Batilda</a:t>
            </a:r>
            <a:r>
              <a:rPr lang="en-US" i="1" dirty="0" smtClean="0">
                <a:solidFill>
                  <a:schemeClr val="tx1"/>
                </a:solidFill>
                <a:latin typeface="Gill Sans MT" pitchFamily="34" charset="0"/>
              </a:rPr>
              <a:t> E. </a:t>
            </a:r>
            <a:r>
              <a:rPr lang="en-US" i="1" dirty="0" err="1" smtClean="0">
                <a:solidFill>
                  <a:schemeClr val="tx1"/>
                </a:solidFill>
                <a:latin typeface="Gill Sans MT" pitchFamily="34" charset="0"/>
              </a:rPr>
              <a:t>Moshy</a:t>
            </a:r>
            <a:r>
              <a:rPr lang="en-US" i="1" dirty="0" smtClean="0">
                <a:solidFill>
                  <a:schemeClr val="tx1"/>
                </a:solidFill>
                <a:latin typeface="Gill Sans MT" pitchFamily="34" charset="0"/>
              </a:rPr>
              <a:t> - </a:t>
            </a:r>
            <a:r>
              <a:rPr lang="en-US" i="1" dirty="0" err="1" smtClean="0">
                <a:solidFill>
                  <a:schemeClr val="tx1"/>
                </a:solidFill>
                <a:latin typeface="Gill Sans MT" pitchFamily="34" charset="0"/>
              </a:rPr>
              <a:t>Sokoine</a:t>
            </a:r>
            <a:r>
              <a:rPr lang="en-US" i="1" dirty="0" smtClean="0">
                <a:solidFill>
                  <a:schemeClr val="tx1"/>
                </a:solidFill>
                <a:latin typeface="Gill Sans MT" pitchFamily="34" charset="0"/>
              </a:rPr>
              <a:t> </a:t>
            </a:r>
            <a:r>
              <a:rPr lang="en-US" i="1" dirty="0">
                <a:solidFill>
                  <a:schemeClr val="tx1"/>
                </a:solidFill>
                <a:latin typeface="Gill Sans MT" pitchFamily="34" charset="0"/>
              </a:rPr>
              <a:t>University of Agriculture, </a:t>
            </a:r>
            <a:r>
              <a:rPr lang="en-US" i="1" dirty="0" err="1">
                <a:solidFill>
                  <a:schemeClr val="tx1"/>
                </a:solidFill>
                <a:latin typeface="Gill Sans MT" pitchFamily="34" charset="0"/>
              </a:rPr>
              <a:t>Morogoro</a:t>
            </a:r>
            <a:r>
              <a:rPr lang="en-US" i="1" dirty="0">
                <a:solidFill>
                  <a:schemeClr val="tx1"/>
                </a:solidFill>
                <a:latin typeface="Gill Sans MT" pitchFamily="34" charset="0"/>
              </a:rPr>
              <a:t> </a:t>
            </a:r>
            <a:r>
              <a:rPr lang="en-US" i="1" dirty="0" smtClean="0">
                <a:solidFill>
                  <a:schemeClr val="tx1"/>
                </a:solidFill>
                <a:latin typeface="Gill Sans MT" pitchFamily="34" charset="0"/>
              </a:rPr>
              <a:t>Tanzania</a:t>
            </a:r>
          </a:p>
          <a:p>
            <a:pPr algn="ctr"/>
            <a:r>
              <a:rPr lang="en-US" i="1" dirty="0" smtClean="0">
                <a:solidFill>
                  <a:schemeClr val="tx1"/>
                </a:solidFill>
                <a:latin typeface="Gill Sans MT" pitchFamily="34" charset="0"/>
              </a:rPr>
              <a:t>Paul I. </a:t>
            </a:r>
            <a:r>
              <a:rPr lang="en-US" i="1" dirty="0" err="1" smtClean="0">
                <a:solidFill>
                  <a:schemeClr val="tx1"/>
                </a:solidFill>
                <a:latin typeface="Gill Sans MT" pitchFamily="34" charset="0"/>
              </a:rPr>
              <a:t>Mukwaya</a:t>
            </a:r>
            <a:r>
              <a:rPr lang="en-US" i="1" dirty="0" smtClean="0">
                <a:solidFill>
                  <a:schemeClr val="tx1"/>
                </a:solidFill>
                <a:latin typeface="Gill Sans MT" pitchFamily="34" charset="0"/>
              </a:rPr>
              <a:t> - </a:t>
            </a:r>
            <a:r>
              <a:rPr lang="en-US" i="1" dirty="0" err="1" smtClean="0">
                <a:solidFill>
                  <a:schemeClr val="tx1"/>
                </a:solidFill>
                <a:latin typeface="Gill Sans MT" pitchFamily="34" charset="0"/>
              </a:rPr>
              <a:t>Makerere</a:t>
            </a:r>
            <a:r>
              <a:rPr lang="en-US" i="1" dirty="0" smtClean="0">
                <a:solidFill>
                  <a:schemeClr val="tx1"/>
                </a:solidFill>
                <a:latin typeface="Gill Sans MT" pitchFamily="34" charset="0"/>
              </a:rPr>
              <a:t> University, Kampala Uganda</a:t>
            </a:r>
            <a:endParaRPr lang="en-US" i="1" dirty="0">
              <a:solidFill>
                <a:schemeClr val="tx1"/>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5847755"/>
          </a:xfrm>
          <a:prstGeom prst="rect">
            <a:avLst/>
          </a:prstGeom>
        </p:spPr>
        <p:txBody>
          <a:bodyPr wrap="square">
            <a:spAutoFit/>
          </a:bodyPr>
          <a:lstStyle/>
          <a:p>
            <a:pPr marL="514350" lvl="0" indent="-514350" algn="just" eaLnBrk="0" fontAlgn="base" hangingPunct="0">
              <a:spcBef>
                <a:spcPct val="0"/>
              </a:spcBef>
              <a:spcAft>
                <a:spcPct val="0"/>
              </a:spcAft>
              <a:buFont typeface="+mj-lt"/>
              <a:buAutoNum type="arabicPeriod" startAt="2"/>
            </a:pPr>
            <a:r>
              <a:rPr kumimoji="0" lang="en-US" sz="3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Customer's mobile experience and how this builds trust and loyalty/support for mobile money services.</a:t>
            </a:r>
            <a:endParaRPr lang="en-US" sz="3400" dirty="0">
              <a:latin typeface="Gill Sans MT" pitchFamily="34" charset="0"/>
              <a:ea typeface="Calibri" pitchFamily="34" charset="0"/>
              <a:cs typeface="Arial" pitchFamily="34" charset="0"/>
            </a:endParaRPr>
          </a:p>
          <a:p>
            <a:pPr marL="971550" lvl="1" indent="-514350" algn="just" eaLnBrk="0" fontAlgn="base" hangingPunct="0">
              <a:spcBef>
                <a:spcPct val="0"/>
              </a:spcBef>
              <a:spcAft>
                <a:spcPct val="0"/>
              </a:spcAft>
              <a:buFont typeface="Wingdings" pitchFamily="2" charset="2"/>
              <a:buChar char="§"/>
            </a:pPr>
            <a:r>
              <a:rPr kumimoji="0" lang="en-US" sz="3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Variance in trust in the use of MMS be explained by trust in technologies, trust in vendors etc.</a:t>
            </a:r>
            <a:endParaRPr lang="en-US" sz="3400" dirty="0">
              <a:latin typeface="Gill Sans MT" pitchFamily="34" charset="0"/>
              <a:ea typeface="Calibri" pitchFamily="34" charset="0"/>
              <a:cs typeface="Arial" pitchFamily="34" charset="0"/>
            </a:endParaRPr>
          </a:p>
          <a:p>
            <a:pPr marL="971550" lvl="1" indent="-514350" algn="just" eaLnBrk="0" fontAlgn="base" hangingPunct="0">
              <a:spcBef>
                <a:spcPct val="0"/>
              </a:spcBef>
              <a:spcAft>
                <a:spcPct val="0"/>
              </a:spcAft>
              <a:buFont typeface="Wingdings" pitchFamily="2" charset="2"/>
              <a:buChar char="§"/>
            </a:pPr>
            <a:r>
              <a:rPr lang="en-GB" sz="3400" dirty="0" smtClean="0">
                <a:latin typeface="Gill Sans MT" pitchFamily="34" charset="0"/>
                <a:ea typeface="Calibri" pitchFamily="34" charset="0"/>
                <a:cs typeface="Times New Roman" pitchFamily="18" charset="0"/>
              </a:rPr>
              <a:t>Forms of</a:t>
            </a:r>
            <a:r>
              <a:rPr kumimoji="0" lang="en-GB" sz="3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trust support,</a:t>
            </a:r>
            <a:r>
              <a:rPr kumimoji="0" lang="en-GB" sz="34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s</a:t>
            </a:r>
            <a:r>
              <a:rPr kumimoji="0" lang="en-GB" sz="3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ervice quality trust, and customer loyalty and satisfaction</a:t>
            </a:r>
          </a:p>
          <a:p>
            <a:pPr marL="971550" lvl="1" indent="-514350" algn="just" eaLnBrk="0" fontAlgn="base" hangingPunct="0">
              <a:spcBef>
                <a:spcPct val="0"/>
              </a:spcBef>
              <a:spcAft>
                <a:spcPct val="0"/>
              </a:spcAft>
              <a:buFont typeface="Wingdings" pitchFamily="2" charset="2"/>
              <a:buChar char="§"/>
            </a:pPr>
            <a:endParaRPr lang="en-GB" sz="3400" dirty="0" smtClean="0">
              <a:latin typeface="Gill Sans MT" pitchFamily="34" charset="0"/>
              <a:ea typeface="Calibri" pitchFamily="34" charset="0"/>
              <a:cs typeface="Times New Roman" pitchFamily="18" charset="0"/>
            </a:endParaRPr>
          </a:p>
          <a:p>
            <a:pPr marL="971550" lvl="1" indent="-514350" algn="ctr" eaLnBrk="0" fontAlgn="base" hangingPunct="0">
              <a:spcBef>
                <a:spcPct val="0"/>
              </a:spcBef>
              <a:spcAft>
                <a:spcPct val="0"/>
              </a:spcAft>
            </a:pPr>
            <a:r>
              <a:rPr lang="en-GB" sz="3400" b="1" dirty="0" smtClean="0">
                <a:latin typeface="Gill Sans MT" pitchFamily="34" charset="0"/>
                <a:ea typeface="Calibri" pitchFamily="34" charset="0"/>
                <a:cs typeface="Times New Roman" pitchFamily="18" charset="0"/>
              </a:rPr>
              <a:t>-Further data analysis is being done here-</a:t>
            </a:r>
            <a:endParaRPr lang="en-US" sz="3400" b="1" dirty="0">
              <a:latin typeface="Gill Sans MT"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152400"/>
            <a:ext cx="4181081"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DATA and METHODS</a:t>
            </a:r>
          </a:p>
          <a:p>
            <a:pPr marL="514350" marR="0" lvl="0" indent="-51435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3000" b="1" i="0" u="none" strike="noStrike" cap="none" normalizeH="0" baseline="0" dirty="0" smtClean="0">
              <a:ln>
                <a:noFill/>
              </a:ln>
              <a:solidFill>
                <a:schemeClr val="tx1"/>
              </a:solidFill>
              <a:effectLst/>
              <a:latin typeface="Gill Sans MT" pitchFamily="34" charset="0"/>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tabLst/>
            </a:pPr>
            <a:r>
              <a:rPr kumimoji="0" lang="en-US" sz="3000" b="1" i="0" u="none" strike="noStrike" cap="none" normalizeH="0" baseline="0" dirty="0" smtClean="0">
                <a:ln>
                  <a:noFill/>
                </a:ln>
                <a:solidFill>
                  <a:schemeClr val="tx1"/>
                </a:solidFill>
                <a:effectLst/>
                <a:latin typeface="Gill Sans MT" pitchFamily="34" charset="0"/>
                <a:cs typeface="Times New Roman" pitchFamily="18" charset="0"/>
              </a:rPr>
              <a:t>Study setting</a:t>
            </a:r>
            <a:endParaRPr kumimoji="0" lang="en-US" sz="3000" b="1" i="0" u="none" strike="noStrike" cap="none" normalizeH="0" baseline="0" dirty="0" smtClean="0">
              <a:ln>
                <a:noFill/>
              </a:ln>
              <a:solidFill>
                <a:schemeClr val="tx1"/>
              </a:solidFill>
              <a:effectLst/>
              <a:latin typeface="Gill Sans MT" pitchFamily="34" charset="0"/>
              <a:cs typeface="Arial" pitchFamily="34" charset="0"/>
            </a:endParaRPr>
          </a:p>
        </p:txBody>
      </p:sp>
      <p:sp>
        <p:nvSpPr>
          <p:cNvPr id="23553" name="Rectangle 1"/>
          <p:cNvSpPr>
            <a:spLocks noChangeArrowheads="1"/>
          </p:cNvSpPr>
          <p:nvPr/>
        </p:nvSpPr>
        <p:spPr bwMode="auto">
          <a:xfrm>
            <a:off x="228600" y="1724085"/>
            <a:ext cx="8686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Two urban </a:t>
            </a:r>
            <a:r>
              <a:rPr kumimoji="0" lang="en-US" sz="3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centres</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in each country were chosen for the study - Tanzania and Uganda (Figure 2) </a:t>
            </a:r>
          </a:p>
          <a:p>
            <a:pPr marL="971550" lvl="1" indent="-514350" algn="just" fontAlgn="base">
              <a:spcBef>
                <a:spcPct val="0"/>
              </a:spcBef>
              <a:spcAft>
                <a:spcPct val="0"/>
              </a:spcAft>
              <a:buFont typeface="Wingdings" pitchFamily="2" charset="2"/>
              <a:buChar char="§"/>
            </a:pP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Dar </a:t>
            </a:r>
            <a:r>
              <a:rPr kumimoji="0" lang="en-US" sz="3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es</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salaam </a:t>
            </a:r>
            <a:r>
              <a:rPr lang="en-US" sz="3200" dirty="0" smtClean="0">
                <a:latin typeface="Gill Sans MT" pitchFamily="34"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TZ) and Kampala (UG) – The commercial capitals for both countries/ areas where MMS</a:t>
            </a:r>
            <a:r>
              <a:rPr kumimoji="0" lang="en-US" sz="32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were started</a:t>
            </a:r>
          </a:p>
          <a:p>
            <a:pPr marL="971550" lvl="1" indent="-514350" algn="just" fontAlgn="base">
              <a:spcBef>
                <a:spcPct val="0"/>
              </a:spcBef>
              <a:spcAft>
                <a:spcPct val="0"/>
              </a:spcAft>
              <a:buFont typeface="Wingdings" pitchFamily="2" charset="2"/>
              <a:buChar char="§"/>
            </a:pPr>
            <a:endParaRPr kumimoji="0" lang="en-US" sz="32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endParaRPr>
          </a:p>
          <a:p>
            <a:pPr marL="971550" lvl="1" indent="-514350" algn="just" fontAlgn="base">
              <a:spcBef>
                <a:spcPct val="0"/>
              </a:spcBef>
              <a:spcAft>
                <a:spcPct val="0"/>
              </a:spcAft>
              <a:buFont typeface="Wingdings" pitchFamily="2" charset="2"/>
              <a:buChar char="§"/>
            </a:pPr>
            <a:r>
              <a:rPr kumimoji="0" lang="en-US" sz="3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Morogoro</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(TZ) and Lira (UG) - represent medium size towns</a:t>
            </a:r>
            <a:r>
              <a:rPr kumimoji="0" lang="en-US" sz="32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where latest reports indicate that MMS are being used by a substantially bigger population.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8600" y="305084"/>
            <a:ext cx="4122690" cy="4646964"/>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4495800" y="304800"/>
            <a:ext cx="4343400" cy="4648200"/>
          </a:xfrm>
          <a:prstGeom prst="rect">
            <a:avLst/>
          </a:prstGeom>
          <a:noFill/>
          <a:ln w="9525">
            <a:noFill/>
            <a:miter lim="800000"/>
            <a:headEnd/>
            <a:tailEnd/>
          </a:ln>
        </p:spPr>
      </p:pic>
      <p:sp>
        <p:nvSpPr>
          <p:cNvPr id="4" name="Rectangle 3"/>
          <p:cNvSpPr/>
          <p:nvPr/>
        </p:nvSpPr>
        <p:spPr>
          <a:xfrm>
            <a:off x="304800" y="5638800"/>
            <a:ext cx="8534400" cy="553998"/>
          </a:xfrm>
          <a:prstGeom prst="rect">
            <a:avLst/>
          </a:prstGeom>
        </p:spPr>
        <p:txBody>
          <a:bodyPr wrap="square">
            <a:spAutoFit/>
          </a:bodyPr>
          <a:lstStyle/>
          <a:p>
            <a:pPr algn="just" eaLnBrk="0" fontAlgn="base" hangingPunct="0">
              <a:spcBef>
                <a:spcPct val="0"/>
              </a:spcBef>
              <a:spcAft>
                <a:spcPct val="0"/>
              </a:spcAft>
            </a:pPr>
            <a:r>
              <a:rPr lang="en-US" sz="3000" b="1" dirty="0" smtClean="0">
                <a:latin typeface="Gill Sans MT" pitchFamily="34" charset="0"/>
              </a:rPr>
              <a:t>Study sites in Uganda and Tanzania</a:t>
            </a:r>
          </a:p>
        </p:txBody>
      </p:sp>
      <p:sp>
        <p:nvSpPr>
          <p:cNvPr id="5" name="5-Point Star 4"/>
          <p:cNvSpPr/>
          <p:nvPr/>
        </p:nvSpPr>
        <p:spPr>
          <a:xfrm>
            <a:off x="2286000" y="1752600"/>
            <a:ext cx="685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6" name="5-Point Star 5"/>
          <p:cNvSpPr/>
          <p:nvPr/>
        </p:nvSpPr>
        <p:spPr>
          <a:xfrm>
            <a:off x="2209800" y="3124200"/>
            <a:ext cx="685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7" name="5-Point Star 6"/>
          <p:cNvSpPr/>
          <p:nvPr/>
        </p:nvSpPr>
        <p:spPr>
          <a:xfrm>
            <a:off x="7315200" y="2590800"/>
            <a:ext cx="4572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8" name="5-Point Star 7"/>
          <p:cNvSpPr/>
          <p:nvPr/>
        </p:nvSpPr>
        <p:spPr>
          <a:xfrm>
            <a:off x="7696200" y="2514600"/>
            <a:ext cx="685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152400"/>
            <a:ext cx="88392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fontAlgn="base">
              <a:spcBef>
                <a:spcPct val="0"/>
              </a:spcBef>
              <a:spcAft>
                <a:spcPct val="0"/>
              </a:spcAft>
            </a:pPr>
            <a:r>
              <a:rPr kumimoji="0" lang="en-US" sz="3000" b="1" i="0" u="none" strike="noStrike" cap="none" normalizeH="0" baseline="0" dirty="0" smtClean="0">
                <a:ln>
                  <a:noFill/>
                </a:ln>
                <a:solidFill>
                  <a:schemeClr val="tx1"/>
                </a:solidFill>
                <a:effectLst/>
                <a:latin typeface="Gill Sans MT" pitchFamily="34" charset="0"/>
                <a:cs typeface="Times New Roman" pitchFamily="18" charset="0"/>
              </a:rPr>
              <a:t>Data collection</a:t>
            </a:r>
            <a:r>
              <a:rPr kumimoji="0" lang="en-US" sz="3000" b="1" i="0" u="none" strike="noStrike" cap="none" normalizeH="0" dirty="0" smtClean="0">
                <a:ln>
                  <a:noFill/>
                </a:ln>
                <a:solidFill>
                  <a:schemeClr val="tx1"/>
                </a:solidFill>
                <a:effectLst/>
                <a:latin typeface="Gill Sans MT" pitchFamily="34" charset="0"/>
                <a:cs typeface="Times New Roman" pitchFamily="18" charset="0"/>
              </a:rPr>
              <a:t> </a:t>
            </a:r>
            <a:endParaRPr kumimoji="0" lang="en-US" sz="3000" b="1" i="0" u="none" strike="noStrike" cap="none" normalizeH="0" baseline="0" dirty="0" smtClean="0">
              <a:ln>
                <a:noFill/>
              </a:ln>
              <a:solidFill>
                <a:schemeClr val="tx1"/>
              </a:solidFill>
              <a:effectLst/>
              <a:latin typeface="Gill Sans MT" pitchFamily="34" charset="0"/>
              <a:cs typeface="Arial" pitchFamily="34" charset="0"/>
            </a:endParaRP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r>
              <a:rPr kumimoji="0" lang="en-US" sz="3000" b="1" i="0" u="none" strike="noStrike" cap="none" normalizeH="0" baseline="0" dirty="0" smtClean="0">
                <a:ln>
                  <a:noFill/>
                </a:ln>
                <a:solidFill>
                  <a:schemeClr val="tx1"/>
                </a:solidFill>
                <a:effectLst/>
                <a:latin typeface="Gill Sans MT" pitchFamily="34" charset="0"/>
                <a:cs typeface="Arial" pitchFamily="34" charset="0"/>
              </a:rPr>
              <a:t>Pilot survey</a:t>
            </a:r>
          </a:p>
          <a:p>
            <a:pPr marL="971550" lvl="1" indent="-514350" algn="just" fontAlgn="base">
              <a:spcBef>
                <a:spcPct val="0"/>
              </a:spcBef>
              <a:spcAft>
                <a:spcPct val="0"/>
              </a:spcAft>
              <a:buFont typeface="Wingdings" pitchFamily="2" charset="2"/>
              <a:buChar char="§"/>
            </a:pPr>
            <a:r>
              <a:rPr lang="en-US" sz="3000" dirty="0" smtClean="0">
                <a:latin typeface="Gill Sans MT" pitchFamily="34" charset="0"/>
              </a:rPr>
              <a:t>Consultations with Telecom companies, MM agents </a:t>
            </a:r>
            <a:r>
              <a:rPr lang="en-US" sz="3000" dirty="0">
                <a:latin typeface="Gill Sans MT" pitchFamily="34" charset="0"/>
              </a:rPr>
              <a:t>and ICT professionals </a:t>
            </a: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r>
              <a:rPr lang="en-US" sz="3000" dirty="0" smtClean="0">
                <a:latin typeface="Gill Sans MT" pitchFamily="34" charset="0"/>
              </a:rPr>
              <a:t>Modification </a:t>
            </a:r>
            <a:r>
              <a:rPr lang="en-US" sz="3000" dirty="0">
                <a:latin typeface="Gill Sans MT" pitchFamily="34" charset="0"/>
              </a:rPr>
              <a:t>and adjustments </a:t>
            </a:r>
            <a:r>
              <a:rPr lang="en-US" sz="3000" dirty="0" smtClean="0">
                <a:latin typeface="Gill Sans MT" pitchFamily="34" charset="0"/>
              </a:rPr>
              <a:t>made to </a:t>
            </a:r>
            <a:r>
              <a:rPr lang="en-US" sz="3000" dirty="0">
                <a:latin typeface="Gill Sans MT" pitchFamily="34" charset="0"/>
              </a:rPr>
              <a:t>the original questions. </a:t>
            </a: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r>
              <a:rPr lang="en-US" sz="3000" dirty="0" smtClean="0">
                <a:latin typeface="Gill Sans MT" pitchFamily="34" charset="0"/>
              </a:rPr>
              <a:t>Translation of the questionnaire </a:t>
            </a:r>
            <a:r>
              <a:rPr lang="en-US" sz="3000" dirty="0">
                <a:latin typeface="Gill Sans MT" pitchFamily="34" charset="0"/>
              </a:rPr>
              <a:t>into Kiswahili </a:t>
            </a:r>
            <a:r>
              <a:rPr lang="en-US" sz="3000" dirty="0" smtClean="0">
                <a:latin typeface="Gill Sans MT" pitchFamily="34" charset="0"/>
              </a:rPr>
              <a:t>for the TZ audience</a:t>
            </a:r>
            <a:r>
              <a:rPr lang="en-US" sz="3000" dirty="0">
                <a:latin typeface="Gill Sans MT" pitchFamily="34" charset="0"/>
              </a:rPr>
              <a:t>. </a:t>
            </a: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endParaRPr lang="en-US" sz="3000" dirty="0" smtClean="0">
              <a:latin typeface="Gill Sans MT" pitchFamily="34" charset="0"/>
            </a:endParaRPr>
          </a:p>
          <a:p>
            <a:pPr marL="971550" lvl="1" indent="-514350" algn="just" fontAlgn="base">
              <a:spcBef>
                <a:spcPct val="0"/>
              </a:spcBef>
              <a:spcAft>
                <a:spcPct val="0"/>
              </a:spcAft>
              <a:buFont typeface="Wingdings" pitchFamily="2" charset="2"/>
              <a:buChar char="§"/>
            </a:pPr>
            <a:r>
              <a:rPr lang="en-US" sz="3000" dirty="0" smtClean="0">
                <a:latin typeface="Gill Sans MT" pitchFamily="34" charset="0"/>
              </a:rPr>
              <a:t>The </a:t>
            </a:r>
            <a:r>
              <a:rPr lang="en-US" sz="3000" dirty="0">
                <a:latin typeface="Gill Sans MT" pitchFamily="34" charset="0"/>
              </a:rPr>
              <a:t>questionnaire was </a:t>
            </a:r>
            <a:r>
              <a:rPr lang="en-US" sz="3000" dirty="0" smtClean="0">
                <a:latin typeface="Gill Sans MT" pitchFamily="34" charset="0"/>
              </a:rPr>
              <a:t>adapted from several readings and changes were made to situate them in the TZ and UG context.</a:t>
            </a:r>
            <a:endParaRPr kumimoji="0" lang="en-US" sz="3000" b="0" i="0" u="none" strike="noStrike" cap="none" normalizeH="0" baseline="0" dirty="0" smtClean="0">
              <a:ln>
                <a:noFill/>
              </a:ln>
              <a:solidFill>
                <a:schemeClr val="tx1"/>
              </a:solidFill>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555641"/>
          </a:xfrm>
          <a:prstGeom prst="rect">
            <a:avLst/>
          </a:prstGeom>
        </p:spPr>
        <p:txBody>
          <a:bodyPr wrap="square">
            <a:spAutoFit/>
          </a:bodyPr>
          <a:lstStyle/>
          <a:p>
            <a:pPr marL="514350" indent="-514350" algn="just"/>
            <a:r>
              <a:rPr lang="en-US" sz="3000" dirty="0" smtClean="0">
                <a:latin typeface="Gill Sans MT" pitchFamily="34" charset="0"/>
              </a:rPr>
              <a:t>Final </a:t>
            </a:r>
            <a:r>
              <a:rPr lang="en-US" sz="3000" dirty="0">
                <a:latin typeface="Gill Sans MT" pitchFamily="34" charset="0"/>
              </a:rPr>
              <a:t>questionnaire designed consisted of two sections. </a:t>
            </a:r>
            <a:endParaRPr lang="en-US" sz="3000" dirty="0" smtClean="0">
              <a:latin typeface="Gill Sans MT" pitchFamily="34" charset="0"/>
            </a:endParaRPr>
          </a:p>
          <a:p>
            <a:pPr marL="514350" indent="-514350" algn="just">
              <a:buFont typeface="+mj-lt"/>
              <a:buAutoNum type="alphaLcParenR"/>
            </a:pPr>
            <a:r>
              <a:rPr lang="en-US" sz="3000" dirty="0" smtClean="0">
                <a:latin typeface="Gill Sans MT" pitchFamily="34" charset="0"/>
              </a:rPr>
              <a:t>Two subsections</a:t>
            </a:r>
          </a:p>
          <a:p>
            <a:pPr marL="971550" lvl="1" indent="-514350" algn="just">
              <a:buFont typeface="Wingdings" pitchFamily="2" charset="2"/>
              <a:buChar char="§"/>
            </a:pPr>
            <a:r>
              <a:rPr lang="en-US" sz="3000" dirty="0" smtClean="0">
                <a:latin typeface="Gill Sans MT" pitchFamily="34" charset="0"/>
              </a:rPr>
              <a:t>MM and technology adoption related questions derived from the TAM model </a:t>
            </a:r>
          </a:p>
          <a:p>
            <a:pPr marL="971550" lvl="1" indent="-514350" algn="just">
              <a:buFont typeface="Wingdings" pitchFamily="2" charset="2"/>
              <a:buChar char="§"/>
            </a:pPr>
            <a:r>
              <a:rPr lang="en-US" sz="3000" dirty="0" smtClean="0">
                <a:latin typeface="Gill Sans MT" pitchFamily="34" charset="0"/>
              </a:rPr>
              <a:t>5-point </a:t>
            </a:r>
            <a:r>
              <a:rPr lang="en-US" sz="3000" dirty="0" err="1">
                <a:latin typeface="Gill Sans MT" pitchFamily="34" charset="0"/>
              </a:rPr>
              <a:t>Likert</a:t>
            </a:r>
            <a:r>
              <a:rPr lang="en-US" sz="3000" dirty="0">
                <a:latin typeface="Gill Sans MT" pitchFamily="34" charset="0"/>
              </a:rPr>
              <a:t> </a:t>
            </a:r>
            <a:r>
              <a:rPr lang="en-US" sz="3000" dirty="0" smtClean="0">
                <a:latin typeface="Gill Sans MT" pitchFamily="34" charset="0"/>
              </a:rPr>
              <a:t>scale that included: strongly </a:t>
            </a:r>
            <a:r>
              <a:rPr lang="en-US" sz="3000" dirty="0">
                <a:latin typeface="Gill Sans MT" pitchFamily="34" charset="0"/>
              </a:rPr>
              <a:t>disagree, disagree, neutral, agree and strongly </a:t>
            </a:r>
            <a:r>
              <a:rPr lang="en-US" sz="3000" dirty="0" smtClean="0">
                <a:latin typeface="Gill Sans MT" pitchFamily="34" charset="0"/>
              </a:rPr>
              <a:t>agree [Choice of one of the options]. </a:t>
            </a:r>
          </a:p>
          <a:p>
            <a:pPr marL="971550" lvl="1" indent="-514350" algn="just">
              <a:buFont typeface="Wingdings" pitchFamily="2" charset="2"/>
              <a:buChar char="§"/>
            </a:pPr>
            <a:endParaRPr lang="en-US" sz="3000" dirty="0" smtClean="0">
              <a:latin typeface="Gill Sans MT" pitchFamily="34" charset="0"/>
            </a:endParaRPr>
          </a:p>
          <a:p>
            <a:pPr marL="514350" indent="-514350" algn="just">
              <a:buFont typeface="+mj-lt"/>
              <a:buAutoNum type="alphaLcParenR" startAt="2"/>
            </a:pPr>
            <a:r>
              <a:rPr lang="en-US" sz="3000" dirty="0" smtClean="0">
                <a:latin typeface="Gill Sans MT" pitchFamily="34" charset="0"/>
              </a:rPr>
              <a:t>Questions </a:t>
            </a:r>
            <a:r>
              <a:rPr lang="en-US" sz="3000" dirty="0">
                <a:latin typeface="Gill Sans MT" pitchFamily="34" charset="0"/>
              </a:rPr>
              <a:t>including </a:t>
            </a:r>
            <a:r>
              <a:rPr lang="en-US" sz="3000" dirty="0" smtClean="0">
                <a:latin typeface="Gill Sans MT" pitchFamily="34" charset="0"/>
              </a:rPr>
              <a:t>demographic/cultural </a:t>
            </a:r>
            <a:r>
              <a:rPr lang="en-US" sz="3000" dirty="0">
                <a:latin typeface="Gill Sans MT" pitchFamily="34" charset="0"/>
              </a:rPr>
              <a:t>questions such </a:t>
            </a:r>
            <a:r>
              <a:rPr lang="en-US" sz="3000" dirty="0" smtClean="0">
                <a:latin typeface="Gill Sans MT" pitchFamily="34" charset="0"/>
              </a:rPr>
              <a:t>as gender, age, occupation, education, income and marital status</a:t>
            </a:r>
          </a:p>
          <a:p>
            <a:pPr marL="971550" lvl="1" indent="-514350" algn="just">
              <a:buFont typeface="Wingdings" pitchFamily="2" charset="2"/>
              <a:buChar char="§"/>
            </a:pPr>
            <a:r>
              <a:rPr lang="en-US" sz="3000" dirty="0" smtClean="0">
                <a:latin typeface="Gill Sans MT" pitchFamily="34" charset="0"/>
              </a:rPr>
              <a:t>The </a:t>
            </a:r>
            <a:r>
              <a:rPr lang="en-US" sz="3000" dirty="0">
                <a:latin typeface="Gill Sans MT" pitchFamily="34" charset="0"/>
              </a:rPr>
              <a:t>questions were designed in multiple choices and respondents could choose the option which was more applicable to them.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093976"/>
          </a:xfrm>
          <a:prstGeom prst="rect">
            <a:avLst/>
          </a:prstGeom>
        </p:spPr>
        <p:txBody>
          <a:bodyPr wrap="square">
            <a:spAutoFit/>
          </a:bodyPr>
          <a:lstStyle/>
          <a:p>
            <a:pPr marL="514350" indent="-514350" algn="just">
              <a:buFont typeface="+mj-lt"/>
              <a:buAutoNum type="arabicPeriod" startAt="2"/>
            </a:pPr>
            <a:r>
              <a:rPr lang="en-US" sz="3000" dirty="0" smtClean="0">
                <a:latin typeface="Gill Sans MT" pitchFamily="34" charset="0"/>
              </a:rPr>
              <a:t>Use of key informants and consultations with persons responsible for MMS in</a:t>
            </a:r>
          </a:p>
          <a:p>
            <a:pPr marL="971550" lvl="1" indent="-514350" algn="just">
              <a:buFont typeface="Wingdings" pitchFamily="2" charset="2"/>
              <a:buChar char="§"/>
            </a:pPr>
            <a:r>
              <a:rPr lang="en-US" sz="3000" dirty="0" smtClean="0">
                <a:latin typeface="Gill Sans MT" pitchFamily="34" charset="0"/>
              </a:rPr>
              <a:t>Individual telecom companies – </a:t>
            </a:r>
            <a:r>
              <a:rPr lang="en-US" sz="3000" dirty="0" smtClean="0">
                <a:latin typeface="Gill Sans MT" pitchFamily="34" charset="0"/>
              </a:rPr>
              <a:t>agencies responsible </a:t>
            </a:r>
            <a:r>
              <a:rPr lang="en-US" sz="3000" dirty="0" smtClean="0">
                <a:latin typeface="Gill Sans MT" pitchFamily="34" charset="0"/>
              </a:rPr>
              <a:t>for the MM market</a:t>
            </a:r>
          </a:p>
          <a:p>
            <a:pPr marL="971550" lvl="1" indent="-514350" algn="just">
              <a:buFont typeface="Wingdings" pitchFamily="2" charset="2"/>
              <a:buChar char="§"/>
            </a:pPr>
            <a:r>
              <a:rPr lang="en-US" sz="3000" dirty="0" smtClean="0">
                <a:latin typeface="Gill Sans MT" pitchFamily="34" charset="0"/>
              </a:rPr>
              <a:t>Banks</a:t>
            </a:r>
          </a:p>
          <a:p>
            <a:pPr marL="971550" lvl="1" indent="-514350" algn="just">
              <a:buFont typeface="Wingdings" pitchFamily="2" charset="2"/>
              <a:buChar char="§"/>
            </a:pPr>
            <a:r>
              <a:rPr lang="en-US" sz="3000" dirty="0" smtClean="0">
                <a:latin typeface="Gill Sans MT" pitchFamily="34" charset="0"/>
              </a:rPr>
              <a:t>MMS Agents</a:t>
            </a:r>
          </a:p>
          <a:p>
            <a:pPr marL="971550" lvl="1" indent="-514350" algn="just">
              <a:buFont typeface="Wingdings" pitchFamily="2" charset="2"/>
              <a:buChar char="§"/>
            </a:pPr>
            <a:endParaRPr lang="en-US" sz="3000" dirty="0" smtClean="0">
              <a:latin typeface="Gill Sans MT" pitchFamily="34" charset="0"/>
            </a:endParaRPr>
          </a:p>
          <a:p>
            <a:pPr marL="514350" indent="-514350" algn="just">
              <a:buFont typeface="+mj-lt"/>
              <a:buAutoNum type="arabicPeriod" startAt="3"/>
            </a:pPr>
            <a:r>
              <a:rPr lang="en-US" sz="3000" dirty="0" smtClean="0">
                <a:latin typeface="Gill Sans MT" pitchFamily="34" charset="0"/>
              </a:rPr>
              <a:t>Review of documents</a:t>
            </a:r>
          </a:p>
          <a:p>
            <a:pPr marL="971550" lvl="1" indent="-514350" algn="just">
              <a:buFont typeface="Wingdings" pitchFamily="2" charset="2"/>
              <a:buChar char="§"/>
            </a:pPr>
            <a:r>
              <a:rPr lang="en-US" sz="3000" dirty="0">
                <a:latin typeface="Gill Sans MT" pitchFamily="34" charset="0"/>
              </a:rPr>
              <a:t>Reviews of </a:t>
            </a:r>
            <a:r>
              <a:rPr lang="en-US" sz="3000" dirty="0" smtClean="0">
                <a:latin typeface="Gill Sans MT" pitchFamily="34" charset="0"/>
              </a:rPr>
              <a:t>country specific MMS data</a:t>
            </a:r>
            <a:endParaRPr lang="en-US" sz="3000" dirty="0">
              <a:latin typeface="Gill Sans MT" pitchFamily="34" charset="0"/>
            </a:endParaRPr>
          </a:p>
          <a:p>
            <a:pPr marL="971550" lvl="1" indent="-514350" algn="just">
              <a:buFont typeface="Wingdings" pitchFamily="2" charset="2"/>
              <a:buChar char="§"/>
            </a:pPr>
            <a:r>
              <a:rPr lang="en-US" sz="3000" dirty="0">
                <a:latin typeface="Gill Sans MT" pitchFamily="34" charset="0"/>
              </a:rPr>
              <a:t>Collation and analysis of </a:t>
            </a:r>
            <a:r>
              <a:rPr lang="en-US" sz="3000" dirty="0" smtClean="0">
                <a:latin typeface="Gill Sans MT" pitchFamily="34" charset="0"/>
              </a:rPr>
              <a:t>country specific </a:t>
            </a:r>
            <a:r>
              <a:rPr lang="en-US" sz="3000" dirty="0" smtClean="0">
                <a:latin typeface="Gill Sans MT" pitchFamily="34" charset="0"/>
              </a:rPr>
              <a:t>official policy </a:t>
            </a:r>
            <a:r>
              <a:rPr lang="en-US" sz="3000" dirty="0">
                <a:latin typeface="Gill Sans MT" pitchFamily="34" charset="0"/>
              </a:rPr>
              <a:t>documents, manuals, </a:t>
            </a:r>
            <a:r>
              <a:rPr lang="en-US" sz="3000" dirty="0" smtClean="0">
                <a:latin typeface="Gill Sans MT" pitchFamily="34" charset="0"/>
              </a:rPr>
              <a:t>blog </a:t>
            </a:r>
            <a:r>
              <a:rPr lang="en-US" sz="3000" dirty="0" smtClean="0">
                <a:latin typeface="Gill Sans MT" pitchFamily="34" charset="0"/>
              </a:rPr>
              <a:t>posts. </a:t>
            </a:r>
            <a:endParaRPr lang="en-US" sz="3000" dirty="0" smtClean="0">
              <a:latin typeface="Gill Sans MT" pitchFamily="34" charset="0"/>
            </a:endParaRPr>
          </a:p>
          <a:p>
            <a:pPr marL="971550" lvl="1" indent="-514350" algn="just">
              <a:buFont typeface="Wingdings" pitchFamily="2" charset="2"/>
              <a:buChar char="§"/>
            </a:pPr>
            <a:r>
              <a:rPr lang="en-US" sz="3000" dirty="0" smtClean="0">
                <a:latin typeface="Gill Sans MT" pitchFamily="34" charset="0"/>
              </a:rPr>
              <a:t>Critical scrutiny of media reports/newspaper articles </a:t>
            </a:r>
            <a:r>
              <a:rPr lang="en-US" sz="3000" dirty="0">
                <a:latin typeface="Gill Sans MT" pitchFamily="34" charset="0"/>
              </a:rPr>
              <a:t>and press </a:t>
            </a:r>
            <a:r>
              <a:rPr lang="en-US" sz="3000" dirty="0" smtClean="0">
                <a:latin typeface="Gill Sans MT" pitchFamily="34" charset="0"/>
              </a:rPr>
              <a:t>statements</a:t>
            </a:r>
            <a:endParaRPr lang="en-US" sz="3000" dirty="0">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763000" cy="4524315"/>
          </a:xfrm>
          <a:prstGeom prst="rect">
            <a:avLst/>
          </a:prstGeom>
        </p:spPr>
        <p:txBody>
          <a:bodyPr wrap="square">
            <a:spAutoFit/>
          </a:bodyPr>
          <a:lstStyle/>
          <a:p>
            <a:pPr algn="just"/>
            <a:r>
              <a:rPr lang="en-GB" sz="3200" b="1" dirty="0" smtClean="0">
                <a:latin typeface="Gill Sans MT" pitchFamily="34" charset="0"/>
              </a:rPr>
              <a:t>Data Analysis</a:t>
            </a:r>
          </a:p>
          <a:p>
            <a:pPr algn="just"/>
            <a:endParaRPr lang="en-GB" sz="3200" dirty="0" smtClean="0">
              <a:latin typeface="Gill Sans MT" pitchFamily="34" charset="0"/>
            </a:endParaRPr>
          </a:p>
          <a:p>
            <a:pPr marL="514350" indent="-514350" algn="just">
              <a:buFont typeface="Wingdings" pitchFamily="2" charset="2"/>
              <a:buChar char="§"/>
            </a:pPr>
            <a:r>
              <a:rPr lang="en-GB" sz="3200" dirty="0" smtClean="0">
                <a:latin typeface="Gill Sans MT" pitchFamily="34" charset="0"/>
              </a:rPr>
              <a:t>Institutional analysis – to assess regulatory  and other factors that affect use and adoption of MMS in the two countries</a:t>
            </a:r>
          </a:p>
          <a:p>
            <a:pPr marL="514350" indent="-514350" algn="just">
              <a:buFont typeface="Wingdings" pitchFamily="2" charset="2"/>
              <a:buChar char="§"/>
            </a:pPr>
            <a:endParaRPr lang="en-GB" sz="3200" dirty="0" smtClean="0">
              <a:latin typeface="Gill Sans MT" pitchFamily="34" charset="0"/>
            </a:endParaRPr>
          </a:p>
          <a:p>
            <a:pPr marL="514350" indent="-514350" algn="just">
              <a:buFont typeface="Wingdings" pitchFamily="2" charset="2"/>
              <a:buChar char="§"/>
            </a:pPr>
            <a:r>
              <a:rPr lang="en-GB" sz="3200" dirty="0" smtClean="0">
                <a:latin typeface="Gill Sans MT" pitchFamily="34" charset="0"/>
              </a:rPr>
              <a:t>Factor </a:t>
            </a:r>
            <a:r>
              <a:rPr lang="en-GB" sz="3200" dirty="0">
                <a:latin typeface="Gill Sans MT" pitchFamily="34" charset="0"/>
              </a:rPr>
              <a:t>Analysis and </a:t>
            </a:r>
            <a:r>
              <a:rPr lang="en-GB" sz="3200" dirty="0" err="1">
                <a:latin typeface="Gill Sans MT" pitchFamily="34" charset="0"/>
              </a:rPr>
              <a:t>Cronbach’s</a:t>
            </a:r>
            <a:r>
              <a:rPr lang="en-GB" sz="3200" dirty="0">
                <a:latin typeface="Gill Sans MT" pitchFamily="34" charset="0"/>
              </a:rPr>
              <a:t> Alpha </a:t>
            </a:r>
            <a:r>
              <a:rPr lang="en-GB" sz="3200" dirty="0" smtClean="0">
                <a:latin typeface="Gill Sans MT" pitchFamily="34" charset="0"/>
              </a:rPr>
              <a:t>applied in order to identify the appropriate items for regression analysis.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5509200"/>
          </a:xfrm>
          <a:prstGeom prst="rect">
            <a:avLst/>
          </a:prstGeom>
        </p:spPr>
        <p:txBody>
          <a:bodyPr wrap="square">
            <a:spAutoFit/>
          </a:bodyPr>
          <a:lstStyle/>
          <a:p>
            <a:pPr marL="514350" indent="-514350" algn="just"/>
            <a:r>
              <a:rPr lang="en-US" sz="3200" b="1" dirty="0" smtClean="0">
                <a:latin typeface="Gill Sans MT" pitchFamily="34" charset="0"/>
              </a:rPr>
              <a:t>PRELIMINARY RESULTS</a:t>
            </a:r>
          </a:p>
          <a:p>
            <a:pPr marL="514350" indent="-514350" algn="just"/>
            <a:endParaRPr lang="en-US" sz="3200" b="1"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MMS have become very popular in the two countries within a period of 4 years</a:t>
            </a:r>
          </a:p>
          <a:p>
            <a:pPr marL="514350" indent="-514350" algn="just">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Because of their simplicity in execution</a:t>
            </a:r>
          </a:p>
          <a:p>
            <a:pPr marL="514350" indent="-514350" algn="just"/>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Not only are they sought by businesses and services providers, but they have spread to areas/communities/individuals which/who were not served by conventional banks before.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304800"/>
          <a:ext cx="8686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9697" name="Rectangle 1"/>
          <p:cNvSpPr>
            <a:spLocks noChangeArrowheads="1"/>
          </p:cNvSpPr>
          <p:nvPr/>
        </p:nvSpPr>
        <p:spPr bwMode="auto">
          <a:xfrm>
            <a:off x="0" y="5562600"/>
            <a:ext cx="9254521" cy="12464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Mobile subscribers as a percentage of the population</a:t>
            </a:r>
            <a:endParaRPr kumimoji="0" lang="en-US" sz="2500" b="1" i="0" u="none" strike="noStrike" cap="none" normalizeH="0" baseline="0" dirty="0" smtClean="0">
              <a:ln>
                <a:noFill/>
              </a:ln>
              <a:solidFill>
                <a:schemeClr val="tx1"/>
              </a:solidFill>
              <a:effectLst/>
              <a:latin typeface="Gill Sans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Source: 	Data from the International Telecommunications Union,</a:t>
            </a:r>
          </a:p>
          <a:p>
            <a:pPr marL="0" marR="0" lvl="0" indent="0" algn="just" defTabSz="914400" rtl="0" eaLnBrk="0" fontAlgn="base" latinLnBrk="0" hangingPunct="0">
              <a:lnSpc>
                <a:spcPct val="100000"/>
              </a:lnSpc>
              <a:spcBef>
                <a:spcPct val="0"/>
              </a:spcBef>
              <a:spcAft>
                <a:spcPct val="0"/>
              </a:spcAft>
              <a:buClrTx/>
              <a:buSzTx/>
              <a:buFontTx/>
              <a:buNone/>
              <a:tabLst/>
            </a:pPr>
            <a:r>
              <a:rPr lang="en-US" sz="2500" dirty="0" smtClean="0">
                <a:latin typeface="Gill Sans MT" pitchFamily="34" charset="0"/>
                <a:ea typeface="Calibri" pitchFamily="34" charset="0"/>
                <a:cs typeface="Times New Roman" pitchFamily="18" charset="0"/>
              </a:rPr>
              <a:t>		</a:t>
            </a:r>
            <a:r>
              <a:rPr kumimoji="0" lang="en-US" sz="25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2009</a:t>
            </a:r>
            <a:endParaRPr kumimoji="0" lang="en-US" sz="2500" b="0" i="0" u="none" strike="noStrike" cap="none" normalizeH="0" baseline="0" dirty="0" smtClean="0">
              <a:ln>
                <a:noFill/>
              </a:ln>
              <a:solidFill>
                <a:schemeClr val="tx1"/>
              </a:solidFill>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762000"/>
          <a:ext cx="8534400" cy="51053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2400" y="5766137"/>
            <a:ext cx="8839200" cy="1015663"/>
          </a:xfrm>
          <a:prstGeom prst="rect">
            <a:avLst/>
          </a:prstGeom>
        </p:spPr>
        <p:txBody>
          <a:bodyPr wrap="square">
            <a:spAutoFit/>
          </a:bodyPr>
          <a:lstStyle/>
          <a:p>
            <a:r>
              <a:rPr lang="en-US" sz="2000" b="1" dirty="0" smtClean="0">
                <a:latin typeface="Gill Sans MT" pitchFamily="34" charset="0"/>
              </a:rPr>
              <a:t>Number </a:t>
            </a:r>
            <a:r>
              <a:rPr lang="en-US" sz="2000" b="1" dirty="0">
                <a:latin typeface="Gill Sans MT" pitchFamily="34" charset="0"/>
              </a:rPr>
              <a:t>of MMS registered customers in </a:t>
            </a:r>
            <a:r>
              <a:rPr lang="en-US" sz="2000" b="1" dirty="0" smtClean="0">
                <a:latin typeface="Gill Sans MT" pitchFamily="34" charset="0"/>
              </a:rPr>
              <a:t>Uganda March </a:t>
            </a:r>
            <a:r>
              <a:rPr lang="en-US" sz="2000" b="1" dirty="0">
                <a:latin typeface="Gill Sans MT" pitchFamily="34" charset="0"/>
              </a:rPr>
              <a:t>2009 to February </a:t>
            </a:r>
            <a:r>
              <a:rPr lang="en-US" sz="2000" b="1" dirty="0" smtClean="0">
                <a:latin typeface="Gill Sans MT" pitchFamily="34" charset="0"/>
              </a:rPr>
              <a:t>2011</a:t>
            </a:r>
          </a:p>
          <a:p>
            <a:r>
              <a:rPr lang="en-US" sz="2000" dirty="0" smtClean="0">
                <a:latin typeface="Gill Sans MT" pitchFamily="34" charset="0"/>
              </a:rPr>
              <a:t>Source: 	Bank </a:t>
            </a:r>
            <a:r>
              <a:rPr lang="en-US" sz="2000" dirty="0">
                <a:latin typeface="Gill Sans MT" pitchFamily="34" charset="0"/>
              </a:rPr>
              <a:t>of Uganda data. In: </a:t>
            </a:r>
            <a:r>
              <a:rPr lang="en-US" sz="2000" dirty="0" err="1">
                <a:latin typeface="Gill Sans MT" pitchFamily="34" charset="0"/>
              </a:rPr>
              <a:t>Ssonko</a:t>
            </a:r>
            <a:r>
              <a:rPr lang="en-US" sz="2000" dirty="0">
                <a:latin typeface="Gill Sans MT" pitchFamily="34" charset="0"/>
              </a:rPr>
              <a:t>, 2010</a:t>
            </a:r>
          </a:p>
        </p:txBody>
      </p:sp>
      <p:sp>
        <p:nvSpPr>
          <p:cNvPr id="4" name="Rectangle 3"/>
          <p:cNvSpPr/>
          <p:nvPr/>
        </p:nvSpPr>
        <p:spPr>
          <a:xfrm>
            <a:off x="2133600" y="0"/>
            <a:ext cx="7010400" cy="1015663"/>
          </a:xfrm>
          <a:prstGeom prst="rect">
            <a:avLst/>
          </a:prstGeom>
        </p:spPr>
        <p:txBody>
          <a:bodyPr wrap="square">
            <a:spAutoFit/>
          </a:bodyPr>
          <a:lstStyle/>
          <a:p>
            <a:r>
              <a:rPr lang="en-US" sz="2000" b="1" dirty="0" smtClean="0">
                <a:latin typeface="Gill Sans MT" pitchFamily="34" charset="0"/>
              </a:rPr>
              <a:t>64,740 persons adopting MTN service per month</a:t>
            </a:r>
          </a:p>
          <a:p>
            <a:r>
              <a:rPr lang="en-US" sz="2000" b="1" dirty="0" smtClean="0">
                <a:latin typeface="Gill Sans MT" pitchFamily="34" charset="0"/>
              </a:rPr>
              <a:t>6,245 persons adopting </a:t>
            </a:r>
            <a:r>
              <a:rPr lang="en-US" sz="2000" b="1" dirty="0" err="1" smtClean="0">
                <a:latin typeface="Gill Sans MT" pitchFamily="34" charset="0"/>
              </a:rPr>
              <a:t>Airtel</a:t>
            </a:r>
            <a:r>
              <a:rPr lang="en-US" sz="2000" b="1" dirty="0" smtClean="0">
                <a:latin typeface="Gill Sans MT" pitchFamily="34" charset="0"/>
              </a:rPr>
              <a:t> Money service per month</a:t>
            </a:r>
          </a:p>
          <a:p>
            <a:r>
              <a:rPr lang="en-US" sz="2000" b="1" dirty="0" smtClean="0">
                <a:latin typeface="Gill Sans MT" pitchFamily="34" charset="0"/>
              </a:rPr>
              <a:t>4,077 persons adopting M-</a:t>
            </a:r>
            <a:r>
              <a:rPr lang="en-US" sz="2000" b="1" dirty="0" err="1" smtClean="0">
                <a:latin typeface="Gill Sans MT" pitchFamily="34" charset="0"/>
              </a:rPr>
              <a:t>sente</a:t>
            </a:r>
            <a:r>
              <a:rPr lang="en-US" sz="2000" b="1" dirty="0" smtClean="0">
                <a:latin typeface="Gill Sans MT" pitchFamily="34" charset="0"/>
              </a:rPr>
              <a:t> service per month</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6858000" cy="3970318"/>
          </a:xfrm>
          <a:prstGeom prst="rect">
            <a:avLst/>
          </a:prstGeom>
        </p:spPr>
        <p:txBody>
          <a:bodyPr wrap="square">
            <a:spAutoFit/>
          </a:bodyPr>
          <a:lstStyle/>
          <a:p>
            <a:r>
              <a:rPr lang="en-US" sz="3600" b="1" dirty="0" smtClean="0">
                <a:latin typeface="Gill Sans MT" pitchFamily="34" charset="0"/>
              </a:rPr>
              <a:t>Presentation outline</a:t>
            </a:r>
          </a:p>
          <a:p>
            <a:endParaRPr lang="en-US" sz="3600" dirty="0" smtClean="0">
              <a:latin typeface="Gill Sans MT" pitchFamily="34" charset="0"/>
            </a:endParaRPr>
          </a:p>
          <a:p>
            <a:pPr marL="514350" indent="-514350">
              <a:buFont typeface="Wingdings" pitchFamily="2" charset="2"/>
              <a:buChar char="§"/>
            </a:pPr>
            <a:r>
              <a:rPr lang="en-US" sz="3600" dirty="0" smtClean="0">
                <a:latin typeface="Gill Sans MT" pitchFamily="34" charset="0"/>
              </a:rPr>
              <a:t>Introduction</a:t>
            </a:r>
          </a:p>
          <a:p>
            <a:pPr marL="514350" indent="-514350">
              <a:buFont typeface="Wingdings" pitchFamily="2" charset="2"/>
              <a:buChar char="§"/>
            </a:pPr>
            <a:r>
              <a:rPr lang="en-US" sz="3600" dirty="0" smtClean="0">
                <a:latin typeface="Gill Sans MT" pitchFamily="34" charset="0"/>
              </a:rPr>
              <a:t>Objectives</a:t>
            </a:r>
          </a:p>
          <a:p>
            <a:pPr marL="514350" indent="-514350">
              <a:buFont typeface="Wingdings" pitchFamily="2" charset="2"/>
              <a:buChar char="§"/>
            </a:pPr>
            <a:r>
              <a:rPr lang="en-US" sz="3600" dirty="0" smtClean="0">
                <a:latin typeface="Gill Sans MT" pitchFamily="34" charset="0"/>
              </a:rPr>
              <a:t>Data and methods</a:t>
            </a:r>
          </a:p>
          <a:p>
            <a:pPr marL="514350" indent="-514350">
              <a:buFont typeface="Wingdings" pitchFamily="2" charset="2"/>
              <a:buChar char="§"/>
            </a:pPr>
            <a:r>
              <a:rPr lang="en-US" sz="3600" dirty="0" smtClean="0">
                <a:latin typeface="Gill Sans MT" pitchFamily="34" charset="0"/>
              </a:rPr>
              <a:t>Preliminary results</a:t>
            </a:r>
          </a:p>
          <a:p>
            <a:pPr marL="514350" indent="-514350">
              <a:buFont typeface="Wingdings" pitchFamily="2" charset="2"/>
              <a:buChar char="§"/>
            </a:pPr>
            <a:r>
              <a:rPr lang="en-US" sz="3600" dirty="0" smtClean="0">
                <a:latin typeface="Gill Sans MT" pitchFamily="34" charset="0"/>
              </a:rPr>
              <a:t>Conclusions???</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28600" y="5638800"/>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ill Sans MT" pitchFamily="34" charset="0"/>
                <a:cs typeface="Arial" pitchFamily="34" charset="0"/>
              </a:rPr>
              <a:t>Number of MMS </a:t>
            </a:r>
            <a:r>
              <a:rPr kumimoji="0" lang="en-US" sz="3000" b="1" i="0" u="none" strike="noStrike" cap="none" normalizeH="0" dirty="0" smtClean="0">
                <a:ln>
                  <a:noFill/>
                </a:ln>
                <a:solidFill>
                  <a:schemeClr val="tx1"/>
                </a:solidFill>
                <a:effectLst/>
                <a:latin typeface="Gill Sans MT" pitchFamily="34" charset="0"/>
                <a:cs typeface="Arial" pitchFamily="34" charset="0"/>
              </a:rPr>
              <a:t>transactions in Uganda</a:t>
            </a:r>
          </a:p>
          <a:p>
            <a:pPr marL="0" marR="0" lvl="0" indent="0" algn="just" defTabSz="914400" rtl="0" eaLnBrk="0" fontAlgn="base" latinLnBrk="0" hangingPunct="0">
              <a:lnSpc>
                <a:spcPct val="100000"/>
              </a:lnSpc>
              <a:spcBef>
                <a:spcPct val="0"/>
              </a:spcBef>
              <a:spcAft>
                <a:spcPct val="0"/>
              </a:spcAft>
              <a:buClrTx/>
              <a:buSzTx/>
              <a:buFontTx/>
              <a:buNone/>
              <a:tabLst/>
            </a:pPr>
            <a:r>
              <a:rPr lang="en-US" sz="3000" baseline="0" dirty="0" smtClean="0">
                <a:latin typeface="Gill Sans MT" pitchFamily="34" charset="0"/>
                <a:cs typeface="Arial" pitchFamily="34" charset="0"/>
              </a:rPr>
              <a:t>Source: Bank</a:t>
            </a:r>
            <a:r>
              <a:rPr lang="en-US" sz="3000" dirty="0" smtClean="0">
                <a:latin typeface="Gill Sans MT" pitchFamily="34" charset="0"/>
                <a:cs typeface="Arial" pitchFamily="34" charset="0"/>
              </a:rPr>
              <a:t> of Uganda data. In: </a:t>
            </a:r>
            <a:r>
              <a:rPr lang="en-US" sz="3000" dirty="0" err="1" smtClean="0">
                <a:latin typeface="Gill Sans MT" pitchFamily="34" charset="0"/>
                <a:cs typeface="Arial" pitchFamily="34" charset="0"/>
              </a:rPr>
              <a:t>Ssonko</a:t>
            </a:r>
            <a:r>
              <a:rPr lang="en-US" sz="3000" dirty="0" smtClean="0">
                <a:latin typeface="Gill Sans MT" pitchFamily="34" charset="0"/>
                <a:cs typeface="Arial" pitchFamily="34" charset="0"/>
              </a:rPr>
              <a:t>, 2011</a:t>
            </a:r>
            <a:endParaRPr kumimoji="0" lang="en-US" sz="3000" b="0" i="0" u="none" strike="noStrike" cap="none" normalizeH="0" baseline="0" dirty="0" smtClean="0">
              <a:ln>
                <a:noFill/>
              </a:ln>
              <a:solidFill>
                <a:schemeClr val="tx1"/>
              </a:solidFill>
              <a:effectLst/>
              <a:latin typeface="Gill Sans MT" pitchFamily="34" charset="0"/>
              <a:cs typeface="Arial" pitchFamily="34" charset="0"/>
            </a:endParaRPr>
          </a:p>
        </p:txBody>
      </p:sp>
      <p:graphicFrame>
        <p:nvGraphicFramePr>
          <p:cNvPr id="3" name="Chart 2"/>
          <p:cNvGraphicFramePr/>
          <p:nvPr/>
        </p:nvGraphicFramePr>
        <p:xfrm>
          <a:off x="228600" y="304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28600" y="5638800"/>
            <a:ext cx="8763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900" b="1" i="0" u="none" strike="noStrike" cap="none" normalizeH="0" baseline="0" dirty="0" smtClean="0">
                <a:ln>
                  <a:noFill/>
                </a:ln>
                <a:solidFill>
                  <a:schemeClr val="tx1"/>
                </a:solidFill>
                <a:effectLst/>
                <a:latin typeface="Gill Sans MT" pitchFamily="34" charset="0"/>
                <a:cs typeface="Arial" pitchFamily="34" charset="0"/>
              </a:rPr>
              <a:t>Value of MMS </a:t>
            </a:r>
            <a:r>
              <a:rPr kumimoji="0" lang="en-US" sz="2900" b="1" i="0" u="none" strike="noStrike" cap="none" normalizeH="0" dirty="0" smtClean="0">
                <a:ln>
                  <a:noFill/>
                </a:ln>
                <a:solidFill>
                  <a:schemeClr val="tx1"/>
                </a:solidFill>
                <a:effectLst/>
                <a:latin typeface="Gill Sans MT" pitchFamily="34" charset="0"/>
                <a:cs typeface="Arial" pitchFamily="34" charset="0"/>
              </a:rPr>
              <a:t>transactions (UGX) in Uganda</a:t>
            </a:r>
          </a:p>
          <a:p>
            <a:pPr marL="0" marR="0" lvl="0" indent="0" algn="just" defTabSz="914400" rtl="0" eaLnBrk="0" fontAlgn="base" latinLnBrk="0" hangingPunct="0">
              <a:lnSpc>
                <a:spcPct val="100000"/>
              </a:lnSpc>
              <a:spcBef>
                <a:spcPct val="0"/>
              </a:spcBef>
              <a:spcAft>
                <a:spcPct val="0"/>
              </a:spcAft>
              <a:buClrTx/>
              <a:buSzTx/>
              <a:buFontTx/>
              <a:buNone/>
              <a:tabLst/>
            </a:pPr>
            <a:r>
              <a:rPr lang="en-US" sz="2900" baseline="0" dirty="0" smtClean="0">
                <a:latin typeface="Gill Sans MT" pitchFamily="34" charset="0"/>
                <a:cs typeface="Arial" pitchFamily="34" charset="0"/>
              </a:rPr>
              <a:t>Source: Bank</a:t>
            </a:r>
            <a:r>
              <a:rPr lang="en-US" sz="2900" dirty="0" smtClean="0">
                <a:latin typeface="Gill Sans MT" pitchFamily="34" charset="0"/>
                <a:cs typeface="Arial" pitchFamily="34" charset="0"/>
              </a:rPr>
              <a:t> of Uganda data. In: </a:t>
            </a:r>
            <a:r>
              <a:rPr lang="en-US" sz="2900" dirty="0" err="1" smtClean="0">
                <a:latin typeface="Gill Sans MT" pitchFamily="34" charset="0"/>
                <a:cs typeface="Arial" pitchFamily="34" charset="0"/>
              </a:rPr>
              <a:t>Ssonko</a:t>
            </a:r>
            <a:r>
              <a:rPr lang="en-US" sz="2900" dirty="0" smtClean="0">
                <a:latin typeface="Gill Sans MT" pitchFamily="34" charset="0"/>
                <a:cs typeface="Arial" pitchFamily="34" charset="0"/>
              </a:rPr>
              <a:t>, 2011</a:t>
            </a:r>
            <a:endParaRPr kumimoji="0" lang="en-US" sz="2900" b="0" i="0" u="none" strike="noStrike" cap="none" normalizeH="0" baseline="0" dirty="0" smtClean="0">
              <a:ln>
                <a:noFill/>
              </a:ln>
              <a:solidFill>
                <a:schemeClr val="tx1"/>
              </a:solidFill>
              <a:effectLst/>
              <a:latin typeface="Gill Sans MT" pitchFamily="34" charset="0"/>
              <a:cs typeface="Arial" pitchFamily="34" charset="0"/>
            </a:endParaRPr>
          </a:p>
        </p:txBody>
      </p:sp>
      <p:graphicFrame>
        <p:nvGraphicFramePr>
          <p:cNvPr id="4" name="Chart 3"/>
          <p:cNvGraphicFramePr/>
          <p:nvPr/>
        </p:nvGraphicFramePr>
        <p:xfrm>
          <a:off x="304800" y="457200"/>
          <a:ext cx="8610600" cy="4981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06680"/>
          <a:ext cx="8991600" cy="6675120"/>
        </p:xfrm>
        <a:graphic>
          <a:graphicData uri="http://schemas.openxmlformats.org/drawingml/2006/table">
            <a:tbl>
              <a:tblPr/>
              <a:tblGrid>
                <a:gridCol w="4456706"/>
                <a:gridCol w="1876508"/>
                <a:gridCol w="2658386"/>
              </a:tblGrid>
              <a:tr h="0">
                <a:tc rowSpan="2">
                  <a:txBody>
                    <a:bodyPr/>
                    <a:lstStyle/>
                    <a:p>
                      <a:pPr marL="0" marR="0" algn="just">
                        <a:spcBef>
                          <a:spcPts val="0"/>
                        </a:spcBef>
                        <a:spcAft>
                          <a:spcPts val="0"/>
                        </a:spcAft>
                      </a:pPr>
                      <a:r>
                        <a:rPr lang="en-US" sz="2500" b="1" dirty="0" smtClean="0">
                          <a:latin typeface="Gill Sans MT"/>
                          <a:ea typeface="Calibri"/>
                          <a:cs typeface="Times New Roman"/>
                        </a:rPr>
                        <a:t>I use MMS</a:t>
                      </a:r>
                      <a:r>
                        <a:rPr lang="en-US" sz="2500" b="1" baseline="0" dirty="0" smtClean="0">
                          <a:latin typeface="Gill Sans MT"/>
                          <a:ea typeface="Calibri"/>
                          <a:cs typeface="Times New Roman"/>
                        </a:rPr>
                        <a:t> because of…</a:t>
                      </a:r>
                      <a:endParaRPr lang="en-US" sz="2500" b="1"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500">
                          <a:solidFill>
                            <a:srgbClr val="000000"/>
                          </a:solidFill>
                          <a:latin typeface="Gill Sans MT"/>
                          <a:ea typeface="Calibri"/>
                          <a:cs typeface="Arial"/>
                        </a:rPr>
                        <a:t>Responses</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26720">
                <a:tc vMerge="1">
                  <a:txBody>
                    <a:bodyPr/>
                    <a:lstStyle/>
                    <a:p>
                      <a:pPr marL="0" marR="0" algn="just">
                        <a:spcBef>
                          <a:spcPts val="0"/>
                        </a:spcBef>
                        <a:spcAft>
                          <a:spcPts val="0"/>
                        </a:spcAft>
                      </a:pPr>
                      <a:endParaRPr lang="en-US" sz="32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N</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a:solidFill>
                            <a:srgbClr val="000000"/>
                          </a:solidFill>
                          <a:latin typeface="Gill Sans MT"/>
                          <a:ea typeface="Calibri"/>
                          <a:cs typeface="Arial"/>
                        </a:rPr>
                        <a:t>Percent</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just">
                        <a:spcBef>
                          <a:spcPts val="0"/>
                        </a:spcBef>
                        <a:spcAft>
                          <a:spcPts val="0"/>
                        </a:spcAft>
                      </a:pPr>
                      <a:r>
                        <a:rPr lang="en-US" sz="2500" dirty="0">
                          <a:solidFill>
                            <a:srgbClr val="000000"/>
                          </a:solidFill>
                          <a:latin typeface="Gill Sans MT"/>
                          <a:ea typeface="Calibri"/>
                          <a:cs typeface="Arial"/>
                        </a:rPr>
                        <a:t>Ease of accessibility</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161</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a:solidFill>
                            <a:srgbClr val="000000"/>
                          </a:solidFill>
                          <a:latin typeface="Gill Sans MT"/>
                          <a:ea typeface="Calibri"/>
                          <a:cs typeface="Arial"/>
                        </a:rPr>
                        <a:t>23.6%</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500" dirty="0" smtClean="0">
                          <a:solidFill>
                            <a:srgbClr val="000000"/>
                          </a:solidFill>
                          <a:latin typeface="Gill Sans MT"/>
                          <a:ea typeface="Calibri"/>
                          <a:cs typeface="Arial"/>
                        </a:rPr>
                        <a:t>Security and</a:t>
                      </a:r>
                      <a:r>
                        <a:rPr lang="en-US" sz="2500" baseline="0" dirty="0" smtClean="0">
                          <a:solidFill>
                            <a:srgbClr val="000000"/>
                          </a:solidFill>
                          <a:latin typeface="Gill Sans MT"/>
                          <a:ea typeface="Calibri"/>
                          <a:cs typeface="Arial"/>
                        </a:rPr>
                        <a:t> trustworthy</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97</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14.2%</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500" dirty="0">
                          <a:solidFill>
                            <a:srgbClr val="000000"/>
                          </a:solidFill>
                          <a:latin typeface="Gill Sans MT"/>
                          <a:ea typeface="Calibri"/>
                          <a:cs typeface="Arial"/>
                        </a:rPr>
                        <a:t>Convenience and instant</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85</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12.5%</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500">
                          <a:solidFill>
                            <a:srgbClr val="000000"/>
                          </a:solidFill>
                          <a:latin typeface="Gill Sans MT"/>
                          <a:ea typeface="Calibri"/>
                          <a:cs typeface="Arial"/>
                        </a:rPr>
                        <a:t>Less travel time to service point</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75</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11.0%</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500" dirty="0">
                          <a:solidFill>
                            <a:srgbClr val="000000"/>
                          </a:solidFill>
                          <a:latin typeface="Gill Sans MT"/>
                          <a:ea typeface="Calibri"/>
                          <a:cs typeface="Arial"/>
                        </a:rPr>
                        <a:t>Cheaper/low cost</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32</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4.7%</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gn="just">
                        <a:spcBef>
                          <a:spcPts val="0"/>
                        </a:spcBef>
                        <a:spcAft>
                          <a:spcPts val="0"/>
                        </a:spcAft>
                      </a:pPr>
                      <a:r>
                        <a:rPr lang="en-US" sz="2500">
                          <a:solidFill>
                            <a:srgbClr val="000000"/>
                          </a:solidFill>
                          <a:latin typeface="Gill Sans MT"/>
                          <a:ea typeface="Calibri"/>
                          <a:cs typeface="Arial"/>
                        </a:rPr>
                        <a:t>Good service</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128</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18.8%</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500">
                          <a:solidFill>
                            <a:srgbClr val="000000"/>
                          </a:solidFill>
                          <a:latin typeface="Gill Sans MT"/>
                          <a:ea typeface="Calibri"/>
                          <a:cs typeface="Arial"/>
                        </a:rPr>
                        <a:t>Less time spent queuing</a:t>
                      </a:r>
                      <a:endParaRPr lang="en-US" sz="2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103</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15.1%</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endParaRPr lang="en-US" sz="2500">
                        <a:solidFill>
                          <a:srgbClr val="000000"/>
                        </a:solidFill>
                        <a:latin typeface="Gill Sans M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681</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solidFill>
                            <a:srgbClr val="000000"/>
                          </a:solidFill>
                          <a:latin typeface="Gill Sans MT"/>
                          <a:ea typeface="Calibri"/>
                          <a:cs typeface="Arial"/>
                        </a:rPr>
                        <a:t>100.0%</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marL="0" marR="0" algn="just">
                        <a:spcBef>
                          <a:spcPts val="0"/>
                        </a:spcBef>
                        <a:spcAft>
                          <a:spcPts val="0"/>
                        </a:spcAft>
                      </a:pPr>
                      <a:r>
                        <a:rPr lang="en-US" sz="2500" dirty="0" smtClean="0">
                          <a:solidFill>
                            <a:srgbClr val="000000"/>
                          </a:solidFill>
                          <a:latin typeface="Gill Sans MT"/>
                          <a:ea typeface="Calibri"/>
                          <a:cs typeface="Arial"/>
                        </a:rPr>
                        <a:t>MMS</a:t>
                      </a:r>
                      <a:r>
                        <a:rPr lang="en-US" sz="2500" baseline="0" dirty="0" smtClean="0">
                          <a:solidFill>
                            <a:srgbClr val="000000"/>
                          </a:solidFill>
                          <a:latin typeface="Gill Sans MT"/>
                          <a:ea typeface="Calibri"/>
                          <a:cs typeface="Arial"/>
                        </a:rPr>
                        <a:t> instabilities??? Network failures MTN</a:t>
                      </a:r>
                      <a:r>
                        <a:rPr lang="en-US" sz="2500" baseline="0" dirty="0" smtClean="0">
                          <a:solidFill>
                            <a:srgbClr val="000000"/>
                          </a:solidFill>
                          <a:latin typeface="Gill Sans MT"/>
                          <a:ea typeface="Calibri"/>
                          <a:cs typeface="Arial"/>
                        </a:rPr>
                        <a:t>???</a:t>
                      </a:r>
                    </a:p>
                    <a:p>
                      <a:pPr marL="457200" marR="0" indent="-457200" algn="just">
                        <a:spcBef>
                          <a:spcPts val="0"/>
                        </a:spcBef>
                        <a:spcAft>
                          <a:spcPts val="0"/>
                        </a:spcAft>
                        <a:buFont typeface="Wingdings" pitchFamily="2" charset="2"/>
                        <a:buChar char="§"/>
                      </a:pPr>
                      <a:r>
                        <a:rPr lang="en-US" sz="2500" baseline="0" dirty="0" smtClean="0">
                          <a:solidFill>
                            <a:srgbClr val="000000"/>
                          </a:solidFill>
                          <a:latin typeface="Gill Sans MT"/>
                          <a:ea typeface="Calibri"/>
                          <a:cs typeface="Arial"/>
                        </a:rPr>
                        <a:t>Agents/service points almost everywhere/within reach</a:t>
                      </a:r>
                    </a:p>
                    <a:p>
                      <a:pPr marL="457200" marR="0" indent="-457200" algn="just">
                        <a:spcBef>
                          <a:spcPts val="0"/>
                        </a:spcBef>
                        <a:spcAft>
                          <a:spcPts val="0"/>
                        </a:spcAft>
                        <a:buFont typeface="Wingdings" pitchFamily="2" charset="2"/>
                        <a:buChar char="§"/>
                      </a:pPr>
                      <a:r>
                        <a:rPr lang="en-US" sz="2500" baseline="0" dirty="0" smtClean="0">
                          <a:solidFill>
                            <a:srgbClr val="000000"/>
                          </a:solidFill>
                          <a:latin typeface="Gill Sans MT"/>
                          <a:ea typeface="Calibri"/>
                          <a:cs typeface="Arial"/>
                        </a:rPr>
                        <a:t>More services can be performed at an instant</a:t>
                      </a:r>
                    </a:p>
                    <a:p>
                      <a:pPr marL="457200" marR="0" indent="-457200" algn="just">
                        <a:spcBef>
                          <a:spcPts val="0"/>
                        </a:spcBef>
                        <a:spcAft>
                          <a:spcPts val="0"/>
                        </a:spcAft>
                        <a:buFont typeface="Wingdings" pitchFamily="2" charset="2"/>
                        <a:buChar char="§"/>
                      </a:pPr>
                      <a:r>
                        <a:rPr lang="en-US" sz="2500" baseline="0" dirty="0" smtClean="0">
                          <a:solidFill>
                            <a:srgbClr val="000000"/>
                          </a:solidFill>
                          <a:latin typeface="Gill Sans MT"/>
                          <a:ea typeface="Calibri"/>
                          <a:cs typeface="Arial"/>
                        </a:rPr>
                        <a:t>Good recommendations from other users</a:t>
                      </a:r>
                    </a:p>
                    <a:p>
                      <a:pPr marL="457200" marR="0" indent="-457200" algn="just">
                        <a:spcBef>
                          <a:spcPts val="0"/>
                        </a:spcBef>
                        <a:spcAft>
                          <a:spcPts val="0"/>
                        </a:spcAft>
                        <a:buFont typeface="Wingdings" pitchFamily="2" charset="2"/>
                        <a:buChar char="§"/>
                      </a:pPr>
                      <a:r>
                        <a:rPr lang="en-US" sz="2500" baseline="0" dirty="0" smtClean="0">
                          <a:solidFill>
                            <a:srgbClr val="000000"/>
                          </a:solidFill>
                          <a:latin typeface="Gill Sans MT"/>
                          <a:ea typeface="Calibri"/>
                          <a:cs typeface="Arial"/>
                        </a:rPr>
                        <a:t>Non formal systems riskier …..pots, mattresses, beds etc</a:t>
                      </a:r>
                    </a:p>
                    <a:p>
                      <a:pPr marL="457200" marR="0" indent="-457200" algn="just">
                        <a:spcBef>
                          <a:spcPts val="0"/>
                        </a:spcBef>
                        <a:spcAft>
                          <a:spcPts val="0"/>
                        </a:spcAft>
                        <a:buFont typeface="Wingdings" pitchFamily="2" charset="2"/>
                        <a:buChar char="§"/>
                      </a:pPr>
                      <a:r>
                        <a:rPr lang="en-US" sz="2500" baseline="0" dirty="0" smtClean="0">
                          <a:solidFill>
                            <a:srgbClr val="000000"/>
                          </a:solidFill>
                          <a:latin typeface="Gill Sans MT"/>
                          <a:ea typeface="Calibri"/>
                          <a:cs typeface="Arial"/>
                        </a:rPr>
                        <a:t>Costs lower – Opening up accounts and transacting business compared to traditional banks</a:t>
                      </a:r>
                      <a:endParaRPr lang="en-US" sz="2500" dirty="0">
                        <a:solidFill>
                          <a:srgbClr val="000000"/>
                        </a:solidFill>
                        <a:latin typeface="Gill Sans M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752600"/>
          <a:ext cx="8762999" cy="4876800"/>
        </p:xfrm>
        <a:graphic>
          <a:graphicData uri="http://schemas.openxmlformats.org/drawingml/2006/table">
            <a:tbl>
              <a:tblPr/>
              <a:tblGrid>
                <a:gridCol w="4607584"/>
                <a:gridCol w="1039292"/>
                <a:gridCol w="1039292"/>
                <a:gridCol w="1039292"/>
                <a:gridCol w="1037539"/>
              </a:tblGrid>
              <a:tr h="182880">
                <a:tc rowSpan="2">
                  <a:txBody>
                    <a:bodyPr/>
                    <a:lstStyle/>
                    <a:p>
                      <a:pPr marL="0" marR="0" algn="just">
                        <a:spcBef>
                          <a:spcPts val="0"/>
                        </a:spcBef>
                        <a:spcAft>
                          <a:spcPts val="0"/>
                        </a:spcAft>
                      </a:pPr>
                      <a:endParaRPr lang="en-US" sz="32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3200" dirty="0">
                          <a:latin typeface="Gill Sans MT"/>
                          <a:ea typeface="Calibri"/>
                          <a:cs typeface="Times New Roman"/>
                        </a:rPr>
                        <a:t>Easy</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2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3200" dirty="0">
                          <a:latin typeface="Gill Sans MT"/>
                          <a:ea typeface="Calibri"/>
                          <a:cs typeface="Times New Roman"/>
                        </a:rPr>
                        <a:t>Difficult</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2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vMerge="1">
                  <a:txBody>
                    <a:bodyPr/>
                    <a:lstStyle/>
                    <a:p>
                      <a:pPr marL="0" marR="0" algn="just">
                        <a:spcBef>
                          <a:spcPts val="0"/>
                        </a:spcBef>
                        <a:spcAft>
                          <a:spcPts val="0"/>
                        </a:spcAft>
                      </a:pPr>
                      <a:endParaRPr lang="en-US" sz="32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F</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54635" algn="l"/>
                          <a:tab pos="297180" algn="ctr"/>
                        </a:tabLst>
                      </a:pPr>
                      <a:r>
                        <a:rPr lang="en-US" sz="3200">
                          <a:latin typeface="Gill Sans MT"/>
                          <a:ea typeface="Calibri"/>
                          <a:cs typeface="Times New Roman"/>
                        </a:rPr>
                        <a:t>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F</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just">
                        <a:spcBef>
                          <a:spcPts val="0"/>
                        </a:spcBef>
                        <a:spcAft>
                          <a:spcPts val="0"/>
                        </a:spcAft>
                      </a:pPr>
                      <a:r>
                        <a:rPr lang="en-US" sz="3200" dirty="0">
                          <a:latin typeface="Gill Sans MT"/>
                          <a:ea typeface="Calibri"/>
                          <a:cs typeface="Times New Roman"/>
                        </a:rPr>
                        <a:t>Account opening and registration</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168</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latin typeface="Gill Sans MT"/>
                          <a:ea typeface="Calibri"/>
                          <a:cs typeface="Times New Roman"/>
                        </a:rPr>
                        <a:t>86.2</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27</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latin typeface="Gill Sans MT"/>
                          <a:ea typeface="Calibri"/>
                          <a:cs typeface="Times New Roman"/>
                        </a:rPr>
                        <a:t>13.8</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just">
                        <a:spcBef>
                          <a:spcPts val="0"/>
                        </a:spcBef>
                        <a:spcAft>
                          <a:spcPts val="0"/>
                        </a:spcAft>
                      </a:pPr>
                      <a:r>
                        <a:rPr lang="en-US" sz="3200">
                          <a:latin typeface="Gill Sans MT"/>
                          <a:ea typeface="Calibri"/>
                          <a:cs typeface="Times New Roman"/>
                        </a:rPr>
                        <a:t>Conducting transaction at agent stations</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155</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85.6</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26</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14.4</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just">
                        <a:spcBef>
                          <a:spcPts val="0"/>
                        </a:spcBef>
                        <a:spcAft>
                          <a:spcPts val="0"/>
                        </a:spcAft>
                      </a:pPr>
                      <a:r>
                        <a:rPr lang="en-US" sz="3200" dirty="0">
                          <a:latin typeface="Gill Sans MT"/>
                          <a:ea typeface="Calibri"/>
                          <a:cs typeface="Times New Roman"/>
                        </a:rPr>
                        <a:t>Time taken for account to be active</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139</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77.7</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40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22.3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just">
                        <a:spcBef>
                          <a:spcPts val="0"/>
                        </a:spcBef>
                        <a:spcAft>
                          <a:spcPts val="0"/>
                        </a:spcAft>
                      </a:pPr>
                      <a:r>
                        <a:rPr lang="en-US" sz="3200" dirty="0">
                          <a:latin typeface="Gill Sans MT"/>
                          <a:ea typeface="Calibri"/>
                          <a:cs typeface="Times New Roman"/>
                        </a:rPr>
                        <a:t>Information checks and disclosures</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112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latin typeface="Gill Sans MT"/>
                          <a:ea typeface="Calibri"/>
                          <a:cs typeface="Times New Roman"/>
                        </a:rPr>
                        <a:t>63.6</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latin typeface="Gill Sans MT"/>
                          <a:ea typeface="Calibri"/>
                          <a:cs typeface="Times New Roman"/>
                        </a:rPr>
                        <a:t>64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latin typeface="Gill Sans MT"/>
                          <a:ea typeface="Calibri"/>
                          <a:cs typeface="Times New Roman"/>
                        </a:rPr>
                        <a:t>36.4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152400" y="152400"/>
            <a:ext cx="8991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000" algn="l"/>
                <a:tab pos="296863" algn="ctr"/>
              </a:tabLst>
            </a:pPr>
            <a:r>
              <a:rPr kumimoji="0" lang="en-US" sz="3200" b="1"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Table 4: 	What is the ease/difficulty with 					which one can open up an MMS 					account?</a:t>
            </a:r>
            <a:endParaRPr kumimoji="0" lang="en-US" sz="3200" b="1" i="0" u="none" strike="noStrike" cap="none" normalizeH="0" baseline="0" dirty="0" smtClean="0">
              <a:ln>
                <a:noFill/>
              </a:ln>
              <a:solidFill>
                <a:schemeClr val="tx1"/>
              </a:solidFill>
              <a:effectLst/>
              <a:latin typeface="Gill Sans M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000" algn="l"/>
                <a:tab pos="296863" algn="ctr"/>
              </a:tabLst>
            </a:pPr>
            <a:endParaRPr kumimoji="0" lang="en-US" sz="3200" b="0" i="0" u="none" strike="noStrike" cap="none" normalizeH="0" baseline="0" dirty="0" smtClean="0">
              <a:ln>
                <a:noFill/>
              </a:ln>
              <a:solidFill>
                <a:schemeClr val="tx1"/>
              </a:solidFill>
              <a:effectLst/>
              <a:latin typeface="Gill Sans MT" pitchFamily="34" charset="0"/>
              <a:cs typeface="Arial" pitchFamily="34" charset="0"/>
            </a:endParaRPr>
          </a:p>
        </p:txBody>
      </p:sp>
      <p:graphicFrame>
        <p:nvGraphicFramePr>
          <p:cNvPr id="4" name="Diagram 3"/>
          <p:cNvGraphicFramePr/>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B2D93BE-EBDF-4B4B-8A66-D197F6E8D9E5}"/>
                                            </p:graphicEl>
                                          </p:spTgt>
                                        </p:tgtEl>
                                        <p:attrNameLst>
                                          <p:attrName>style.visibility</p:attrName>
                                        </p:attrNameLst>
                                      </p:cBhvr>
                                      <p:to>
                                        <p:strVal val="visible"/>
                                      </p:to>
                                    </p:set>
                                    <p:anim calcmode="lin" valueType="num">
                                      <p:cBhvr additive="base">
                                        <p:cTn id="7" dur="1000" fill="hold"/>
                                        <p:tgtEl>
                                          <p:spTgt spid="4">
                                            <p:graphicEl>
                                              <a:dgm id="{CB2D93BE-EBDF-4B4B-8A66-D197F6E8D9E5}"/>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graphicEl>
                                              <a:dgm id="{CB2D93BE-EBDF-4B4B-8A66-D197F6E8D9E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BCA8F25-30C1-427B-AC10-7CB0175A5C42}"/>
                                            </p:graphicEl>
                                          </p:spTgt>
                                        </p:tgtEl>
                                        <p:attrNameLst>
                                          <p:attrName>style.visibility</p:attrName>
                                        </p:attrNameLst>
                                      </p:cBhvr>
                                      <p:to>
                                        <p:strVal val="visible"/>
                                      </p:to>
                                    </p:set>
                                    <p:anim calcmode="lin" valueType="num">
                                      <p:cBhvr additive="base">
                                        <p:cTn id="13" dur="1000" fill="hold"/>
                                        <p:tgtEl>
                                          <p:spTgt spid="4">
                                            <p:graphicEl>
                                              <a:dgm id="{3BCA8F25-30C1-427B-AC10-7CB0175A5C42}"/>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graphicEl>
                                              <a:dgm id="{3BCA8F25-30C1-427B-AC10-7CB0175A5C4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DC1B5ACB-4E33-4567-A64B-FBE86EEBA46F}"/>
                                            </p:graphicEl>
                                          </p:spTgt>
                                        </p:tgtEl>
                                        <p:attrNameLst>
                                          <p:attrName>style.visibility</p:attrName>
                                        </p:attrNameLst>
                                      </p:cBhvr>
                                      <p:to>
                                        <p:strVal val="visible"/>
                                      </p:to>
                                    </p:set>
                                    <p:anim calcmode="lin" valueType="num">
                                      <p:cBhvr additive="base">
                                        <p:cTn id="17" dur="1000" fill="hold"/>
                                        <p:tgtEl>
                                          <p:spTgt spid="4">
                                            <p:graphicEl>
                                              <a:dgm id="{DC1B5ACB-4E33-4567-A64B-FBE86EEBA46F}"/>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graphicEl>
                                              <a:dgm id="{DC1B5ACB-4E33-4567-A64B-FBE86EEBA46F}"/>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C7ABF9A-9145-472B-905C-1E5E328B8937}"/>
                                            </p:graphicEl>
                                          </p:spTgt>
                                        </p:tgtEl>
                                        <p:attrNameLst>
                                          <p:attrName>style.visibility</p:attrName>
                                        </p:attrNameLst>
                                      </p:cBhvr>
                                      <p:to>
                                        <p:strVal val="visible"/>
                                      </p:to>
                                    </p:set>
                                    <p:anim calcmode="lin" valueType="num">
                                      <p:cBhvr additive="base">
                                        <p:cTn id="23" dur="1000" fill="hold"/>
                                        <p:tgtEl>
                                          <p:spTgt spid="4">
                                            <p:graphicEl>
                                              <a:dgm id="{5C7ABF9A-9145-472B-905C-1E5E328B8937}"/>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graphicEl>
                                              <a:dgm id="{5C7ABF9A-9145-472B-905C-1E5E328B893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81418E5B-A470-4040-9908-EAA2CE5D8B3D}"/>
                                            </p:graphicEl>
                                          </p:spTgt>
                                        </p:tgtEl>
                                        <p:attrNameLst>
                                          <p:attrName>style.visibility</p:attrName>
                                        </p:attrNameLst>
                                      </p:cBhvr>
                                      <p:to>
                                        <p:strVal val="visible"/>
                                      </p:to>
                                    </p:set>
                                    <p:anim calcmode="lin" valueType="num">
                                      <p:cBhvr additive="base">
                                        <p:cTn id="27" dur="1000" fill="hold"/>
                                        <p:tgtEl>
                                          <p:spTgt spid="4">
                                            <p:graphicEl>
                                              <a:dgm id="{81418E5B-A470-4040-9908-EAA2CE5D8B3D}"/>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graphicEl>
                                              <a:dgm id="{81418E5B-A470-4040-9908-EAA2CE5D8B3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161D0F4B-8D68-4340-9FFB-885D0DBAD072}"/>
                                            </p:graphicEl>
                                          </p:spTgt>
                                        </p:tgtEl>
                                        <p:attrNameLst>
                                          <p:attrName>style.visibility</p:attrName>
                                        </p:attrNameLst>
                                      </p:cBhvr>
                                      <p:to>
                                        <p:strVal val="visible"/>
                                      </p:to>
                                    </p:set>
                                    <p:anim calcmode="lin" valueType="num">
                                      <p:cBhvr additive="base">
                                        <p:cTn id="33" dur="1000" fill="hold"/>
                                        <p:tgtEl>
                                          <p:spTgt spid="4">
                                            <p:graphicEl>
                                              <a:dgm id="{161D0F4B-8D68-4340-9FFB-885D0DBAD072}"/>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
                                            <p:graphicEl>
                                              <a:dgm id="{161D0F4B-8D68-4340-9FFB-885D0DBAD07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DE0793F8-3C29-4F78-A478-D3A39CB36BD2}"/>
                                            </p:graphicEl>
                                          </p:spTgt>
                                        </p:tgtEl>
                                        <p:attrNameLst>
                                          <p:attrName>style.visibility</p:attrName>
                                        </p:attrNameLst>
                                      </p:cBhvr>
                                      <p:to>
                                        <p:strVal val="visible"/>
                                      </p:to>
                                    </p:set>
                                    <p:anim calcmode="lin" valueType="num">
                                      <p:cBhvr additive="base">
                                        <p:cTn id="37" dur="1000" fill="hold"/>
                                        <p:tgtEl>
                                          <p:spTgt spid="4">
                                            <p:graphicEl>
                                              <a:dgm id="{DE0793F8-3C29-4F78-A478-D3A39CB36BD2}"/>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graphicEl>
                                              <a:dgm id="{DE0793F8-3C29-4F78-A478-D3A39CB36B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5380" y="377812"/>
            <a:ext cx="8377620" cy="6099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52400"/>
          <a:ext cx="8686800" cy="6583680"/>
        </p:xfrm>
        <a:graphic>
          <a:graphicData uri="http://schemas.openxmlformats.org/drawingml/2006/table">
            <a:tbl>
              <a:tblPr/>
              <a:tblGrid>
                <a:gridCol w="5943600"/>
                <a:gridCol w="1066800"/>
                <a:gridCol w="1676400"/>
              </a:tblGrid>
              <a:tr h="0">
                <a:tc>
                  <a:txBody>
                    <a:bodyPr/>
                    <a:lstStyle/>
                    <a:p>
                      <a:pPr marL="0" marR="0" algn="ctr">
                        <a:spcBef>
                          <a:spcPts val="0"/>
                        </a:spcBef>
                        <a:spcAft>
                          <a:spcPts val="0"/>
                        </a:spcAft>
                      </a:pPr>
                      <a:r>
                        <a:rPr lang="en-US" sz="2400" b="1" dirty="0" smtClean="0">
                          <a:latin typeface="Gill Sans MT" pitchFamily="34" charset="0"/>
                          <a:ea typeface="Calibri"/>
                          <a:cs typeface="Times New Roman"/>
                        </a:rPr>
                        <a:t>Table 5: Uses </a:t>
                      </a:r>
                      <a:r>
                        <a:rPr lang="en-US" sz="2400" b="1" dirty="0">
                          <a:latin typeface="Gill Sans MT" pitchFamily="34" charset="0"/>
                          <a:ea typeface="Calibri"/>
                          <a:cs typeface="Times New Roman"/>
                        </a:rPr>
                        <a:t>to which mobile money is put</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latin typeface="Gill Sans MT" pitchFamily="34" charset="0"/>
                          <a:ea typeface="Calibri"/>
                          <a:cs typeface="Arial"/>
                        </a:rPr>
                        <a:t>N</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latin typeface="Gill Sans MT" pitchFamily="34" charset="0"/>
                          <a:ea typeface="Calibri"/>
                          <a:cs typeface="Arial"/>
                        </a:rPr>
                        <a:t>Percent</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Sending Money</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latin typeface="Gill Sans MT" pitchFamily="34" charset="0"/>
                          <a:ea typeface="Calibri"/>
                          <a:cs typeface="Arial"/>
                        </a:rPr>
                        <a:t>191</a:t>
                      </a:r>
                      <a:endParaRPr lang="en-US" sz="24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24.7%</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Receive money / withdraw money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latin typeface="Gill Sans MT" pitchFamily="34" charset="0"/>
                          <a:ea typeface="Calibri"/>
                          <a:cs typeface="Arial"/>
                        </a:rPr>
                        <a:t>150</a:t>
                      </a:r>
                      <a:endParaRPr lang="en-US" sz="24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19.4%</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Buy airtime</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latin typeface="Gill Sans MT" pitchFamily="34" charset="0"/>
                          <a:ea typeface="Calibri"/>
                          <a:cs typeface="Arial"/>
                        </a:rPr>
                        <a:t>122</a:t>
                      </a:r>
                      <a:endParaRPr lang="en-US" sz="24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15.8%</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smtClean="0">
                          <a:solidFill>
                            <a:srgbClr val="000000"/>
                          </a:solidFill>
                          <a:latin typeface="Gill Sans MT" pitchFamily="34" charset="0"/>
                          <a:ea typeface="Calibri"/>
                          <a:cs typeface="Arial"/>
                        </a:rPr>
                        <a:t>Store/deposit </a:t>
                      </a:r>
                      <a:r>
                        <a:rPr lang="en-US" sz="2400" dirty="0">
                          <a:solidFill>
                            <a:srgbClr val="000000"/>
                          </a:solidFill>
                          <a:latin typeface="Gill Sans MT" pitchFamily="34" charset="0"/>
                          <a:ea typeface="Calibri"/>
                          <a:cs typeface="Arial"/>
                        </a:rPr>
                        <a:t>money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rgbClr val="000000"/>
                          </a:solidFill>
                          <a:latin typeface="Gill Sans MT" pitchFamily="34" charset="0"/>
                          <a:ea typeface="Calibri"/>
                          <a:cs typeface="Arial"/>
                        </a:rPr>
                        <a:t>85</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rgbClr val="000000"/>
                          </a:solidFill>
                          <a:latin typeface="Gill Sans MT" pitchFamily="34" charset="0"/>
                          <a:ea typeface="Calibri"/>
                          <a:cs typeface="Arial"/>
                        </a:rPr>
                        <a:t>11%</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Receive salary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latin typeface="Gill Sans MT" pitchFamily="34" charset="0"/>
                          <a:ea typeface="Calibri"/>
                          <a:cs typeface="Arial"/>
                        </a:rPr>
                        <a:t>31</a:t>
                      </a:r>
                      <a:endParaRPr lang="en-US" sz="24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4.0%</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Receive payment for </a:t>
                      </a:r>
                      <a:r>
                        <a:rPr lang="en-US" sz="2400" dirty="0" smtClean="0">
                          <a:solidFill>
                            <a:srgbClr val="000000"/>
                          </a:solidFill>
                          <a:latin typeface="Gill Sans MT" pitchFamily="34" charset="0"/>
                          <a:ea typeface="Calibri"/>
                          <a:cs typeface="Arial"/>
                        </a:rPr>
                        <a:t>services / </a:t>
                      </a:r>
                      <a:r>
                        <a:rPr lang="en-US" sz="2400" dirty="0">
                          <a:solidFill>
                            <a:srgbClr val="000000"/>
                          </a:solidFill>
                          <a:latin typeface="Gill Sans MT" pitchFamily="34" charset="0"/>
                          <a:ea typeface="Calibri"/>
                          <a:cs typeface="Arial"/>
                        </a:rPr>
                        <a:t>job done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latin typeface="Gill Sans MT" pitchFamily="34" charset="0"/>
                          <a:ea typeface="Calibri"/>
                          <a:cs typeface="Arial"/>
                        </a:rPr>
                        <a:t>22</a:t>
                      </a:r>
                      <a:endParaRPr lang="en-US" sz="24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2.8%</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P</a:t>
                      </a:r>
                      <a:r>
                        <a:rPr lang="en-US" sz="2400" dirty="0" smtClean="0">
                          <a:solidFill>
                            <a:srgbClr val="000000"/>
                          </a:solidFill>
                          <a:latin typeface="Gill Sans MT" pitchFamily="34" charset="0"/>
                          <a:ea typeface="Calibri"/>
                          <a:cs typeface="Arial"/>
                        </a:rPr>
                        <a:t>aying </a:t>
                      </a:r>
                      <a:r>
                        <a:rPr lang="en-US" sz="2400" dirty="0">
                          <a:solidFill>
                            <a:srgbClr val="000000"/>
                          </a:solidFill>
                          <a:latin typeface="Gill Sans MT" pitchFamily="34" charset="0"/>
                          <a:ea typeface="Calibri"/>
                          <a:cs typeface="Arial"/>
                        </a:rPr>
                        <a:t>school fees </a:t>
                      </a:r>
                      <a:r>
                        <a:rPr lang="en-US" sz="2400" dirty="0" smtClean="0">
                          <a:solidFill>
                            <a:srgbClr val="000000"/>
                          </a:solidFill>
                          <a:latin typeface="Gill Sans MT" pitchFamily="34" charset="0"/>
                          <a:ea typeface="Calibri"/>
                          <a:cs typeface="Arial"/>
                        </a:rPr>
                        <a:t>[350 schools registered with </a:t>
                      </a:r>
                      <a:r>
                        <a:rPr lang="en-US" sz="2400" dirty="0" err="1" smtClean="0">
                          <a:solidFill>
                            <a:srgbClr val="000000"/>
                          </a:solidFill>
                          <a:latin typeface="Gill Sans MT" pitchFamily="34" charset="0"/>
                          <a:ea typeface="Calibri"/>
                          <a:cs typeface="Arial"/>
                        </a:rPr>
                        <a:t>Airtel</a:t>
                      </a:r>
                      <a:r>
                        <a:rPr lang="en-US" sz="2400" dirty="0" smtClean="0">
                          <a:solidFill>
                            <a:srgbClr val="000000"/>
                          </a:solidFill>
                          <a:latin typeface="Gill Sans MT" pitchFamily="34" charset="0"/>
                          <a:ea typeface="Calibri"/>
                          <a:cs typeface="Arial"/>
                        </a:rPr>
                        <a:t>!!!]</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42</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5.4%</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Pay bills: water , </a:t>
                      </a:r>
                      <a:r>
                        <a:rPr lang="en-US" sz="2400" dirty="0" smtClean="0">
                          <a:solidFill>
                            <a:srgbClr val="000000"/>
                          </a:solidFill>
                          <a:latin typeface="Gill Sans MT" pitchFamily="34" charset="0"/>
                          <a:ea typeface="Calibri"/>
                          <a:cs typeface="Arial"/>
                        </a:rPr>
                        <a:t>electricity, </a:t>
                      </a:r>
                      <a:r>
                        <a:rPr lang="en-US" sz="2400" dirty="0">
                          <a:solidFill>
                            <a:srgbClr val="000000"/>
                          </a:solidFill>
                          <a:latin typeface="Gill Sans MT" pitchFamily="34" charset="0"/>
                          <a:ea typeface="Calibri"/>
                          <a:cs typeface="Arial"/>
                        </a:rPr>
                        <a:t>TV</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83</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10.8%</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Buy goods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27</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3.5%</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14350" marR="0" indent="-514350" algn="just">
                        <a:spcBef>
                          <a:spcPts val="0"/>
                        </a:spcBef>
                        <a:spcAft>
                          <a:spcPts val="0"/>
                        </a:spcAft>
                        <a:buFont typeface="Wingdings" pitchFamily="2" charset="2"/>
                        <a:buChar char="§"/>
                      </a:pPr>
                      <a:r>
                        <a:rPr lang="en-US" sz="2400" dirty="0">
                          <a:solidFill>
                            <a:srgbClr val="000000"/>
                          </a:solidFill>
                          <a:latin typeface="Gill Sans MT" pitchFamily="34" charset="0"/>
                          <a:ea typeface="Calibri"/>
                          <a:cs typeface="Arial"/>
                        </a:rPr>
                        <a:t>Pay post paid bills </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19</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2.5%</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spcBef>
                          <a:spcPts val="0"/>
                        </a:spcBef>
                        <a:spcAft>
                          <a:spcPts val="0"/>
                        </a:spcAft>
                      </a:pPr>
                      <a:r>
                        <a:rPr lang="en-US" sz="2400" b="1" i="1" dirty="0" smtClean="0">
                          <a:solidFill>
                            <a:srgbClr val="000000"/>
                          </a:solidFill>
                          <a:latin typeface="Gill Sans MT" pitchFamily="34" charset="0"/>
                          <a:ea typeface="Calibri"/>
                          <a:cs typeface="Arial"/>
                        </a:rPr>
                        <a:t>Total</a:t>
                      </a:r>
                      <a:endParaRPr lang="en-US" sz="2400" b="1" i="1" dirty="0">
                        <a:solidFill>
                          <a:srgbClr val="000000"/>
                        </a:solidFill>
                        <a:latin typeface="Gill Sans MT"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772</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latin typeface="Gill Sans MT" pitchFamily="34" charset="0"/>
                          <a:ea typeface="Calibri"/>
                          <a:cs typeface="Arial"/>
                        </a:rPr>
                        <a:t>100.0</a:t>
                      </a:r>
                      <a:r>
                        <a:rPr lang="en-US" sz="2400" dirty="0" smtClean="0">
                          <a:solidFill>
                            <a:srgbClr val="000000"/>
                          </a:solidFill>
                          <a:latin typeface="Gill Sans MT" pitchFamily="34" charset="0"/>
                          <a:ea typeface="Calibri"/>
                          <a:cs typeface="Arial"/>
                        </a:rPr>
                        <a:t>%</a:t>
                      </a: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2400" b="0" i="0" dirty="0" smtClean="0">
                          <a:solidFill>
                            <a:srgbClr val="000000"/>
                          </a:solidFill>
                          <a:latin typeface="Gill Sans MT" pitchFamily="34" charset="0"/>
                          <a:ea typeface="Calibri"/>
                          <a:cs typeface="Arial"/>
                        </a:rPr>
                        <a:t>Loan payments/disbursements?? Church contributions, making donations, Air</a:t>
                      </a:r>
                      <a:r>
                        <a:rPr lang="en-US" sz="2400" b="0" i="0" baseline="0" dirty="0" smtClean="0">
                          <a:solidFill>
                            <a:srgbClr val="000000"/>
                          </a:solidFill>
                          <a:latin typeface="Gill Sans MT" pitchFamily="34" charset="0"/>
                          <a:ea typeface="Calibri"/>
                          <a:cs typeface="Arial"/>
                        </a:rPr>
                        <a:t> ticket payments etc??</a:t>
                      </a:r>
                      <a:endParaRPr lang="en-US" sz="2400" b="0" i="0" dirty="0">
                        <a:solidFill>
                          <a:srgbClr val="000000"/>
                        </a:solidFill>
                        <a:latin typeface="Gill Sans MT"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marL="0" marR="0" algn="ctr">
                        <a:spcBef>
                          <a:spcPts val="0"/>
                        </a:spcBef>
                        <a:spcAft>
                          <a:spcPts val="0"/>
                        </a:spcAft>
                      </a:pPr>
                      <a:r>
                        <a:rPr lang="en-US" sz="2400" b="1" i="0" dirty="0" smtClean="0">
                          <a:solidFill>
                            <a:srgbClr val="FF0000"/>
                          </a:solidFill>
                          <a:latin typeface="Gill Sans MT" pitchFamily="34" charset="0"/>
                          <a:ea typeface="Calibri"/>
                          <a:cs typeface="Arial"/>
                        </a:rPr>
                        <a:t>PAYMENT AND REMITTANCE SERVICES’ categories</a:t>
                      </a:r>
                      <a:endParaRPr lang="en-US" sz="2400" b="1" i="0" dirty="0">
                        <a:solidFill>
                          <a:srgbClr val="FF0000"/>
                        </a:solidFill>
                        <a:latin typeface="Gill Sans MT"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0630" b="6977"/>
          <a:stretch>
            <a:fillRect/>
          </a:stretch>
        </p:blipFill>
        <p:spPr bwMode="auto">
          <a:xfrm>
            <a:off x="4572000" y="457201"/>
            <a:ext cx="4343400" cy="6095999"/>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 y="457200"/>
            <a:ext cx="4535026" cy="6066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986528"/>
          </a:xfrm>
          <a:prstGeom prst="rect">
            <a:avLst/>
          </a:prstGeom>
        </p:spPr>
        <p:txBody>
          <a:bodyPr wrap="square">
            <a:spAutoFit/>
          </a:bodyPr>
          <a:lstStyle/>
          <a:p>
            <a:pPr algn="just"/>
            <a:r>
              <a:rPr lang="en-US" sz="3200" b="1" dirty="0" smtClean="0">
                <a:latin typeface="Gill Sans MT" pitchFamily="34" charset="0"/>
              </a:rPr>
              <a:t>Reasons for the growth of MMS</a:t>
            </a:r>
          </a:p>
          <a:p>
            <a:pPr marL="514350" indent="-514350" algn="just">
              <a:buFont typeface="+mj-lt"/>
              <a:buAutoNum type="arabicPeriod"/>
            </a:pPr>
            <a:r>
              <a:rPr lang="en-US" sz="3200" b="1" dirty="0" smtClean="0">
                <a:latin typeface="Gill Sans MT" pitchFamily="34" charset="0"/>
              </a:rPr>
              <a:t>Institutional </a:t>
            </a:r>
            <a:r>
              <a:rPr lang="en-US" sz="3200" b="1" dirty="0" smtClean="0">
                <a:latin typeface="Gill Sans MT" pitchFamily="34" charset="0"/>
              </a:rPr>
              <a:t>and regulatory  factors</a:t>
            </a:r>
          </a:p>
          <a:p>
            <a:pPr marL="514350" indent="-514350" algn="just">
              <a:buFont typeface="Wingdings" pitchFamily="2" charset="2"/>
              <a:buChar char="§"/>
            </a:pPr>
            <a:r>
              <a:rPr lang="en-US" sz="3200" dirty="0" smtClean="0">
                <a:latin typeface="Gill Sans MT" pitchFamily="34" charset="0"/>
              </a:rPr>
              <a:t>Regulation </a:t>
            </a:r>
            <a:r>
              <a:rPr lang="en-US" sz="3200" dirty="0" smtClean="0">
                <a:latin typeface="Gill Sans MT" pitchFamily="34" charset="0"/>
              </a:rPr>
              <a:t>of MMS</a:t>
            </a:r>
          </a:p>
          <a:p>
            <a:pPr marL="971550" lvl="1" indent="-514350" algn="just">
              <a:buFont typeface="Wingdings" pitchFamily="2" charset="2"/>
              <a:buChar char="§"/>
            </a:pPr>
            <a:r>
              <a:rPr lang="en-US" sz="3200" dirty="0" smtClean="0">
                <a:latin typeface="Gill Sans MT" pitchFamily="34" charset="0"/>
              </a:rPr>
              <a:t>Financial transactions regulated by both </a:t>
            </a:r>
            <a:r>
              <a:rPr lang="en-US" sz="3200" dirty="0" err="1" smtClean="0">
                <a:latin typeface="Gill Sans MT" pitchFamily="34" charset="0"/>
              </a:rPr>
              <a:t>BoT</a:t>
            </a:r>
            <a:r>
              <a:rPr lang="en-US" sz="3200" dirty="0" smtClean="0">
                <a:latin typeface="Gill Sans MT" pitchFamily="34" charset="0"/>
              </a:rPr>
              <a:t> and </a:t>
            </a:r>
            <a:r>
              <a:rPr lang="en-US" sz="3200" dirty="0" err="1" smtClean="0">
                <a:latin typeface="Gill Sans MT" pitchFamily="34" charset="0"/>
              </a:rPr>
              <a:t>BoU</a:t>
            </a:r>
            <a:r>
              <a:rPr lang="en-US" sz="3200" dirty="0" smtClean="0">
                <a:latin typeface="Gill Sans MT" pitchFamily="34" charset="0"/>
              </a:rPr>
              <a:t> </a:t>
            </a:r>
          </a:p>
          <a:p>
            <a:pPr marL="971550" lvl="1" indent="-514350" algn="just">
              <a:buFont typeface="Wingdings" pitchFamily="2" charset="2"/>
              <a:buChar char="§"/>
            </a:pPr>
            <a:r>
              <a:rPr lang="en-US" sz="3200" dirty="0" smtClean="0">
                <a:latin typeface="Gill Sans MT" pitchFamily="34" charset="0"/>
              </a:rPr>
              <a:t>Mobile phone operations monitored by  TCRA in Tanzania and UCC in Uganda.</a:t>
            </a:r>
          </a:p>
          <a:p>
            <a:pPr marL="514350" indent="-514350" algn="just">
              <a:buFont typeface="Wingdings" pitchFamily="2" charset="2"/>
              <a:buChar char="§"/>
            </a:pPr>
            <a:r>
              <a:rPr lang="en-US" sz="3200" dirty="0" smtClean="0">
                <a:latin typeface="Gill Sans MT" pitchFamily="34" charset="0"/>
              </a:rPr>
              <a:t>A </a:t>
            </a:r>
            <a:r>
              <a:rPr lang="en-US" sz="3200" dirty="0" smtClean="0">
                <a:latin typeface="Gill Sans MT" pitchFamily="34" charset="0"/>
              </a:rPr>
              <a:t>system to regulate MMS and ensure that customers’ money remains safe in the event of collapse of the phone companies is non-existent</a:t>
            </a:r>
            <a:r>
              <a:rPr lang="en-US" sz="3200" dirty="0" smtClean="0">
                <a:latin typeface="Gill Sans MT" pitchFamily="34" charset="0"/>
              </a:rPr>
              <a:t>.</a:t>
            </a:r>
          </a:p>
          <a:p>
            <a:pPr marL="514350" indent="-514350" algn="just">
              <a:buFont typeface="Wingdings" pitchFamily="2" charset="2"/>
              <a:buChar char="§"/>
            </a:pPr>
            <a:r>
              <a:rPr lang="en-US" sz="3200" dirty="0" smtClean="0">
                <a:latin typeface="Gill Sans MT" pitchFamily="34" charset="0"/>
              </a:rPr>
              <a:t>Several sector laws that govern the various areas that straddle MMS….</a:t>
            </a:r>
          </a:p>
          <a:p>
            <a:pPr marL="514350" indent="-514350" algn="just">
              <a:buFont typeface="Wingdings" pitchFamily="2" charset="2"/>
              <a:buChar char="§"/>
            </a:pPr>
            <a:r>
              <a:rPr lang="en-US" sz="3200" dirty="0" smtClean="0">
                <a:latin typeface="Gill Sans MT" pitchFamily="34" charset="0"/>
              </a:rPr>
              <a:t>Challenge…..is MMS a banking service, payment system???</a:t>
            </a:r>
            <a:endParaRPr lang="en-US" sz="3200" dirty="0" smtClean="0">
              <a:latin typeface="Gill Sans MT"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632585"/>
          </a:xfrm>
          <a:prstGeom prst="rect">
            <a:avLst/>
          </a:prstGeom>
        </p:spPr>
        <p:txBody>
          <a:bodyPr wrap="square">
            <a:spAutoFit/>
          </a:bodyPr>
          <a:lstStyle/>
          <a:p>
            <a:pPr marL="514350" indent="-514350" algn="just"/>
            <a:r>
              <a:rPr lang="en-US" sz="2500" b="1" dirty="0" smtClean="0">
                <a:latin typeface="Gill Sans MT" pitchFamily="34" charset="0"/>
              </a:rPr>
              <a:t>SIM Card Registration in Tanzania</a:t>
            </a:r>
          </a:p>
          <a:p>
            <a:pPr marL="514350" indent="-514350" algn="just">
              <a:buFont typeface="+mj-lt"/>
              <a:buAutoNum type="arabicPeriod"/>
            </a:pPr>
            <a:r>
              <a:rPr lang="en-US" sz="2500" dirty="0" smtClean="0">
                <a:latin typeface="Gill Sans MT" pitchFamily="34" charset="0"/>
              </a:rPr>
              <a:t>The Electronic and Postal Communications Act (EPOCA) of 2010 </a:t>
            </a:r>
          </a:p>
          <a:p>
            <a:pPr marL="514350" indent="-514350" algn="just">
              <a:buFont typeface="+mj-lt"/>
              <a:buAutoNum type="arabicPeriod"/>
            </a:pPr>
            <a:r>
              <a:rPr lang="en-US" sz="2500" dirty="0" smtClean="0">
                <a:latin typeface="Gill Sans MT" pitchFamily="34" charset="0"/>
              </a:rPr>
              <a:t>SIM-card registration mandatory for every person owning or desiring to own and use a SIM-card. </a:t>
            </a:r>
          </a:p>
          <a:p>
            <a:pPr marL="514350" indent="-514350" algn="just">
              <a:buFont typeface="+mj-lt"/>
              <a:buAutoNum type="arabicPeriod"/>
            </a:pPr>
            <a:r>
              <a:rPr lang="en-US" sz="2500" dirty="0" smtClean="0">
                <a:latin typeface="Gill Sans MT" pitchFamily="34" charset="0"/>
              </a:rPr>
              <a:t>TCRA published an order requiring all SIM-cards to be registered by 30th June 2010. </a:t>
            </a:r>
          </a:p>
          <a:p>
            <a:pPr marL="971550" lvl="1" indent="-514350" algn="just">
              <a:buFont typeface="Wingdings" pitchFamily="2" charset="2"/>
              <a:buChar char="§"/>
            </a:pPr>
            <a:r>
              <a:rPr lang="en-US" sz="2500" dirty="0" smtClean="0">
                <a:latin typeface="Gill Sans MT" pitchFamily="34" charset="0"/>
              </a:rPr>
              <a:t>Protecting consumers from misuse</a:t>
            </a:r>
          </a:p>
          <a:p>
            <a:pPr marL="971550" lvl="1" indent="-514350" algn="just">
              <a:buFont typeface="Wingdings" pitchFamily="2" charset="2"/>
              <a:buChar char="§"/>
            </a:pPr>
            <a:r>
              <a:rPr lang="en-US" sz="2500" dirty="0" smtClean="0">
                <a:latin typeface="Gill Sans MT" pitchFamily="34" charset="0"/>
              </a:rPr>
              <a:t>Enabling consumers to be identified as they use value-added services such as mobile banking, mobile money transfer, electronic payments for services such as water, electricity, pay-TV etc</a:t>
            </a:r>
          </a:p>
          <a:p>
            <a:pPr marL="971550" lvl="1" indent="-514350" algn="just">
              <a:buFont typeface="Wingdings" pitchFamily="2" charset="2"/>
              <a:buChar char="§"/>
            </a:pPr>
            <a:r>
              <a:rPr lang="en-US" sz="2500" dirty="0" smtClean="0">
                <a:latin typeface="Gill Sans MT" pitchFamily="34" charset="0"/>
              </a:rPr>
              <a:t>Enhancing national security</a:t>
            </a:r>
          </a:p>
          <a:p>
            <a:pPr marL="971550" lvl="1" indent="-514350" algn="just">
              <a:buFont typeface="Wingdings" pitchFamily="2" charset="2"/>
              <a:buChar char="§"/>
            </a:pPr>
            <a:r>
              <a:rPr lang="en-US" sz="2500" dirty="0" smtClean="0">
                <a:latin typeface="Gill Sans MT" pitchFamily="34" charset="0"/>
              </a:rPr>
              <a:t>Enabling network operators to “know their customers”</a:t>
            </a:r>
          </a:p>
          <a:p>
            <a:pPr marL="514350" indent="-514350" algn="just">
              <a:buFont typeface="Wingdings" pitchFamily="2" charset="2"/>
              <a:buChar char="§"/>
            </a:pPr>
            <a:endParaRPr lang="en-US" sz="2500" dirty="0" smtClean="0">
              <a:latin typeface="Gill Sans MT" pitchFamily="34" charset="0"/>
            </a:endParaRPr>
          </a:p>
          <a:p>
            <a:pPr marL="514350" indent="-514350" algn="just">
              <a:buFont typeface="Wingdings" pitchFamily="2" charset="2"/>
              <a:buChar char="§"/>
            </a:pPr>
            <a:r>
              <a:rPr lang="en-US" sz="2500" dirty="0" smtClean="0">
                <a:latin typeface="Gill Sans MT" pitchFamily="34" charset="0"/>
              </a:rPr>
              <a:t>SIM card registration not a requirement in Uganda</a:t>
            </a:r>
          </a:p>
          <a:p>
            <a:pPr marL="514350" indent="-514350" algn="just">
              <a:buFont typeface="Wingdings" pitchFamily="2" charset="2"/>
              <a:buChar char="§"/>
            </a:pPr>
            <a:r>
              <a:rPr lang="en-US" sz="2500" dirty="0" smtClean="0">
                <a:latin typeface="Gill Sans MT" pitchFamily="34" charset="0"/>
              </a:rPr>
              <a:t>Once registered extra confidence given to customers</a:t>
            </a:r>
            <a:endParaRPr lang="en-US" sz="2500" dirty="0">
              <a:latin typeface="Gill Sans MT"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06879"/>
            <a:ext cx="8839200" cy="5893921"/>
          </a:xfrm>
          <a:prstGeom prst="rect">
            <a:avLst/>
          </a:prstGeom>
        </p:spPr>
        <p:txBody>
          <a:bodyPr wrap="square">
            <a:spAutoFit/>
          </a:bodyPr>
          <a:lstStyle/>
          <a:p>
            <a:pPr marL="457200" indent="-457200" algn="just">
              <a:buFont typeface="Wingdings" pitchFamily="2" charset="2"/>
              <a:buChar char="§"/>
            </a:pPr>
            <a:r>
              <a:rPr lang="en-US" sz="2900" dirty="0" smtClean="0">
                <a:latin typeface="Gill Sans MT" pitchFamily="34" charset="0"/>
              </a:rPr>
              <a:t>Efforts </a:t>
            </a:r>
            <a:r>
              <a:rPr lang="en-US" sz="2900" dirty="0" smtClean="0">
                <a:latin typeface="Gill Sans MT" pitchFamily="34" charset="0"/>
              </a:rPr>
              <a:t>by mobile operators through their MMS agents to ensure that the </a:t>
            </a:r>
            <a:r>
              <a:rPr lang="en-US" sz="2900" b="1" dirty="0" smtClean="0">
                <a:latin typeface="Gill Sans MT" pitchFamily="34" charset="0"/>
              </a:rPr>
              <a:t>KNOW YOUR CUSTOMER (KYC) GUIDELINES </a:t>
            </a:r>
            <a:r>
              <a:rPr lang="en-US" sz="2900" dirty="0" smtClean="0">
                <a:latin typeface="Gill Sans MT" pitchFamily="34" charset="0"/>
              </a:rPr>
              <a:t>are </a:t>
            </a:r>
            <a:r>
              <a:rPr lang="en-US" sz="2900" dirty="0" smtClean="0">
                <a:latin typeface="Gill Sans MT" pitchFamily="34" charset="0"/>
              </a:rPr>
              <a:t>adhered to avoid exposure to risk due to information asymmetry. </a:t>
            </a:r>
            <a:endParaRPr lang="en-US" sz="2900" dirty="0" smtClean="0">
              <a:latin typeface="Gill Sans MT" pitchFamily="34" charset="0"/>
            </a:endParaRPr>
          </a:p>
          <a:p>
            <a:pPr marL="457200" indent="-457200" algn="just">
              <a:buFont typeface="Wingdings" pitchFamily="2" charset="2"/>
              <a:buChar char="§"/>
            </a:pPr>
            <a:endParaRPr lang="en-US" sz="2900" dirty="0" smtClean="0">
              <a:latin typeface="Gill Sans MT" pitchFamily="34" charset="0"/>
            </a:endParaRPr>
          </a:p>
          <a:p>
            <a:pPr marL="457200" indent="-457200" algn="just">
              <a:buFont typeface="Wingdings" pitchFamily="2" charset="2"/>
              <a:buChar char="§"/>
            </a:pPr>
            <a:r>
              <a:rPr lang="en-US" sz="2900" dirty="0" smtClean="0">
                <a:latin typeface="Gill Sans MT" pitchFamily="34" charset="0"/>
              </a:rPr>
              <a:t>As </a:t>
            </a:r>
            <a:r>
              <a:rPr lang="en-US" sz="2900" dirty="0" smtClean="0">
                <a:latin typeface="Gill Sans MT" pitchFamily="34" charset="0"/>
              </a:rPr>
              <a:t>a result of the KYC guidelines, agents may require all or any of the following information and documentation prior to opening up an account</a:t>
            </a:r>
            <a:r>
              <a:rPr lang="en-US" sz="2900" dirty="0" smtClean="0">
                <a:latin typeface="Gill Sans MT" pitchFamily="34" charset="0"/>
              </a:rPr>
              <a:t>:-</a:t>
            </a:r>
          </a:p>
          <a:p>
            <a:pPr marL="457200" indent="-457200" algn="just"/>
            <a:r>
              <a:rPr lang="en-US" sz="2900" dirty="0" smtClean="0">
                <a:latin typeface="Gill Sans MT" pitchFamily="34" charset="0"/>
              </a:rPr>
              <a:t> </a:t>
            </a:r>
          </a:p>
          <a:p>
            <a:pPr marL="457200" indent="-457200" algn="just">
              <a:buFont typeface="Wingdings" pitchFamily="2" charset="2"/>
              <a:buChar char="§"/>
            </a:pPr>
            <a:r>
              <a:rPr lang="en-US" sz="2900" dirty="0" smtClean="0">
                <a:latin typeface="Gill Sans MT" pitchFamily="34" charset="0"/>
              </a:rPr>
              <a:t>F</a:t>
            </a:r>
            <a:r>
              <a:rPr lang="en-US" sz="2900" dirty="0" smtClean="0">
                <a:latin typeface="Gill Sans MT" pitchFamily="34" charset="0"/>
              </a:rPr>
              <a:t>ull </a:t>
            </a:r>
            <a:r>
              <a:rPr lang="en-US" sz="2900" dirty="0" smtClean="0">
                <a:latin typeface="Gill Sans MT" pitchFamily="34" charset="0"/>
              </a:rPr>
              <a:t>name; </a:t>
            </a:r>
            <a:r>
              <a:rPr lang="en-US" sz="2900" dirty="0" smtClean="0">
                <a:latin typeface="Gill Sans MT" pitchFamily="34" charset="0"/>
              </a:rPr>
              <a:t>physical </a:t>
            </a:r>
            <a:r>
              <a:rPr lang="en-US" sz="2900" dirty="0" smtClean="0">
                <a:latin typeface="Gill Sans MT" pitchFamily="34" charset="0"/>
              </a:rPr>
              <a:t>address; </a:t>
            </a:r>
            <a:r>
              <a:rPr lang="en-US" sz="2900" dirty="0" smtClean="0">
                <a:latin typeface="Gill Sans MT" pitchFamily="34" charset="0"/>
              </a:rPr>
              <a:t>date </a:t>
            </a:r>
            <a:r>
              <a:rPr lang="en-US" sz="2900" dirty="0" smtClean="0">
                <a:latin typeface="Gill Sans MT" pitchFamily="34" charset="0"/>
              </a:rPr>
              <a:t>of birth; </a:t>
            </a:r>
            <a:r>
              <a:rPr lang="en-US" sz="2900" dirty="0" smtClean="0">
                <a:latin typeface="Gill Sans MT" pitchFamily="34" charset="0"/>
              </a:rPr>
              <a:t>gender</a:t>
            </a:r>
            <a:r>
              <a:rPr lang="en-US" sz="2900" dirty="0" smtClean="0">
                <a:latin typeface="Gill Sans MT" pitchFamily="34" charset="0"/>
              </a:rPr>
              <a:t>; </a:t>
            </a:r>
            <a:r>
              <a:rPr lang="en-US" sz="2900" dirty="0" smtClean="0">
                <a:latin typeface="Gill Sans MT" pitchFamily="34" charset="0"/>
              </a:rPr>
              <a:t>mobile </a:t>
            </a:r>
            <a:r>
              <a:rPr lang="en-US" sz="2900" dirty="0" smtClean="0">
                <a:latin typeface="Gill Sans MT" pitchFamily="34" charset="0"/>
              </a:rPr>
              <a:t>number (which serves as the account number as well); </a:t>
            </a:r>
            <a:r>
              <a:rPr lang="en-US" sz="2900" dirty="0" smtClean="0">
                <a:latin typeface="Gill Sans MT" pitchFamily="34" charset="0"/>
              </a:rPr>
              <a:t>identity </a:t>
            </a:r>
            <a:r>
              <a:rPr lang="en-US" sz="2900" dirty="0" smtClean="0">
                <a:latin typeface="Gill Sans MT" pitchFamily="34" charset="0"/>
              </a:rPr>
              <a:t>card (</a:t>
            </a:r>
            <a:r>
              <a:rPr lang="en-US" sz="2900" dirty="0" err="1" smtClean="0">
                <a:latin typeface="Gill Sans MT" pitchFamily="34" charset="0"/>
              </a:rPr>
              <a:t>voter‟s</a:t>
            </a:r>
            <a:r>
              <a:rPr lang="en-US" sz="2900" dirty="0" smtClean="0">
                <a:latin typeface="Gill Sans MT" pitchFamily="34" charset="0"/>
              </a:rPr>
              <a:t> card, military ID, and passport etc); and </a:t>
            </a:r>
            <a:r>
              <a:rPr lang="en-US" sz="2900" dirty="0" smtClean="0">
                <a:latin typeface="Gill Sans MT" pitchFamily="34" charset="0"/>
              </a:rPr>
              <a:t>source </a:t>
            </a:r>
            <a:r>
              <a:rPr lang="en-US" sz="2900" dirty="0" smtClean="0">
                <a:latin typeface="Gill Sans MT" pitchFamily="34" charset="0"/>
              </a:rPr>
              <a:t>of income amongst others. </a:t>
            </a:r>
            <a:endParaRPr lang="en-US" sz="2900" dirty="0">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494085"/>
          </a:xfrm>
          <a:prstGeom prst="rect">
            <a:avLst/>
          </a:prstGeom>
        </p:spPr>
        <p:txBody>
          <a:bodyPr wrap="square">
            <a:spAutoFit/>
          </a:bodyPr>
          <a:lstStyle/>
          <a:p>
            <a:pPr marL="514350" indent="-514350" algn="just"/>
            <a:r>
              <a:rPr lang="en-US" sz="3200" b="1" dirty="0" smtClean="0">
                <a:latin typeface="Gill Sans MT" pitchFamily="34" charset="0"/>
              </a:rPr>
              <a:t>INTRODUCTION</a:t>
            </a:r>
          </a:p>
          <a:p>
            <a:pPr marL="514350" indent="-514350" algn="just"/>
            <a:endParaRPr lang="en-US" sz="3200" b="1" dirty="0" smtClean="0">
              <a:latin typeface="Gill Sans MT" pitchFamily="34" charset="0"/>
            </a:endParaRPr>
          </a:p>
          <a:p>
            <a:pPr marL="514350" indent="-514350">
              <a:buFont typeface="Wingdings" pitchFamily="2" charset="2"/>
              <a:buChar char="§"/>
            </a:pPr>
            <a:r>
              <a:rPr lang="en-US" sz="3200" dirty="0" smtClean="0">
                <a:latin typeface="Gill Sans MT" pitchFamily="34" charset="0"/>
              </a:rPr>
              <a:t>Financial Inclusion (FI) has become a key pillar of development policy in a number of countries </a:t>
            </a:r>
          </a:p>
          <a:p>
            <a:pPr marL="514350" indent="-514350">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Policy </a:t>
            </a:r>
            <a:r>
              <a:rPr lang="en-US" sz="3200" dirty="0">
                <a:latin typeface="Gill Sans MT" pitchFamily="34" charset="0"/>
              </a:rPr>
              <a:t>reforms to create liberal market-oriented economies </a:t>
            </a:r>
            <a:r>
              <a:rPr lang="en-US" sz="3200" dirty="0" smtClean="0">
                <a:latin typeface="Gill Sans MT" pitchFamily="34" charset="0"/>
              </a:rPr>
              <a:t>and competitive </a:t>
            </a:r>
            <a:r>
              <a:rPr lang="en-US" sz="3200" dirty="0">
                <a:latin typeface="Gill Sans MT" pitchFamily="34" charset="0"/>
              </a:rPr>
              <a:t>financial </a:t>
            </a:r>
            <a:r>
              <a:rPr lang="en-US" sz="3200" dirty="0" smtClean="0">
                <a:latin typeface="Gill Sans MT" pitchFamily="34" charset="0"/>
              </a:rPr>
              <a:t>systems have been introduced</a:t>
            </a:r>
          </a:p>
          <a:p>
            <a:pPr marL="514350" indent="-514350" algn="just">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Proliferation </a:t>
            </a:r>
            <a:r>
              <a:rPr lang="en-US" sz="3200" dirty="0">
                <a:latin typeface="Gill Sans MT" pitchFamily="34" charset="0"/>
              </a:rPr>
              <a:t>of mobile phones in developing countries has changed the money landscape with </a:t>
            </a:r>
            <a:r>
              <a:rPr lang="en-US" sz="3200" dirty="0" smtClean="0">
                <a:latin typeface="Gill Sans MT" pitchFamily="34" charset="0"/>
              </a:rPr>
              <a:t>an increased use of mobile </a:t>
            </a:r>
            <a:r>
              <a:rPr lang="en-US" sz="3200" dirty="0">
                <a:latin typeface="Gill Sans MT" pitchFamily="34" charset="0"/>
              </a:rPr>
              <a:t>money </a:t>
            </a:r>
            <a:r>
              <a:rPr lang="en-US" sz="3200" dirty="0" smtClean="0">
                <a:latin typeface="Gill Sans MT" pitchFamily="34" charset="0"/>
              </a:rPr>
              <a:t>services [MMS].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59907"/>
            <a:ext cx="8686800" cy="5016758"/>
          </a:xfrm>
          <a:prstGeom prst="rect">
            <a:avLst/>
          </a:prstGeom>
        </p:spPr>
        <p:txBody>
          <a:bodyPr wrap="square">
            <a:spAutoFit/>
          </a:bodyPr>
          <a:lstStyle/>
          <a:p>
            <a:pPr marL="514350" indent="514350" algn="just"/>
            <a:r>
              <a:rPr lang="en-US" sz="3200" i="1" dirty="0" smtClean="0">
                <a:latin typeface="Gill Sans MT" pitchFamily="34" charset="0"/>
              </a:rPr>
              <a:t>	“</a:t>
            </a:r>
            <a:r>
              <a:rPr lang="en-US" sz="3200" i="1" dirty="0" err="1" smtClean="0">
                <a:latin typeface="Gill Sans MT" pitchFamily="34" charset="0"/>
              </a:rPr>
              <a:t>Natamani</a:t>
            </a:r>
            <a:r>
              <a:rPr lang="en-US" sz="3200" i="1" dirty="0" smtClean="0">
                <a:latin typeface="Gill Sans MT" pitchFamily="34" charset="0"/>
              </a:rPr>
              <a:t> </a:t>
            </a:r>
            <a:r>
              <a:rPr lang="en-US" sz="3200" i="1" dirty="0" err="1" smtClean="0">
                <a:latin typeface="Gill Sans MT" pitchFamily="34" charset="0"/>
              </a:rPr>
              <a:t>ningeweka</a:t>
            </a:r>
            <a:r>
              <a:rPr lang="en-US" sz="3200" i="1" dirty="0" smtClean="0">
                <a:latin typeface="Gill Sans MT" pitchFamily="34" charset="0"/>
              </a:rPr>
              <a:t> </a:t>
            </a:r>
            <a:r>
              <a:rPr lang="en-US" sz="3200" i="1" dirty="0" err="1" smtClean="0">
                <a:latin typeface="Gill Sans MT" pitchFamily="34" charset="0"/>
              </a:rPr>
              <a:t>pesa</a:t>
            </a:r>
            <a:r>
              <a:rPr lang="en-US" sz="3200" i="1" dirty="0" smtClean="0">
                <a:latin typeface="Gill Sans MT" pitchFamily="34" charset="0"/>
              </a:rPr>
              <a:t> </a:t>
            </a:r>
            <a:r>
              <a:rPr lang="en-US" sz="3200" i="1" dirty="0" err="1" smtClean="0">
                <a:latin typeface="Gill Sans MT" pitchFamily="34" charset="0"/>
              </a:rPr>
              <a:t>zangu</a:t>
            </a:r>
            <a:r>
              <a:rPr lang="en-US" sz="3200" i="1" dirty="0" smtClean="0">
                <a:latin typeface="Gill Sans MT" pitchFamily="34" charset="0"/>
              </a:rPr>
              <a:t> </a:t>
            </a:r>
            <a:r>
              <a:rPr lang="en-US" sz="3200" i="1" dirty="0" err="1" smtClean="0">
                <a:latin typeface="Gill Sans MT" pitchFamily="34" charset="0"/>
              </a:rPr>
              <a:t>kwenye</a:t>
            </a:r>
            <a:r>
              <a:rPr lang="en-US" sz="3200" i="1" dirty="0" smtClean="0">
                <a:latin typeface="Gill Sans MT" pitchFamily="34" charset="0"/>
              </a:rPr>
              <a:t> MPESA account </a:t>
            </a:r>
            <a:r>
              <a:rPr lang="en-US" sz="3200" i="1" dirty="0" err="1" smtClean="0">
                <a:latin typeface="Gill Sans MT" pitchFamily="34" charset="0"/>
              </a:rPr>
              <a:t>jana</a:t>
            </a:r>
            <a:r>
              <a:rPr lang="en-US" sz="3200" i="1" dirty="0" smtClean="0">
                <a:latin typeface="Gill Sans MT" pitchFamily="34" charset="0"/>
              </a:rPr>
              <a:t>. </a:t>
            </a:r>
            <a:r>
              <a:rPr lang="en-US" sz="3200" i="1" dirty="0" err="1" smtClean="0">
                <a:latin typeface="Gill Sans MT" pitchFamily="34" charset="0"/>
              </a:rPr>
              <a:t>Wangechukua</a:t>
            </a:r>
            <a:r>
              <a:rPr lang="en-US" sz="3200" i="1" dirty="0" smtClean="0">
                <a:latin typeface="Gill Sans MT" pitchFamily="34" charset="0"/>
              </a:rPr>
              <a:t> </a:t>
            </a:r>
            <a:r>
              <a:rPr lang="en-US" sz="3200" i="1" dirty="0" err="1" smtClean="0">
                <a:latin typeface="Gill Sans MT" pitchFamily="34" charset="0"/>
              </a:rPr>
              <a:t>simu</a:t>
            </a:r>
            <a:r>
              <a:rPr lang="en-US" sz="3200" i="1" dirty="0" smtClean="0">
                <a:latin typeface="Gill Sans MT" pitchFamily="34" charset="0"/>
              </a:rPr>
              <a:t> </a:t>
            </a:r>
            <a:r>
              <a:rPr lang="en-US" sz="3200" i="1" dirty="0" err="1" smtClean="0">
                <a:latin typeface="Gill Sans MT" pitchFamily="34" charset="0"/>
              </a:rPr>
              <a:t>peke</a:t>
            </a:r>
            <a:r>
              <a:rPr lang="en-US" sz="3200" i="1" dirty="0" smtClean="0">
                <a:latin typeface="Gill Sans MT" pitchFamily="34" charset="0"/>
              </a:rPr>
              <a:t> </a:t>
            </a:r>
            <a:r>
              <a:rPr lang="en-US" sz="3200" i="1" dirty="0" err="1" smtClean="0">
                <a:latin typeface="Gill Sans MT" pitchFamily="34" charset="0"/>
              </a:rPr>
              <a:t>yake</a:t>
            </a:r>
            <a:r>
              <a:rPr lang="en-US" sz="3200" i="1" dirty="0" smtClean="0">
                <a:latin typeface="Gill Sans MT" pitchFamily="34" charset="0"/>
              </a:rPr>
              <a:t>……….</a:t>
            </a:r>
            <a:r>
              <a:rPr lang="en-US" sz="3200" i="1" dirty="0" err="1" smtClean="0">
                <a:latin typeface="Gill Sans MT" pitchFamily="34" charset="0"/>
              </a:rPr>
              <a:t>ningeenda</a:t>
            </a:r>
            <a:r>
              <a:rPr lang="en-US" sz="3200" i="1" dirty="0" smtClean="0">
                <a:latin typeface="Gill Sans MT" pitchFamily="34" charset="0"/>
              </a:rPr>
              <a:t> Vodacom </a:t>
            </a:r>
            <a:r>
              <a:rPr lang="en-US" sz="3200" i="1" dirty="0" err="1" smtClean="0">
                <a:latin typeface="Gill Sans MT" pitchFamily="34" charset="0"/>
              </a:rPr>
              <a:t>leo</a:t>
            </a:r>
            <a:r>
              <a:rPr lang="en-US" sz="3200" i="1" dirty="0" smtClean="0">
                <a:latin typeface="Gill Sans MT" pitchFamily="34" charset="0"/>
              </a:rPr>
              <a:t> </a:t>
            </a:r>
            <a:r>
              <a:rPr lang="en-US" sz="3200" i="1" dirty="0" err="1" smtClean="0">
                <a:latin typeface="Gill Sans MT" pitchFamily="34" charset="0"/>
              </a:rPr>
              <a:t>ku</a:t>
            </a:r>
            <a:r>
              <a:rPr lang="en-US" sz="3200" i="1" dirty="0" smtClean="0">
                <a:latin typeface="Gill Sans MT" pitchFamily="34" charset="0"/>
              </a:rPr>
              <a:t>-swap line </a:t>
            </a:r>
            <a:r>
              <a:rPr lang="en-US" sz="3200" i="1" dirty="0" err="1" smtClean="0">
                <a:latin typeface="Gill Sans MT" pitchFamily="34" charset="0"/>
              </a:rPr>
              <a:t>yangu</a:t>
            </a:r>
            <a:r>
              <a:rPr lang="en-US" sz="3200" i="1" dirty="0" smtClean="0">
                <a:latin typeface="Gill Sans MT" pitchFamily="34" charset="0"/>
              </a:rPr>
              <a:t> </a:t>
            </a:r>
            <a:r>
              <a:rPr lang="en-US" sz="3200" i="1" dirty="0" err="1" smtClean="0">
                <a:latin typeface="Gill Sans MT" pitchFamily="34" charset="0"/>
              </a:rPr>
              <a:t>na</a:t>
            </a:r>
            <a:r>
              <a:rPr lang="en-US" sz="3200" i="1" dirty="0" smtClean="0">
                <a:latin typeface="Gill Sans MT" pitchFamily="34" charset="0"/>
              </a:rPr>
              <a:t> </a:t>
            </a:r>
            <a:r>
              <a:rPr lang="en-US" sz="3200" i="1" dirty="0" err="1" smtClean="0">
                <a:latin typeface="Gill Sans MT" pitchFamily="34" charset="0"/>
              </a:rPr>
              <a:t>ningepata</a:t>
            </a:r>
            <a:r>
              <a:rPr lang="en-US" sz="3200" i="1" dirty="0" smtClean="0">
                <a:latin typeface="Gill Sans MT" pitchFamily="34" charset="0"/>
              </a:rPr>
              <a:t> </a:t>
            </a:r>
            <a:r>
              <a:rPr lang="en-US" sz="3200" i="1" dirty="0" err="1" smtClean="0">
                <a:latin typeface="Gill Sans MT" pitchFamily="34" charset="0"/>
              </a:rPr>
              <a:t>pesa</a:t>
            </a:r>
            <a:r>
              <a:rPr lang="en-US" sz="3200" i="1" dirty="0" smtClean="0">
                <a:latin typeface="Gill Sans MT" pitchFamily="34" charset="0"/>
              </a:rPr>
              <a:t> </a:t>
            </a:r>
            <a:r>
              <a:rPr lang="en-US" sz="3200" i="1" dirty="0" err="1" smtClean="0">
                <a:latin typeface="Gill Sans MT" pitchFamily="34" charset="0"/>
              </a:rPr>
              <a:t>zangu</a:t>
            </a:r>
            <a:r>
              <a:rPr lang="en-US" sz="3200" i="1" dirty="0" smtClean="0">
                <a:latin typeface="Gill Sans MT" pitchFamily="34" charset="0"/>
              </a:rPr>
              <a:t> </a:t>
            </a:r>
            <a:r>
              <a:rPr lang="en-US" sz="3200" i="1" dirty="0" err="1" smtClean="0">
                <a:latin typeface="Gill Sans MT" pitchFamily="34" charset="0"/>
              </a:rPr>
              <a:t>salama</a:t>
            </a:r>
            <a:r>
              <a:rPr lang="en-US" sz="3200" i="1" dirty="0" smtClean="0">
                <a:latin typeface="Gill Sans MT" pitchFamily="34" charset="0"/>
              </a:rPr>
              <a:t> </a:t>
            </a:r>
            <a:r>
              <a:rPr lang="en-US" sz="3200" i="1" dirty="0" err="1" smtClean="0">
                <a:latin typeface="Gill Sans MT" pitchFamily="34" charset="0"/>
              </a:rPr>
              <a:t>salimini</a:t>
            </a:r>
            <a:r>
              <a:rPr lang="en-US" sz="3200" i="1" dirty="0" smtClean="0">
                <a:latin typeface="Gill Sans MT" pitchFamily="34" charset="0"/>
              </a:rPr>
              <a:t>”</a:t>
            </a:r>
          </a:p>
          <a:p>
            <a:pPr marL="514350" indent="-514350" algn="just"/>
            <a:endParaRPr lang="en-US" sz="3200" dirty="0" smtClean="0">
              <a:latin typeface="Gill Sans MT" pitchFamily="34" charset="0"/>
            </a:endParaRPr>
          </a:p>
          <a:p>
            <a:pPr marL="514350" indent="-514350" algn="just"/>
            <a:r>
              <a:rPr lang="en-US" sz="3200" dirty="0" smtClean="0">
                <a:latin typeface="Gill Sans MT" pitchFamily="34" charset="0"/>
              </a:rPr>
              <a:t>	“I wish I had deposited my money into my MPESA account yesterday. They would have taken the phone only…….today I would have gone to Vodacom offices, swap my SIM card and find my money safe and sound”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52400" y="563969"/>
            <a:ext cx="89916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fontAlgn="base">
              <a:spcBef>
                <a:spcPct val="0"/>
              </a:spcBef>
              <a:spcAft>
                <a:spcPct val="0"/>
              </a:spcAft>
              <a:buFont typeface="+mj-lt"/>
              <a:buAutoNum type="arabicPeriod" startAt="2"/>
            </a:pPr>
            <a:r>
              <a:rPr lang="en-US" sz="3100" b="1" dirty="0" smtClean="0">
                <a:latin typeface="Gill Sans MT" pitchFamily="34" charset="0"/>
              </a:rPr>
              <a:t>Telecom companies responsible for branding and marketing MMS. </a:t>
            </a:r>
          </a:p>
          <a:p>
            <a:pPr marL="514350" indent="-514350" algn="just" fontAlgn="base">
              <a:spcBef>
                <a:spcPct val="0"/>
              </a:spcBef>
              <a:spcAft>
                <a:spcPct val="0"/>
              </a:spcAft>
              <a:buFont typeface="Wingdings" pitchFamily="2" charset="2"/>
              <a:buChar char="§"/>
            </a:pPr>
            <a:r>
              <a:rPr lang="en-US" sz="3100" dirty="0" smtClean="0">
                <a:latin typeface="Gill Sans MT" pitchFamily="34" charset="0"/>
              </a:rPr>
              <a:t>Set up and manage network of cash-in/cash-out agents. </a:t>
            </a:r>
          </a:p>
          <a:p>
            <a:pPr marL="514350" indent="-514350" algn="just" fontAlgn="base">
              <a:spcBef>
                <a:spcPct val="0"/>
              </a:spcBef>
              <a:spcAft>
                <a:spcPct val="0"/>
              </a:spcAft>
              <a:buFont typeface="Wingdings" pitchFamily="2" charset="2"/>
              <a:buChar char="§"/>
            </a:pPr>
            <a:r>
              <a:rPr lang="en-US" sz="3100" dirty="0" smtClean="0">
                <a:latin typeface="Gill Sans MT" pitchFamily="34" charset="0"/>
              </a:rPr>
              <a:t>Provide customer care sections and 24/7 phone lines</a:t>
            </a:r>
          </a:p>
          <a:p>
            <a:pPr marL="514350" indent="-514350" algn="just" fontAlgn="base">
              <a:spcBef>
                <a:spcPct val="0"/>
              </a:spcBef>
              <a:spcAft>
                <a:spcPct val="0"/>
              </a:spcAft>
              <a:buFont typeface="Wingdings" pitchFamily="2" charset="2"/>
              <a:buChar char="§"/>
            </a:pPr>
            <a:r>
              <a:rPr lang="en-US" sz="3100" dirty="0" smtClean="0">
                <a:latin typeface="Gill Sans MT" pitchFamily="34" charset="0"/>
              </a:rPr>
              <a:t>Select and manage the technology vendors who supply the transactional platforms which underpin the service. </a:t>
            </a:r>
          </a:p>
          <a:p>
            <a:pPr marL="514350" indent="-514350" algn="just" fontAlgn="base">
              <a:spcBef>
                <a:spcPct val="0"/>
              </a:spcBef>
              <a:spcAft>
                <a:spcPct val="0"/>
              </a:spcAft>
              <a:buFont typeface="Wingdings" pitchFamily="2" charset="2"/>
              <a:buChar char="§"/>
            </a:pPr>
            <a:r>
              <a:rPr lang="en-US" sz="3100" dirty="0" smtClean="0">
                <a:latin typeface="Gill Sans MT" pitchFamily="34" charset="0"/>
              </a:rPr>
              <a:t>Have made significant investments to scale up  MMS so as to reap the benefits if mobile money is a commercial success</a:t>
            </a:r>
            <a:r>
              <a:rPr lang="en-US" sz="3100" dirty="0" smtClean="0">
                <a:latin typeface="Gill Sans MT" pitchFamily="34" charset="0"/>
              </a:rPr>
              <a:t>.</a:t>
            </a:r>
            <a:endParaRPr lang="en-US" sz="3100" dirty="0" smtClean="0">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14491"/>
            <a:ext cx="8991600" cy="6555641"/>
          </a:xfrm>
          <a:prstGeom prst="rect">
            <a:avLst/>
          </a:prstGeom>
        </p:spPr>
        <p:txBody>
          <a:bodyPr wrap="square">
            <a:spAutoFit/>
          </a:bodyPr>
          <a:lstStyle/>
          <a:p>
            <a:pPr marL="514350" indent="-514350" algn="just" fontAlgn="base">
              <a:spcBef>
                <a:spcPct val="0"/>
              </a:spcBef>
              <a:spcAft>
                <a:spcPct val="0"/>
              </a:spcAft>
              <a:buFont typeface="+mj-lt"/>
              <a:buAutoNum type="arabicPeriod" startAt="3"/>
            </a:pPr>
            <a:r>
              <a:rPr lang="en-US" sz="2800" b="1" dirty="0" smtClean="0">
                <a:solidFill>
                  <a:srgbClr val="000000"/>
                </a:solidFill>
                <a:latin typeface="Gill Sans MT" pitchFamily="34" charset="0"/>
                <a:cs typeface="Arial" pitchFamily="34" charset="0"/>
              </a:rPr>
              <a:t>Ground promotions and education</a:t>
            </a:r>
          </a:p>
          <a:p>
            <a:pPr marL="514350" indent="-514350" algn="just" fontAlgn="base">
              <a:spcBef>
                <a:spcPct val="0"/>
              </a:spcBef>
              <a:spcAft>
                <a:spcPct val="0"/>
              </a:spcAft>
              <a:buFont typeface="Wingdings" pitchFamily="2" charset="2"/>
              <a:buChar char="§"/>
            </a:pPr>
            <a:r>
              <a:rPr lang="en-US" sz="2800" dirty="0" smtClean="0">
                <a:solidFill>
                  <a:srgbClr val="000000"/>
                </a:solidFill>
                <a:latin typeface="Gill Sans MT" pitchFamily="34" charset="0"/>
                <a:cs typeface="Arial" pitchFamily="34" charset="0"/>
              </a:rPr>
              <a:t>Full commitment by tel. companies to improve MMS</a:t>
            </a:r>
          </a:p>
          <a:p>
            <a:pPr marL="514350" indent="-514350" algn="just" fontAlgn="base">
              <a:spcBef>
                <a:spcPct val="0"/>
              </a:spcBef>
              <a:spcAft>
                <a:spcPct val="0"/>
              </a:spcAft>
              <a:buFont typeface="Wingdings" pitchFamily="2" charset="2"/>
              <a:buChar char="§"/>
            </a:pPr>
            <a:r>
              <a:rPr lang="en-US" sz="2800" dirty="0" smtClean="0">
                <a:solidFill>
                  <a:srgbClr val="000000"/>
                </a:solidFill>
                <a:latin typeface="Gill Sans MT" pitchFamily="34" charset="0"/>
                <a:cs typeface="Arial" pitchFamily="34" charset="0"/>
              </a:rPr>
              <a:t>Aggressive advertising and complimentary benefits for using MMS. </a:t>
            </a:r>
          </a:p>
          <a:p>
            <a:pPr marL="514350" indent="-514350" algn="just" fontAlgn="base">
              <a:spcBef>
                <a:spcPct val="0"/>
              </a:spcBef>
              <a:spcAft>
                <a:spcPct val="0"/>
              </a:spcAft>
              <a:buFont typeface="Wingdings" pitchFamily="2" charset="2"/>
              <a:buChar char="§"/>
            </a:pPr>
            <a:r>
              <a:rPr lang="en-US" sz="2800" dirty="0" smtClean="0">
                <a:solidFill>
                  <a:srgbClr val="000000"/>
                </a:solidFill>
                <a:latin typeface="Gill Sans MT" pitchFamily="34" charset="0"/>
                <a:cs typeface="Arial" pitchFamily="34" charset="0"/>
              </a:rPr>
              <a:t>Marketing </a:t>
            </a:r>
            <a:r>
              <a:rPr lang="en-US" sz="2800" dirty="0" smtClean="0">
                <a:solidFill>
                  <a:srgbClr val="000000"/>
                </a:solidFill>
                <a:latin typeface="Gill Sans MT" pitchFamily="34" charset="0"/>
                <a:cs typeface="Arial" pitchFamily="34" charset="0"/>
              </a:rPr>
              <a:t>of the service is intense – Use of several media outlets, road shows, etc. to promote their services</a:t>
            </a:r>
          </a:p>
          <a:p>
            <a:pPr marL="514350" indent="-514350" algn="just" fontAlgn="base">
              <a:spcBef>
                <a:spcPct val="0"/>
              </a:spcBef>
              <a:spcAft>
                <a:spcPct val="0"/>
              </a:spcAft>
              <a:buFont typeface="Wingdings" pitchFamily="2" charset="2"/>
              <a:buChar char="§"/>
            </a:pPr>
            <a:r>
              <a:rPr lang="en-US" sz="2800" dirty="0" smtClean="0">
                <a:latin typeface="Gill Sans MT" pitchFamily="34" charset="0"/>
              </a:rPr>
              <a:t>The </a:t>
            </a:r>
            <a:r>
              <a:rPr lang="en-US" sz="2800" dirty="0" smtClean="0">
                <a:latin typeface="Gill Sans MT" pitchFamily="34" charset="0"/>
              </a:rPr>
              <a:t>“walled garden” commercial approach to pricing where a service such as sending money to a non-registered user is more expensive than to a registered user.</a:t>
            </a:r>
          </a:p>
          <a:p>
            <a:pPr marL="971550" lvl="1" indent="-514350" algn="just" fontAlgn="base">
              <a:spcBef>
                <a:spcPct val="0"/>
              </a:spcBef>
              <a:spcAft>
                <a:spcPct val="0"/>
              </a:spcAft>
              <a:buFont typeface="Wingdings" pitchFamily="2" charset="2"/>
              <a:buChar char="§"/>
            </a:pPr>
            <a:r>
              <a:rPr lang="en-US" sz="2800" dirty="0" smtClean="0">
                <a:latin typeface="Gill Sans MT" pitchFamily="34" charset="0"/>
              </a:rPr>
              <a:t>The </a:t>
            </a:r>
            <a:r>
              <a:rPr lang="en-US" sz="2800" dirty="0" smtClean="0">
                <a:latin typeface="Gill Sans MT" pitchFamily="34" charset="0"/>
              </a:rPr>
              <a:t>latest slogan/rebranding of Vodacom -  </a:t>
            </a:r>
            <a:r>
              <a:rPr lang="en-US" sz="2800" b="1" dirty="0" smtClean="0">
                <a:latin typeface="Gill Sans MT" pitchFamily="34" charset="0"/>
              </a:rPr>
              <a:t>'</a:t>
            </a:r>
            <a:r>
              <a:rPr lang="en-US" sz="2800" b="1" dirty="0" err="1" smtClean="0">
                <a:latin typeface="Gill Sans MT" pitchFamily="34" charset="0"/>
              </a:rPr>
              <a:t>Kazi</a:t>
            </a:r>
            <a:r>
              <a:rPr lang="en-US" sz="2800" b="1" dirty="0" smtClean="0">
                <a:latin typeface="Gill Sans MT" pitchFamily="34" charset="0"/>
              </a:rPr>
              <a:t> </a:t>
            </a:r>
            <a:r>
              <a:rPr lang="en-US" sz="2800" b="1" dirty="0" err="1" smtClean="0">
                <a:latin typeface="Gill Sans MT" pitchFamily="34" charset="0"/>
              </a:rPr>
              <a:t>ni</a:t>
            </a:r>
            <a:r>
              <a:rPr lang="en-US" sz="2800" b="1" dirty="0" smtClean="0">
                <a:latin typeface="Gill Sans MT" pitchFamily="34" charset="0"/>
              </a:rPr>
              <a:t> </a:t>
            </a:r>
            <a:r>
              <a:rPr lang="en-US" sz="2800" b="1" dirty="0" err="1" smtClean="0">
                <a:latin typeface="Gill Sans MT" pitchFamily="34" charset="0"/>
              </a:rPr>
              <a:t>kwako</a:t>
            </a:r>
            <a:r>
              <a:rPr lang="en-US" sz="2800" b="1" dirty="0" smtClean="0">
                <a:latin typeface="Gill Sans MT" pitchFamily="34" charset="0"/>
              </a:rPr>
              <a:t>'</a:t>
            </a:r>
            <a:r>
              <a:rPr lang="en-US" sz="2800" dirty="0" smtClean="0">
                <a:latin typeface="Gill Sans MT" pitchFamily="34" charset="0"/>
              </a:rPr>
              <a:t> - 'Superman', which are fast, safe, certain, and its readiness to assist community any time and any place. </a:t>
            </a:r>
          </a:p>
          <a:p>
            <a:pPr marL="971550" lvl="1" indent="-514350" algn="just" fontAlgn="base">
              <a:spcBef>
                <a:spcPct val="0"/>
              </a:spcBef>
              <a:spcAft>
                <a:spcPct val="0"/>
              </a:spcAft>
              <a:buFont typeface="Wingdings" pitchFamily="2" charset="2"/>
              <a:buChar char="§"/>
            </a:pPr>
            <a:r>
              <a:rPr lang="en-US" sz="2800" dirty="0" smtClean="0">
                <a:latin typeface="Gill Sans MT" pitchFamily="34" charset="0"/>
              </a:rPr>
              <a:t>Several other examples by company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15400" cy="7017306"/>
          </a:xfrm>
          <a:prstGeom prst="rect">
            <a:avLst/>
          </a:prstGeom>
        </p:spPr>
        <p:txBody>
          <a:bodyPr wrap="square">
            <a:spAutoFit/>
          </a:bodyPr>
          <a:lstStyle/>
          <a:p>
            <a:pPr marL="514350" indent="-514350" algn="just" fontAlgn="base">
              <a:spcBef>
                <a:spcPct val="0"/>
              </a:spcBef>
              <a:spcAft>
                <a:spcPct val="0"/>
              </a:spcAft>
              <a:buFont typeface="+mj-lt"/>
              <a:buAutoNum type="arabicPeriod" startAt="4"/>
            </a:pPr>
            <a:r>
              <a:rPr lang="en-US" sz="3000" b="1" dirty="0" smtClean="0">
                <a:solidFill>
                  <a:srgbClr val="000000"/>
                </a:solidFill>
                <a:latin typeface="Gill Sans MT" pitchFamily="34" charset="0"/>
                <a:cs typeface="Arial" pitchFamily="34" charset="0"/>
              </a:rPr>
              <a:t>Partnerships </a:t>
            </a:r>
          </a:p>
          <a:p>
            <a:pPr marL="971550" lvl="1" indent="-514350" algn="just" fontAlgn="base">
              <a:spcBef>
                <a:spcPct val="0"/>
              </a:spcBef>
              <a:spcAft>
                <a:spcPct val="0"/>
              </a:spcAft>
              <a:buFont typeface="+mj-lt"/>
              <a:buAutoNum type="alphaLcParenR"/>
            </a:pPr>
            <a:r>
              <a:rPr lang="en-US" sz="3000" b="1" dirty="0" smtClean="0">
                <a:solidFill>
                  <a:srgbClr val="000000"/>
                </a:solidFill>
                <a:latin typeface="Gill Sans MT" pitchFamily="34" charset="0"/>
                <a:cs typeface="Arial" pitchFamily="34" charset="0"/>
              </a:rPr>
              <a:t>With financial institutions</a:t>
            </a:r>
          </a:p>
          <a:p>
            <a:pPr marL="971550" lvl="1" indent="-514350" algn="just" fontAlgn="base">
              <a:spcBef>
                <a:spcPct val="0"/>
              </a:spcBef>
              <a:spcAft>
                <a:spcPct val="0"/>
              </a:spcAft>
            </a:pPr>
            <a:r>
              <a:rPr lang="en-US" sz="3000" b="1" dirty="0" smtClean="0">
                <a:solidFill>
                  <a:srgbClr val="000000"/>
                </a:solidFill>
                <a:latin typeface="Gill Sans MT" pitchFamily="34" charset="0"/>
                <a:cs typeface="Arial" pitchFamily="34" charset="0"/>
              </a:rPr>
              <a:t>	Banks-maintain CASH FLOAT for agents, transfer of money between bank account and MM account</a:t>
            </a:r>
          </a:p>
          <a:p>
            <a:pPr marL="514350" indent="-514350" algn="just">
              <a:buFont typeface="Wingdings" pitchFamily="2" charset="2"/>
              <a:buChar char="§"/>
            </a:pPr>
            <a:r>
              <a:rPr lang="en-US" sz="3000" dirty="0" smtClean="0">
                <a:latin typeface="Gill Sans MT" pitchFamily="34" charset="0"/>
              </a:rPr>
              <a:t>The Central Banks in both UG and TZ do not issue payment or e-money licenses to non-banks.</a:t>
            </a:r>
          </a:p>
          <a:p>
            <a:pPr marL="514350" indent="-514350" algn="just">
              <a:buFont typeface="Wingdings" pitchFamily="2" charset="2"/>
              <a:buChar char="§"/>
            </a:pPr>
            <a:endParaRPr lang="en-US" sz="3000" dirty="0" smtClean="0">
              <a:latin typeface="Gill Sans MT" pitchFamily="34" charset="0"/>
            </a:endParaRPr>
          </a:p>
          <a:p>
            <a:pPr marL="514350" indent="-514350" algn="just" fontAlgn="base">
              <a:spcBef>
                <a:spcPct val="0"/>
              </a:spcBef>
              <a:spcAft>
                <a:spcPct val="0"/>
              </a:spcAft>
              <a:buFont typeface="Wingdings" pitchFamily="2" charset="2"/>
              <a:buChar char="§"/>
            </a:pPr>
            <a:r>
              <a:rPr lang="en-US" sz="3000" dirty="0" smtClean="0">
                <a:latin typeface="Gill Sans MT" pitchFamily="34" charset="0"/>
              </a:rPr>
              <a:t>Telecom companies do not hold licenses to offer  MMS from financial regulators. </a:t>
            </a:r>
          </a:p>
          <a:p>
            <a:pPr marL="514350" indent="-514350" algn="just" fontAlgn="base">
              <a:spcBef>
                <a:spcPct val="0"/>
              </a:spcBef>
              <a:spcAft>
                <a:spcPct val="0"/>
              </a:spcAft>
              <a:buFont typeface="Wingdings" pitchFamily="2" charset="2"/>
              <a:buChar char="§"/>
            </a:pPr>
            <a:endParaRPr lang="en-US" sz="3000" dirty="0" smtClean="0">
              <a:latin typeface="Gill Sans MT" pitchFamily="34" charset="0"/>
            </a:endParaRPr>
          </a:p>
          <a:p>
            <a:pPr marL="514350" indent="-514350" algn="just" fontAlgn="base">
              <a:spcBef>
                <a:spcPct val="0"/>
              </a:spcBef>
              <a:spcAft>
                <a:spcPct val="0"/>
              </a:spcAft>
              <a:buFont typeface="Wingdings" pitchFamily="2" charset="2"/>
              <a:buChar char="§"/>
            </a:pPr>
            <a:r>
              <a:rPr lang="en-US" sz="3000" dirty="0" smtClean="0">
                <a:latin typeface="Gill Sans MT" pitchFamily="34" charset="0"/>
              </a:rPr>
              <a:t>Banks hold such licenses and telecom companies utilize the banks to act as super agents to support agent liquidity and acts as fraud risk buffers to customers’ money</a:t>
            </a:r>
            <a:endParaRPr lang="en-US" sz="3000" b="1" dirty="0" smtClean="0">
              <a:solidFill>
                <a:srgbClr val="000000"/>
              </a:solidFill>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609600"/>
          <a:ext cx="8762999" cy="5745480"/>
        </p:xfrm>
        <a:graphic>
          <a:graphicData uri="http://schemas.openxmlformats.org/drawingml/2006/table">
            <a:tbl>
              <a:tblPr/>
              <a:tblGrid>
                <a:gridCol w="770374"/>
                <a:gridCol w="2430026"/>
                <a:gridCol w="2286000"/>
                <a:gridCol w="3276599"/>
              </a:tblGrid>
              <a:tr h="296637">
                <a:tc>
                  <a:txBody>
                    <a:bodyPr/>
                    <a:lstStyle/>
                    <a:p>
                      <a:pPr marL="0" marR="0" algn="just">
                        <a:spcBef>
                          <a:spcPts val="0"/>
                        </a:spcBef>
                        <a:spcAft>
                          <a:spcPts val="0"/>
                        </a:spcAft>
                      </a:pP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900" b="1" dirty="0">
                          <a:latin typeface="Gill Sans MT" pitchFamily="34" charset="0"/>
                          <a:ea typeface="Calibri"/>
                          <a:cs typeface="Times New Roman"/>
                        </a:rPr>
                        <a:t>Name of MMS</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900" b="1" dirty="0">
                          <a:latin typeface="Gill Sans MT" pitchFamily="34" charset="0"/>
                          <a:ea typeface="Calibri"/>
                          <a:cs typeface="Times New Roman"/>
                        </a:rPr>
                        <a:t>Mobile operator</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900" b="1" dirty="0" smtClean="0">
                          <a:latin typeface="Gill Sans MT" pitchFamily="34" charset="0"/>
                          <a:ea typeface="Calibri"/>
                          <a:cs typeface="Times New Roman"/>
                        </a:rPr>
                        <a:t>Commercial Bank</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rowSpan="4">
                  <a:txBody>
                    <a:bodyPr/>
                    <a:lstStyle/>
                    <a:p>
                      <a:pPr marL="71755" marR="71755" algn="ctr">
                        <a:spcBef>
                          <a:spcPts val="0"/>
                        </a:spcBef>
                        <a:spcAft>
                          <a:spcPts val="0"/>
                        </a:spcAft>
                      </a:pPr>
                      <a:r>
                        <a:rPr lang="en-US" sz="2900" b="1">
                          <a:latin typeface="Gill Sans MT" pitchFamily="34" charset="0"/>
                          <a:ea typeface="Calibri"/>
                          <a:cs typeface="Times New Roman"/>
                        </a:rPr>
                        <a:t>Uganda</a:t>
                      </a: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a:latin typeface="Gill Sans MT" pitchFamily="34" charset="0"/>
                          <a:ea typeface="Calibri"/>
                          <a:cs typeface="Times New Roman"/>
                        </a:rPr>
                        <a:t>MTN</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a:latin typeface="Gill Sans MT" pitchFamily="34" charset="0"/>
                          <a:ea typeface="Calibri"/>
                          <a:cs typeface="Times New Roman"/>
                        </a:rPr>
                        <a:t>MTN </a:t>
                      </a:r>
                      <a:r>
                        <a:rPr lang="en-US" sz="2900" dirty="0" smtClean="0">
                          <a:latin typeface="Gill Sans MT" pitchFamily="34" charset="0"/>
                          <a:ea typeface="Calibri"/>
                          <a:cs typeface="Times New Roman"/>
                        </a:rPr>
                        <a:t>Uganda</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Char char="§"/>
                      </a:pPr>
                      <a:r>
                        <a:rPr lang="en-US" sz="2900" dirty="0" err="1">
                          <a:latin typeface="Gill Sans MT" pitchFamily="34" charset="0"/>
                          <a:ea typeface="Calibri"/>
                          <a:cs typeface="Times New Roman"/>
                        </a:rPr>
                        <a:t>Stanbic</a:t>
                      </a:r>
                      <a:r>
                        <a:rPr lang="en-US" sz="2900" dirty="0">
                          <a:latin typeface="Gill Sans MT" pitchFamily="34" charset="0"/>
                          <a:ea typeface="Calibri"/>
                          <a:cs typeface="Times New Roman"/>
                        </a:rPr>
                        <a:t> </a:t>
                      </a:r>
                      <a:r>
                        <a:rPr lang="en-US" sz="2900" dirty="0" smtClean="0">
                          <a:latin typeface="Gill Sans MT" pitchFamily="34" charset="0"/>
                          <a:ea typeface="Calibri"/>
                          <a:cs typeface="Times New Roman"/>
                        </a:rPr>
                        <a:t>Bank</a:t>
                      </a:r>
                    </a:p>
                    <a:p>
                      <a:pPr marL="457200" marR="0" indent="-457200" algn="just">
                        <a:spcBef>
                          <a:spcPts val="0"/>
                        </a:spcBef>
                        <a:spcAft>
                          <a:spcPts val="0"/>
                        </a:spcAft>
                        <a:buFont typeface="Wingdings" pitchFamily="2" charset="2"/>
                        <a:buChar char="§"/>
                      </a:pPr>
                      <a:r>
                        <a:rPr lang="en-US" sz="2900" dirty="0" smtClean="0">
                          <a:latin typeface="Gill Sans MT" pitchFamily="34" charset="0"/>
                          <a:ea typeface="Calibri"/>
                          <a:cs typeface="Times New Roman"/>
                        </a:rPr>
                        <a:t>UBA Bank</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900">
                          <a:latin typeface="Gill Sans MT" pitchFamily="34" charset="0"/>
                          <a:ea typeface="Calibri"/>
                          <a:cs typeface="Times New Roman"/>
                        </a:rPr>
                        <a:t>ZAP</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err="1">
                          <a:latin typeface="Gill Sans MT" pitchFamily="34" charset="0"/>
                          <a:ea typeface="Calibri"/>
                          <a:cs typeface="Times New Roman"/>
                        </a:rPr>
                        <a:t>Airtel</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Char char="§"/>
                      </a:pPr>
                      <a:r>
                        <a:rPr lang="en-US" sz="2900">
                          <a:latin typeface="Gill Sans MT" pitchFamily="34" charset="0"/>
                          <a:ea typeface="Calibri"/>
                          <a:cs typeface="Times New Roman"/>
                        </a:rPr>
                        <a:t>Standard Chartered Bank</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900" dirty="0">
                          <a:latin typeface="Gill Sans MT" pitchFamily="34" charset="0"/>
                          <a:ea typeface="Calibri"/>
                          <a:cs typeface="Times New Roman"/>
                        </a:rPr>
                        <a:t>M-</a:t>
                      </a:r>
                      <a:r>
                        <a:rPr lang="en-US" sz="2900" dirty="0" err="1">
                          <a:latin typeface="Gill Sans MT" pitchFamily="34" charset="0"/>
                          <a:ea typeface="Calibri"/>
                          <a:cs typeface="Times New Roman"/>
                        </a:rPr>
                        <a:t>Sente</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a:latin typeface="Gill Sans MT" pitchFamily="34" charset="0"/>
                          <a:ea typeface="Calibri"/>
                          <a:cs typeface="Times New Roman"/>
                        </a:rPr>
                        <a:t>Uganda Telecom</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Char char="§"/>
                      </a:pPr>
                      <a:r>
                        <a:rPr lang="en-US" sz="2900" dirty="0">
                          <a:latin typeface="Gill Sans MT" pitchFamily="34" charset="0"/>
                          <a:ea typeface="Calibri"/>
                          <a:cs typeface="Times New Roman"/>
                        </a:rPr>
                        <a:t>DFCU </a:t>
                      </a:r>
                      <a:r>
                        <a:rPr lang="en-US" sz="2900" dirty="0" smtClean="0">
                          <a:latin typeface="Gill Sans MT" pitchFamily="34" charset="0"/>
                          <a:ea typeface="Calibri"/>
                          <a:cs typeface="Times New Roman"/>
                        </a:rPr>
                        <a:t>Bank</a:t>
                      </a:r>
                    </a:p>
                    <a:p>
                      <a:pPr marL="457200" marR="0" indent="-457200" algn="just">
                        <a:spcBef>
                          <a:spcPts val="0"/>
                        </a:spcBef>
                        <a:spcAft>
                          <a:spcPts val="0"/>
                        </a:spcAft>
                        <a:buFont typeface="Wingdings" pitchFamily="2" charset="2"/>
                        <a:buChar char="§"/>
                      </a:pPr>
                      <a:r>
                        <a:rPr lang="en-US" sz="2900" dirty="0" smtClean="0">
                          <a:latin typeface="Gill Sans MT" pitchFamily="34" charset="0"/>
                          <a:ea typeface="Calibri"/>
                          <a:cs typeface="Times New Roman"/>
                        </a:rPr>
                        <a:t>Post Bank</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900" dirty="0">
                          <a:latin typeface="Gill Sans MT" pitchFamily="34" charset="0"/>
                          <a:ea typeface="Calibri"/>
                          <a:cs typeface="Times New Roman"/>
                        </a:rPr>
                        <a:t>M-PESA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err="1">
                          <a:latin typeface="Gill Sans MT" pitchFamily="34" charset="0"/>
                          <a:ea typeface="Calibri"/>
                          <a:cs typeface="Times New Roman"/>
                        </a:rPr>
                        <a:t>Safaricom</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90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rowSpan="4">
                  <a:txBody>
                    <a:bodyPr/>
                    <a:lstStyle/>
                    <a:p>
                      <a:pPr marL="71755" marR="71755" algn="ctr">
                        <a:spcBef>
                          <a:spcPts val="0"/>
                        </a:spcBef>
                        <a:spcAft>
                          <a:spcPts val="0"/>
                        </a:spcAft>
                      </a:pPr>
                      <a:r>
                        <a:rPr lang="en-US" sz="2900" b="1" dirty="0">
                          <a:latin typeface="Gill Sans MT" pitchFamily="34" charset="0"/>
                          <a:ea typeface="Calibri"/>
                          <a:cs typeface="Times New Roman"/>
                        </a:rPr>
                        <a:t>Tanzania</a:t>
                      </a: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a:latin typeface="Gill Sans MT" pitchFamily="34" charset="0"/>
                          <a:ea typeface="Calibri"/>
                          <a:cs typeface="Times New Roman"/>
                        </a:rPr>
                        <a:t>M-PESA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a:latin typeface="Gill Sans MT" pitchFamily="34" charset="0"/>
                          <a:ea typeface="Calibri"/>
                          <a:cs typeface="Times New Roman"/>
                        </a:rPr>
                        <a:t>Vodacom</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514350" algn="just">
                        <a:spcBef>
                          <a:spcPts val="0"/>
                        </a:spcBef>
                        <a:spcAft>
                          <a:spcPts val="0"/>
                        </a:spcAft>
                        <a:buFont typeface="Wingdings" pitchFamily="2" charset="2"/>
                        <a:buChar char="§"/>
                      </a:pPr>
                      <a:r>
                        <a:rPr lang="en-US" sz="2900" dirty="0" smtClean="0">
                          <a:latin typeface="Gill Sans MT" pitchFamily="34" charset="0"/>
                          <a:ea typeface="Calibri"/>
                          <a:cs typeface="Times New Roman"/>
                        </a:rPr>
                        <a:t>NBC</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900">
                          <a:latin typeface="Gill Sans MT" pitchFamily="34" charset="0"/>
                          <a:ea typeface="Calibri"/>
                          <a:cs typeface="Times New Roman"/>
                        </a:rPr>
                        <a:t>TIGO-Pesa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a:latin typeface="Gill Sans MT" pitchFamily="34" charset="0"/>
                          <a:ea typeface="Calibri"/>
                          <a:cs typeface="Times New Roman"/>
                        </a:rPr>
                        <a:t>TIGO</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90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900">
                          <a:latin typeface="Gill Sans MT" pitchFamily="34" charset="0"/>
                          <a:ea typeface="Calibri"/>
                          <a:cs typeface="Times New Roman"/>
                        </a:rPr>
                        <a:t>Airtel – Money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a:latin typeface="Gill Sans MT" pitchFamily="34" charset="0"/>
                          <a:ea typeface="Calibri"/>
                          <a:cs typeface="Times New Roman"/>
                        </a:rPr>
                        <a:t>Airtel</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Char char="§"/>
                      </a:pPr>
                      <a:r>
                        <a:rPr lang="en-US" sz="2900" dirty="0" smtClean="0">
                          <a:latin typeface="Gill Sans MT" pitchFamily="34" charset="0"/>
                          <a:ea typeface="Calibri"/>
                          <a:cs typeface="Times New Roman"/>
                        </a:rPr>
                        <a:t>Posta &amp; </a:t>
                      </a:r>
                      <a:r>
                        <a:rPr lang="en-US" sz="2900" dirty="0" err="1" smtClean="0">
                          <a:latin typeface="Gill Sans MT" pitchFamily="34" charset="0"/>
                          <a:ea typeface="Calibri"/>
                          <a:cs typeface="Times New Roman"/>
                        </a:rPr>
                        <a:t>CITIbank</a:t>
                      </a:r>
                      <a:r>
                        <a:rPr lang="en-US" sz="2900" dirty="0" smtClean="0">
                          <a:latin typeface="Gill Sans MT" pitchFamily="34" charset="0"/>
                          <a:ea typeface="Calibri"/>
                          <a:cs typeface="Times New Roman"/>
                        </a:rPr>
                        <a:t> </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pPr marL="71755" marR="71755" algn="ctr">
                        <a:spcBef>
                          <a:spcPts val="0"/>
                        </a:spcBef>
                        <a:spcAft>
                          <a:spcPts val="0"/>
                        </a:spcAft>
                      </a:pPr>
                      <a:endParaRPr lang="en-US" sz="2500" dirty="0">
                        <a:latin typeface="Gill Sans MT" pitchFamily="34" charset="0"/>
                        <a:ea typeface="Calibri"/>
                        <a:cs typeface="Times New Roman"/>
                      </a:endParaRP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smtClean="0">
                          <a:latin typeface="Gill Sans MT" pitchFamily="34" charset="0"/>
                          <a:ea typeface="Calibri"/>
                          <a:cs typeface="Times New Roman"/>
                        </a:rPr>
                        <a:t>Z-</a:t>
                      </a:r>
                      <a:r>
                        <a:rPr lang="en-US" sz="2900" dirty="0" err="1" smtClean="0">
                          <a:latin typeface="Gill Sans MT" pitchFamily="34" charset="0"/>
                          <a:ea typeface="Calibri"/>
                          <a:cs typeface="Times New Roman"/>
                        </a:rPr>
                        <a:t>Pesa</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900" dirty="0" smtClean="0">
                          <a:latin typeface="Gill Sans MT" pitchFamily="34" charset="0"/>
                          <a:ea typeface="Calibri"/>
                          <a:cs typeface="Times New Roman"/>
                        </a:rPr>
                        <a:t>ZANTEL</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514350" algn="just">
                        <a:spcBef>
                          <a:spcPts val="0"/>
                        </a:spcBef>
                        <a:spcAft>
                          <a:spcPts val="0"/>
                        </a:spcAft>
                        <a:buFont typeface="Wingdings" pitchFamily="2" charset="2"/>
                        <a:buChar char="§"/>
                      </a:pPr>
                      <a:r>
                        <a:rPr lang="en-US" sz="2900" dirty="0" smtClean="0">
                          <a:latin typeface="Gill Sans MT" pitchFamily="34" charset="0"/>
                          <a:ea typeface="Calibri"/>
                          <a:cs typeface="Times New Roman"/>
                        </a:rPr>
                        <a:t>FBME &amp; E-</a:t>
                      </a:r>
                      <a:r>
                        <a:rPr lang="en-US" sz="2900" dirty="0" err="1" smtClean="0">
                          <a:latin typeface="Gill Sans MT" pitchFamily="34" charset="0"/>
                          <a:ea typeface="Calibri"/>
                          <a:cs typeface="Times New Roman"/>
                        </a:rPr>
                        <a:t>Fulusi</a:t>
                      </a:r>
                      <a:endParaRPr lang="en-US" sz="29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533400"/>
          <a:ext cx="8991600" cy="5120640"/>
        </p:xfrm>
        <a:graphic>
          <a:graphicData uri="http://schemas.openxmlformats.org/drawingml/2006/table">
            <a:tbl>
              <a:tblPr/>
              <a:tblGrid>
                <a:gridCol w="776230"/>
                <a:gridCol w="2610492"/>
                <a:gridCol w="2175878"/>
                <a:gridCol w="3429000"/>
              </a:tblGrid>
              <a:tr h="296637">
                <a:tc>
                  <a:txBody>
                    <a:bodyPr/>
                    <a:lstStyle/>
                    <a:p>
                      <a:pPr marL="0" marR="0" algn="just">
                        <a:spcBef>
                          <a:spcPts val="0"/>
                        </a:spcBef>
                        <a:spcAft>
                          <a:spcPts val="0"/>
                        </a:spcAft>
                      </a:pP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Gill Sans MT" pitchFamily="34" charset="0"/>
                          <a:ea typeface="Calibri"/>
                          <a:cs typeface="Times New Roman"/>
                        </a:rPr>
                        <a:t>Mobile operator</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Gill Sans MT" pitchFamily="34" charset="0"/>
                          <a:ea typeface="Calibri"/>
                          <a:cs typeface="Times New Roman"/>
                        </a:rPr>
                        <a:t>Name of MMS</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latin typeface="Gill Sans MT" pitchFamily="34" charset="0"/>
                          <a:ea typeface="Calibri"/>
                          <a:cs typeface="Times New Roman"/>
                        </a:rPr>
                        <a:t>Service providers</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rowSpan="4">
                  <a:txBody>
                    <a:bodyPr/>
                    <a:lstStyle/>
                    <a:p>
                      <a:pPr marL="71755" marR="71755" algn="ctr">
                        <a:spcBef>
                          <a:spcPts val="0"/>
                        </a:spcBef>
                        <a:spcAft>
                          <a:spcPts val="0"/>
                        </a:spcAft>
                      </a:pPr>
                      <a:r>
                        <a:rPr lang="en-US" sz="2400" b="1">
                          <a:latin typeface="Gill Sans MT" pitchFamily="34" charset="0"/>
                          <a:ea typeface="Calibri"/>
                          <a:cs typeface="Times New Roman"/>
                        </a:rPr>
                        <a:t>Uganda</a:t>
                      </a: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Gill Sans MT" pitchFamily="34" charset="0"/>
                          <a:ea typeface="Calibri"/>
                          <a:cs typeface="Times New Roman"/>
                        </a:rPr>
                        <a:t>MTN </a:t>
                      </a:r>
                      <a:r>
                        <a:rPr lang="en-US" sz="2400" dirty="0" smtClean="0">
                          <a:latin typeface="Gill Sans MT" pitchFamily="34" charset="0"/>
                          <a:ea typeface="Calibri"/>
                          <a:cs typeface="Times New Roman"/>
                        </a:rPr>
                        <a:t>Uganda</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Gill Sans MT" pitchFamily="34" charset="0"/>
                          <a:ea typeface="Calibri"/>
                          <a:cs typeface="Times New Roman"/>
                        </a:rPr>
                        <a:t>MTN</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None/>
                      </a:pPr>
                      <a:r>
                        <a:rPr lang="en-US" sz="2400" dirty="0" smtClean="0">
                          <a:latin typeface="Gill Sans MT" pitchFamily="34" charset="0"/>
                          <a:ea typeface="Calibri"/>
                          <a:cs typeface="Times New Roman"/>
                        </a:rPr>
                        <a:t>NWSC, </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400">
                          <a:latin typeface="Gill Sans MT" pitchFamily="34" charset="0"/>
                          <a:ea typeface="Calibri"/>
                          <a:cs typeface="Times New Roman"/>
                        </a:rPr>
                        <a:t>Airtel</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Gill Sans MT" pitchFamily="34" charset="0"/>
                          <a:ea typeface="Calibri"/>
                          <a:cs typeface="Times New Roman"/>
                        </a:rPr>
                        <a:t>ZAP</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2400" dirty="0" smtClean="0">
                          <a:latin typeface="Gill Sans MT" pitchFamily="34" charset="0"/>
                          <a:ea typeface="Calibri"/>
                          <a:cs typeface="Times New Roman"/>
                        </a:rPr>
                        <a:t>Schools</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400">
                          <a:latin typeface="Gill Sans MT" pitchFamily="34" charset="0"/>
                          <a:ea typeface="Calibri"/>
                          <a:cs typeface="Times New Roman"/>
                        </a:rPr>
                        <a:t>Uganda Telecom</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Gill Sans MT" pitchFamily="34" charset="0"/>
                          <a:ea typeface="Calibri"/>
                          <a:cs typeface="Times New Roman"/>
                        </a:rPr>
                        <a:t>M-</a:t>
                      </a:r>
                      <a:r>
                        <a:rPr lang="en-US" sz="2400" dirty="0" err="1">
                          <a:latin typeface="Gill Sans MT" pitchFamily="34" charset="0"/>
                          <a:ea typeface="Calibri"/>
                          <a:cs typeface="Times New Roman"/>
                        </a:rPr>
                        <a:t>Sente</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None/>
                      </a:pPr>
                      <a:r>
                        <a:rPr lang="en-US" sz="2400" dirty="0" smtClean="0">
                          <a:latin typeface="Gill Sans MT" pitchFamily="34" charset="0"/>
                          <a:ea typeface="Calibri"/>
                          <a:cs typeface="Times New Roman"/>
                        </a:rPr>
                        <a:t>NWSC, DSTV, Star</a:t>
                      </a:r>
                      <a:r>
                        <a:rPr lang="en-US" sz="2400" baseline="0" dirty="0" smtClean="0">
                          <a:latin typeface="Gill Sans MT" pitchFamily="34" charset="0"/>
                          <a:ea typeface="Calibri"/>
                          <a:cs typeface="Times New Roman"/>
                        </a:rPr>
                        <a:t> Times</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400" dirty="0" err="1">
                          <a:latin typeface="Gill Sans MT" pitchFamily="34" charset="0"/>
                          <a:ea typeface="Calibri"/>
                          <a:cs typeface="Times New Roman"/>
                        </a:rPr>
                        <a:t>Safaricom</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Gill Sans MT" pitchFamily="34" charset="0"/>
                          <a:ea typeface="Calibri"/>
                          <a:cs typeface="Times New Roman"/>
                        </a:rPr>
                        <a:t>M-PESA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rowSpan="5">
                  <a:txBody>
                    <a:bodyPr/>
                    <a:lstStyle/>
                    <a:p>
                      <a:pPr marL="71755" marR="71755" algn="ctr">
                        <a:spcBef>
                          <a:spcPts val="0"/>
                        </a:spcBef>
                        <a:spcAft>
                          <a:spcPts val="0"/>
                        </a:spcAft>
                      </a:pPr>
                      <a:r>
                        <a:rPr lang="en-US" sz="2400" b="1" dirty="0">
                          <a:latin typeface="Gill Sans MT" pitchFamily="34" charset="0"/>
                          <a:ea typeface="Calibri"/>
                          <a:cs typeface="Times New Roman"/>
                        </a:rPr>
                        <a:t>Tanzania</a:t>
                      </a: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Gill Sans MT" pitchFamily="34" charset="0"/>
                          <a:ea typeface="Calibri"/>
                          <a:cs typeface="Times New Roman"/>
                        </a:rPr>
                        <a:t>Vodacom</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Gill Sans MT" pitchFamily="34" charset="0"/>
                          <a:ea typeface="Calibri"/>
                          <a:cs typeface="Times New Roman"/>
                        </a:rPr>
                        <a:t>M-PESA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smtClean="0">
                          <a:latin typeface="Gill Sans MT" pitchFamily="34" charset="0"/>
                          <a:ea typeface="Calibri"/>
                          <a:cs typeface="Times New Roman"/>
                        </a:rPr>
                        <a:t>DSTV,  TANESCO, TCU, </a:t>
                      </a:r>
                      <a:r>
                        <a:rPr lang="en-US" sz="2400" baseline="0" dirty="0" smtClean="0">
                          <a:latin typeface="Gill Sans MT" pitchFamily="34" charset="0"/>
                          <a:ea typeface="Calibri"/>
                          <a:cs typeface="Times New Roman"/>
                        </a:rPr>
                        <a:t>AURIC Air</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endParaRPr lang="en-US" sz="240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Gill Sans MT" pitchFamily="34" charset="0"/>
                          <a:ea typeface="Calibri"/>
                          <a:cs typeface="Times New Roman"/>
                        </a:rPr>
                        <a:t>MI-Pay</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400">
                          <a:latin typeface="Gill Sans MT" pitchFamily="34" charset="0"/>
                          <a:ea typeface="Calibri"/>
                          <a:cs typeface="Times New Roman"/>
                        </a:rPr>
                        <a:t>TIGO</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Gill Sans MT" pitchFamily="34" charset="0"/>
                          <a:ea typeface="Calibri"/>
                          <a:cs typeface="Times New Roman"/>
                        </a:rPr>
                        <a:t>TIGO-Pesa</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smtClean="0">
                          <a:latin typeface="Gill Sans MT" pitchFamily="34" charset="0"/>
                          <a:ea typeface="Calibri"/>
                          <a:cs typeface="Times New Roman"/>
                        </a:rPr>
                        <a:t>DSTV,</a:t>
                      </a:r>
                      <a:r>
                        <a:rPr lang="en-US" sz="2400" baseline="0" dirty="0" smtClean="0">
                          <a:latin typeface="Gill Sans MT" pitchFamily="34" charset="0"/>
                          <a:ea typeface="Calibri"/>
                          <a:cs typeface="Times New Roman"/>
                        </a:rPr>
                        <a:t> TANESCO</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endParaRPr lang="en-US"/>
                    </a:p>
                  </a:txBody>
                  <a:tcPr/>
                </a:tc>
                <a:tc>
                  <a:txBody>
                    <a:bodyPr/>
                    <a:lstStyle/>
                    <a:p>
                      <a:pPr marL="0" marR="0" algn="just">
                        <a:spcBef>
                          <a:spcPts val="0"/>
                        </a:spcBef>
                        <a:spcAft>
                          <a:spcPts val="0"/>
                        </a:spcAft>
                      </a:pPr>
                      <a:r>
                        <a:rPr lang="en-US" sz="2400">
                          <a:latin typeface="Gill Sans MT" pitchFamily="34" charset="0"/>
                          <a:ea typeface="Calibri"/>
                          <a:cs typeface="Times New Roman"/>
                        </a:rPr>
                        <a:t>Airtel</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err="1">
                          <a:latin typeface="Gill Sans MT" pitchFamily="34" charset="0"/>
                          <a:ea typeface="Calibri"/>
                          <a:cs typeface="Times New Roman"/>
                        </a:rPr>
                        <a:t>Airtel</a:t>
                      </a:r>
                      <a:r>
                        <a:rPr lang="en-US" sz="2400" dirty="0">
                          <a:latin typeface="Gill Sans MT" pitchFamily="34" charset="0"/>
                          <a:ea typeface="Calibri"/>
                          <a:cs typeface="Times New Roman"/>
                        </a:rPr>
                        <a:t> – Money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a:spcBef>
                          <a:spcPts val="0"/>
                        </a:spcBef>
                        <a:spcAft>
                          <a:spcPts val="0"/>
                        </a:spcAft>
                        <a:buFont typeface="Wingdings" pitchFamily="2" charset="2"/>
                        <a:buNone/>
                      </a:pPr>
                      <a:r>
                        <a:rPr lang="en-US" sz="2400" dirty="0" smtClean="0">
                          <a:latin typeface="Gill Sans MT" pitchFamily="34" charset="0"/>
                          <a:ea typeface="Calibri"/>
                          <a:cs typeface="Times New Roman"/>
                        </a:rPr>
                        <a:t>DSTV, US</a:t>
                      </a:r>
                      <a:r>
                        <a:rPr lang="en-US" sz="2400" baseline="0" dirty="0" smtClean="0">
                          <a:latin typeface="Gill Sans MT" pitchFamily="34" charset="0"/>
                          <a:ea typeface="Calibri"/>
                          <a:cs typeface="Times New Roman"/>
                        </a:rPr>
                        <a:t> Embassy, TANESCO, DAWASCO, TCU, </a:t>
                      </a:r>
                      <a:r>
                        <a:rPr lang="en-US" sz="2400" baseline="0" dirty="0" err="1" smtClean="0">
                          <a:latin typeface="Gill Sans MT" pitchFamily="34" charset="0"/>
                          <a:ea typeface="Calibri"/>
                          <a:cs typeface="Times New Roman"/>
                        </a:rPr>
                        <a:t>OilCOM</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19">
                <a:tc vMerge="1">
                  <a:txBody>
                    <a:bodyPr/>
                    <a:lstStyle/>
                    <a:p>
                      <a:pPr marL="71755" marR="71755" algn="ctr">
                        <a:spcBef>
                          <a:spcPts val="0"/>
                        </a:spcBef>
                        <a:spcAft>
                          <a:spcPts val="0"/>
                        </a:spcAft>
                      </a:pPr>
                      <a:endParaRPr lang="en-US" sz="2500" dirty="0">
                        <a:latin typeface="Gill Sans MT" pitchFamily="34" charset="0"/>
                        <a:ea typeface="Calibri"/>
                        <a:cs typeface="Times New Roman"/>
                      </a:endParaRPr>
                    </a:p>
                  </a:txBody>
                  <a:tcPr marL="55619" marR="55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smtClean="0">
                          <a:latin typeface="Gill Sans MT" pitchFamily="34" charset="0"/>
                          <a:ea typeface="Calibri"/>
                          <a:cs typeface="Times New Roman"/>
                        </a:rPr>
                        <a:t>ZANTEL</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smtClean="0">
                          <a:latin typeface="Gill Sans MT" pitchFamily="34" charset="0"/>
                          <a:ea typeface="Calibri"/>
                          <a:cs typeface="Times New Roman"/>
                        </a:rPr>
                        <a:t>Z-</a:t>
                      </a:r>
                      <a:r>
                        <a:rPr lang="en-US" sz="2400" dirty="0" err="1" smtClean="0">
                          <a:latin typeface="Gill Sans MT" pitchFamily="34" charset="0"/>
                          <a:ea typeface="Calibri"/>
                          <a:cs typeface="Times New Roman"/>
                        </a:rPr>
                        <a:t>Pesa</a:t>
                      </a: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latin typeface="Gill Sans MT" pitchFamily="34" charset="0"/>
                        <a:ea typeface="Calibri"/>
                        <a:cs typeface="Times New Roman"/>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152400" y="55602"/>
            <a:ext cx="8763000" cy="553998"/>
          </a:xfrm>
          <a:prstGeom prst="rect">
            <a:avLst/>
          </a:prstGeom>
        </p:spPr>
        <p:txBody>
          <a:bodyPr wrap="square">
            <a:spAutoFit/>
          </a:bodyPr>
          <a:lstStyle/>
          <a:p>
            <a:pPr marL="342900" indent="-342900">
              <a:buFont typeface="+mj-lt"/>
              <a:buAutoNum type="alphaLcPeriod" startAt="2"/>
            </a:pPr>
            <a:r>
              <a:rPr lang="en-US" sz="3000" b="1" dirty="0" smtClean="0">
                <a:latin typeface="Gill Sans MT" pitchFamily="34" charset="0"/>
              </a:rPr>
              <a:t>Partnerships with consumer service providers</a:t>
            </a:r>
            <a:endParaRPr lang="en-US" sz="3000" b="1" dirty="0"/>
          </a:p>
        </p:txBody>
      </p:sp>
      <p:sp>
        <p:nvSpPr>
          <p:cNvPr id="4" name="Rectangle 3"/>
          <p:cNvSpPr/>
          <p:nvPr/>
        </p:nvSpPr>
        <p:spPr>
          <a:xfrm>
            <a:off x="152400" y="5715000"/>
            <a:ext cx="8839200" cy="1107996"/>
          </a:xfrm>
          <a:prstGeom prst="rect">
            <a:avLst/>
          </a:prstGeom>
        </p:spPr>
        <p:txBody>
          <a:bodyPr wrap="square">
            <a:spAutoFit/>
          </a:bodyPr>
          <a:lstStyle/>
          <a:p>
            <a:pPr algn="just"/>
            <a:r>
              <a:rPr lang="en-US" sz="2200" b="1" dirty="0" smtClean="0">
                <a:latin typeface="Gill Sans MT" pitchFamily="34" charset="0"/>
              </a:rPr>
              <a:t>Eliminated the burden of long queues at service points and other points of sale and can customers make payments using their mobile phones at their convenience from anywhere and anytime.</a:t>
            </a:r>
            <a:endParaRPr lang="en-US" sz="2200" b="1" dirty="0">
              <a:latin typeface="Gill Sans MT"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5509200"/>
          </a:xfrm>
          <a:prstGeom prst="rect">
            <a:avLst/>
          </a:prstGeom>
        </p:spPr>
        <p:txBody>
          <a:bodyPr wrap="square">
            <a:spAutoFit/>
          </a:bodyPr>
          <a:lstStyle/>
          <a:p>
            <a:pPr marL="514350" indent="-514350" algn="just" fontAlgn="base">
              <a:spcBef>
                <a:spcPct val="0"/>
              </a:spcBef>
              <a:spcAft>
                <a:spcPct val="0"/>
              </a:spcAft>
              <a:buFont typeface="+mj-lt"/>
              <a:buAutoNum type="arabicPeriod" startAt="5"/>
            </a:pPr>
            <a:r>
              <a:rPr lang="en-US" sz="3200" b="1" dirty="0" smtClean="0">
                <a:solidFill>
                  <a:srgbClr val="000000"/>
                </a:solidFill>
                <a:latin typeface="Gill Sans MT" pitchFamily="34" charset="0"/>
                <a:cs typeface="Arial" pitchFamily="34" charset="0"/>
              </a:rPr>
              <a:t>Agent Network</a:t>
            </a:r>
          </a:p>
          <a:p>
            <a:pPr marL="514350" indent="-514350" algn="just" fontAlgn="base">
              <a:spcBef>
                <a:spcPct val="0"/>
              </a:spcBef>
              <a:spcAft>
                <a:spcPct val="0"/>
              </a:spcAft>
              <a:buFont typeface="Wingdings" pitchFamily="2" charset="2"/>
              <a:buChar char="§"/>
            </a:pPr>
            <a:r>
              <a:rPr lang="en-US" sz="3200" dirty="0" smtClean="0">
                <a:solidFill>
                  <a:srgbClr val="000000"/>
                </a:solidFill>
                <a:latin typeface="Gill Sans MT" pitchFamily="34" charset="0"/>
                <a:cs typeface="Arial" pitchFamily="34" charset="0"/>
              </a:rPr>
              <a:t>Distributed, visible and well supported agent network </a:t>
            </a:r>
          </a:p>
          <a:p>
            <a:pPr marL="514350" indent="-514350" algn="just" fontAlgn="base">
              <a:spcBef>
                <a:spcPct val="0"/>
              </a:spcBef>
              <a:spcAft>
                <a:spcPct val="0"/>
              </a:spcAft>
              <a:buFont typeface="Wingdings" pitchFamily="2" charset="2"/>
              <a:buChar char="§"/>
            </a:pPr>
            <a:r>
              <a:rPr lang="en-US" sz="3200" dirty="0" smtClean="0">
                <a:solidFill>
                  <a:srgbClr val="000000"/>
                </a:solidFill>
                <a:latin typeface="Gill Sans MT" pitchFamily="34" charset="0"/>
                <a:cs typeface="Arial" pitchFamily="34" charset="0"/>
              </a:rPr>
              <a:t>On the ground representatives for tel. companies</a:t>
            </a:r>
          </a:p>
          <a:p>
            <a:pPr marL="514350" indent="-514350" algn="just" fontAlgn="base">
              <a:spcBef>
                <a:spcPct val="0"/>
              </a:spcBef>
              <a:spcAft>
                <a:spcPct val="0"/>
              </a:spcAft>
              <a:buFont typeface="Wingdings" pitchFamily="2" charset="2"/>
              <a:buChar char="§"/>
            </a:pPr>
            <a:r>
              <a:rPr lang="en-US" sz="3200" dirty="0" smtClean="0">
                <a:solidFill>
                  <a:srgbClr val="000000"/>
                </a:solidFill>
                <a:latin typeface="Gill Sans MT" pitchFamily="34" charset="0"/>
                <a:cs typeface="Arial" pitchFamily="34" charset="0"/>
              </a:rPr>
              <a:t>Include -</a:t>
            </a:r>
            <a:r>
              <a:rPr lang="en-US" sz="3200" dirty="0" smtClean="0">
                <a:latin typeface="Gill Sans MT" pitchFamily="34" charset="0"/>
              </a:rPr>
              <a:t> banks, micro credit institutions, telecom service centers, specialized agents, individuals, etc. </a:t>
            </a:r>
          </a:p>
          <a:p>
            <a:pPr marL="514350" indent="-514350" algn="just" fontAlgn="base">
              <a:spcBef>
                <a:spcPct val="0"/>
              </a:spcBef>
              <a:spcAft>
                <a:spcPct val="0"/>
              </a:spcAft>
              <a:buFont typeface="Wingdings" pitchFamily="2" charset="2"/>
              <a:buChar char="§"/>
            </a:pPr>
            <a:r>
              <a:rPr lang="en-US" sz="3200" dirty="0" smtClean="0">
                <a:solidFill>
                  <a:srgbClr val="000000"/>
                </a:solidFill>
                <a:latin typeface="Gill Sans MT" pitchFamily="34" charset="0"/>
                <a:cs typeface="Arial" pitchFamily="34" charset="0"/>
              </a:rPr>
              <a:t>Agents </a:t>
            </a:r>
            <a:r>
              <a:rPr lang="en-US" sz="3200" dirty="0" smtClean="0">
                <a:solidFill>
                  <a:srgbClr val="000000"/>
                </a:solidFill>
                <a:latin typeface="Gill Sans MT" pitchFamily="34" charset="0"/>
                <a:cs typeface="Arial" pitchFamily="34" charset="0"/>
              </a:rPr>
              <a:t>are trained on all aspects of the operation of the MMS system including anti-money laundering (AML) policies.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6681"/>
            <a:ext cx="8839200" cy="6478697"/>
          </a:xfrm>
          <a:prstGeom prst="rect">
            <a:avLst/>
          </a:prstGeom>
        </p:spPr>
        <p:txBody>
          <a:bodyPr wrap="square">
            <a:spAutoFit/>
          </a:bodyPr>
          <a:lstStyle/>
          <a:p>
            <a:pPr marL="342900" indent="-342900" algn="just">
              <a:buFont typeface="Wingdings" pitchFamily="2" charset="2"/>
              <a:buChar char="§"/>
            </a:pPr>
            <a:r>
              <a:rPr lang="en-US" sz="2500" dirty="0" smtClean="0">
                <a:latin typeface="Gill Sans MT" pitchFamily="34" charset="0"/>
              </a:rPr>
              <a:t>Roles </a:t>
            </a:r>
            <a:r>
              <a:rPr lang="en-US" sz="2500" dirty="0" smtClean="0">
                <a:latin typeface="Gill Sans MT" pitchFamily="34" charset="0"/>
              </a:rPr>
              <a:t>of agents include:- (</a:t>
            </a:r>
            <a:r>
              <a:rPr lang="en-US" sz="2500" dirty="0" err="1" smtClean="0">
                <a:latin typeface="Gill Sans MT" pitchFamily="34" charset="0"/>
              </a:rPr>
              <a:t>i</a:t>
            </a:r>
            <a:r>
              <a:rPr lang="en-US" sz="2500" dirty="0" smtClean="0">
                <a:latin typeface="Gill Sans MT" pitchFamily="34" charset="0"/>
              </a:rPr>
              <a:t>) registration of mobile money clients; (ii) depositing cash into registered customers‟ accounts; and (iii) processing of cash withdrawals for both registered and non-registered clients. </a:t>
            </a:r>
            <a:endParaRPr lang="en-US" sz="2500" dirty="0" smtClean="0">
              <a:latin typeface="Gill Sans MT" pitchFamily="34" charset="0"/>
            </a:endParaRPr>
          </a:p>
          <a:p>
            <a:pPr marL="342900" indent="-342900" algn="just">
              <a:buFont typeface="Wingdings" pitchFamily="2" charset="2"/>
              <a:buChar char="§"/>
            </a:pPr>
            <a:endParaRPr lang="en-US" sz="2000" dirty="0" smtClean="0">
              <a:latin typeface="Gill Sans MT" pitchFamily="34" charset="0"/>
            </a:endParaRPr>
          </a:p>
          <a:p>
            <a:pPr marL="342900" indent="-342900" algn="just">
              <a:buFont typeface="Wingdings" pitchFamily="2" charset="2"/>
              <a:buChar char="§"/>
            </a:pPr>
            <a:r>
              <a:rPr lang="en-US" sz="2500" dirty="0" smtClean="0">
                <a:latin typeface="Gill Sans MT" pitchFamily="34" charset="0"/>
              </a:rPr>
              <a:t>Requirements </a:t>
            </a:r>
            <a:r>
              <a:rPr lang="en-US" sz="2500" dirty="0" smtClean="0">
                <a:latin typeface="Gill Sans MT" pitchFamily="34" charset="0"/>
              </a:rPr>
              <a:t>for registration as an agent vary </a:t>
            </a:r>
            <a:r>
              <a:rPr lang="en-US" sz="2500" dirty="0" smtClean="0">
                <a:latin typeface="Gill Sans MT" pitchFamily="34" charset="0"/>
              </a:rPr>
              <a:t>– to operate an outlet - </a:t>
            </a:r>
            <a:r>
              <a:rPr lang="en-US" sz="2500" dirty="0" smtClean="0">
                <a:latin typeface="Gill Sans MT" pitchFamily="34" charset="0"/>
              </a:rPr>
              <a:t>(a) certificate of registration / incorporation; (b) copies of memorandum and articles of association; (c) completed agent agreement; (d) list of outlets; (e) deposit of at least </a:t>
            </a:r>
            <a:r>
              <a:rPr lang="en-US" sz="2500" dirty="0" err="1" smtClean="0">
                <a:latin typeface="Gill Sans MT" pitchFamily="34" charset="0"/>
              </a:rPr>
              <a:t>Shs</a:t>
            </a:r>
            <a:r>
              <a:rPr lang="en-US" sz="2500" dirty="0" smtClean="0">
                <a:latin typeface="Gill Sans MT" pitchFamily="34" charset="0"/>
              </a:rPr>
              <a:t>. 1,000,000 </a:t>
            </a:r>
            <a:r>
              <a:rPr lang="en-US" sz="2500" dirty="0" smtClean="0">
                <a:latin typeface="Gill Sans MT" pitchFamily="34" charset="0"/>
              </a:rPr>
              <a:t>(est. US</a:t>
            </a:r>
            <a:r>
              <a:rPr lang="en-US" sz="2500" dirty="0" smtClean="0">
                <a:latin typeface="Gill Sans MT" pitchFamily="34" charset="0"/>
              </a:rPr>
              <a:t>$ </a:t>
            </a:r>
            <a:r>
              <a:rPr lang="en-US" sz="2500" dirty="0" smtClean="0">
                <a:latin typeface="Gill Sans MT" pitchFamily="34" charset="0"/>
              </a:rPr>
              <a:t>400) </a:t>
            </a:r>
            <a:r>
              <a:rPr lang="en-US" sz="2500" dirty="0" smtClean="0">
                <a:latin typeface="Gill Sans MT" pitchFamily="34" charset="0"/>
              </a:rPr>
              <a:t>per outlet in a specified partner commercial bank; and (f) maintenance of a cash float of </a:t>
            </a:r>
            <a:r>
              <a:rPr lang="en-US" sz="2500" dirty="0" err="1" smtClean="0">
                <a:latin typeface="Gill Sans MT" pitchFamily="34" charset="0"/>
              </a:rPr>
              <a:t>Shs</a:t>
            </a:r>
            <a:r>
              <a:rPr lang="en-US" sz="2500" dirty="0" smtClean="0">
                <a:latin typeface="Gill Sans MT" pitchFamily="34" charset="0"/>
              </a:rPr>
              <a:t>. 1,000,000 </a:t>
            </a:r>
            <a:r>
              <a:rPr lang="en-US" sz="2500" dirty="0" smtClean="0">
                <a:latin typeface="Gill Sans MT" pitchFamily="34" charset="0"/>
              </a:rPr>
              <a:t>(est. US</a:t>
            </a:r>
            <a:r>
              <a:rPr lang="en-US" sz="2500" dirty="0" smtClean="0">
                <a:latin typeface="Gill Sans MT" pitchFamily="34" charset="0"/>
              </a:rPr>
              <a:t>$ </a:t>
            </a:r>
            <a:r>
              <a:rPr lang="en-US" sz="2500" dirty="0" smtClean="0">
                <a:latin typeface="Gill Sans MT" pitchFamily="34" charset="0"/>
              </a:rPr>
              <a:t>400) </a:t>
            </a:r>
            <a:r>
              <a:rPr lang="en-US" sz="2500" dirty="0" smtClean="0">
                <a:latin typeface="Gill Sans MT" pitchFamily="34" charset="0"/>
              </a:rPr>
              <a:t>per outlet. </a:t>
            </a:r>
            <a:endParaRPr lang="en-US" sz="2500" dirty="0" smtClean="0">
              <a:latin typeface="Gill Sans MT" pitchFamily="34" charset="0"/>
            </a:endParaRPr>
          </a:p>
          <a:p>
            <a:pPr marL="342900" indent="-342900" algn="just">
              <a:buFont typeface="Wingdings" pitchFamily="2" charset="2"/>
              <a:buChar char="§"/>
            </a:pPr>
            <a:endParaRPr lang="en-US" sz="2000" dirty="0" smtClean="0">
              <a:latin typeface="Gill Sans MT" pitchFamily="34" charset="0"/>
            </a:endParaRPr>
          </a:p>
          <a:p>
            <a:pPr marL="342900" indent="-342900" algn="just">
              <a:buFont typeface="Wingdings" pitchFamily="2" charset="2"/>
              <a:buChar char="§"/>
            </a:pPr>
            <a:r>
              <a:rPr lang="en-US" sz="2500" dirty="0" smtClean="0">
                <a:latin typeface="Gill Sans MT" pitchFamily="34" charset="0"/>
              </a:rPr>
              <a:t>Other basic </a:t>
            </a:r>
            <a:r>
              <a:rPr lang="en-US" sz="2500" dirty="0" smtClean="0">
                <a:latin typeface="Gill Sans MT" pitchFamily="34" charset="0"/>
              </a:rPr>
              <a:t>office requirements such as personnel for handling day-to-day operations, photocopying machines for duplicating the identity cards of customers, furniture, telephone, and e-mail </a:t>
            </a:r>
            <a:r>
              <a:rPr lang="en-US" sz="2500" dirty="0" smtClean="0">
                <a:latin typeface="Gill Sans MT" pitchFamily="34" charset="0"/>
              </a:rPr>
              <a:t>contacts.</a:t>
            </a:r>
            <a:endParaRPr lang="en-US" sz="2500" dirty="0">
              <a:latin typeface="Gill Sans MT"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t="4805"/>
          <a:stretch>
            <a:fillRect/>
          </a:stretch>
        </p:blipFill>
        <p:spPr bwMode="auto">
          <a:xfrm>
            <a:off x="228600" y="76200"/>
            <a:ext cx="4762500" cy="30194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t="8533" b="14933"/>
          <a:stretch>
            <a:fillRect/>
          </a:stretch>
        </p:blipFill>
        <p:spPr bwMode="auto">
          <a:xfrm>
            <a:off x="228600" y="3048000"/>
            <a:ext cx="4762500" cy="2733675"/>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l="10156" t="18750" r="55469" b="12500"/>
          <a:stretch>
            <a:fillRect/>
          </a:stretch>
        </p:blipFill>
        <p:spPr bwMode="auto">
          <a:xfrm>
            <a:off x="5232400" y="76200"/>
            <a:ext cx="3759200" cy="5638800"/>
          </a:xfrm>
          <a:prstGeom prst="rect">
            <a:avLst/>
          </a:prstGeom>
          <a:noFill/>
          <a:ln w="9525">
            <a:noFill/>
            <a:miter lim="800000"/>
            <a:headEnd/>
            <a:tailEnd/>
          </a:ln>
          <a:effectLst/>
        </p:spPr>
      </p:pic>
      <p:sp>
        <p:nvSpPr>
          <p:cNvPr id="5" name="Rectangle 4"/>
          <p:cNvSpPr/>
          <p:nvPr/>
        </p:nvSpPr>
        <p:spPr>
          <a:xfrm>
            <a:off x="69621" y="5657671"/>
            <a:ext cx="9226779" cy="1200329"/>
          </a:xfrm>
          <a:prstGeom prst="rect">
            <a:avLst/>
          </a:prstGeom>
        </p:spPr>
        <p:txBody>
          <a:bodyPr wrap="square">
            <a:spAutoFit/>
          </a:bodyPr>
          <a:lstStyle/>
          <a:p>
            <a:pPr marL="514350" indent="-514350" algn="just">
              <a:buFont typeface="Wingdings" pitchFamily="2" charset="2"/>
              <a:buChar char="§"/>
            </a:pPr>
            <a:r>
              <a:rPr lang="en-US" sz="2400" b="1" dirty="0" smtClean="0">
                <a:latin typeface="Gill Sans MT" pitchFamily="34" charset="0"/>
              </a:rPr>
              <a:t>Over 5,000 MPESA agents in Tanzania – </a:t>
            </a:r>
            <a:r>
              <a:rPr lang="en-US" sz="2400" b="1" dirty="0" smtClean="0">
                <a:latin typeface="Gill Sans MT" pitchFamily="34" charset="0"/>
              </a:rPr>
              <a:t>no authoritative </a:t>
            </a:r>
            <a:r>
              <a:rPr lang="en-US" sz="2400" b="1" dirty="0" smtClean="0">
                <a:latin typeface="Gill Sans MT" pitchFamily="34" charset="0"/>
              </a:rPr>
              <a:t>number for other networks is </a:t>
            </a:r>
            <a:r>
              <a:rPr lang="en-US" sz="2400" b="1" dirty="0" smtClean="0">
                <a:latin typeface="Gill Sans MT" pitchFamily="34" charset="0"/>
              </a:rPr>
              <a:t>available in TZ</a:t>
            </a:r>
          </a:p>
          <a:p>
            <a:pPr marL="514350" indent="-514350" algn="just">
              <a:buFont typeface="Wingdings" pitchFamily="2" charset="2"/>
              <a:buChar char="§"/>
            </a:pPr>
            <a:r>
              <a:rPr lang="en-US" sz="2400" b="1" dirty="0" smtClean="0">
                <a:latin typeface="Gill Sans MT" pitchFamily="34" charset="0"/>
              </a:rPr>
              <a:t>400-3,000 agents per company in Uganda</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57400"/>
            <a:ext cx="7162800" cy="2308324"/>
          </a:xfrm>
          <a:prstGeom prst="rect">
            <a:avLst/>
          </a:prstGeom>
        </p:spPr>
        <p:txBody>
          <a:bodyPr wrap="square">
            <a:spAutoFit/>
          </a:bodyPr>
          <a:lstStyle/>
          <a:p>
            <a:pPr algn="ctr"/>
            <a:r>
              <a:rPr lang="en-US" sz="3600" b="1" dirty="0" smtClean="0">
                <a:latin typeface="Gill Sans MT" pitchFamily="34" charset="0"/>
              </a:rPr>
              <a:t>LET US LEAVE IT AT THIS</a:t>
            </a:r>
          </a:p>
          <a:p>
            <a:pPr algn="ctr"/>
            <a:endParaRPr lang="en-US" sz="3600" b="1" dirty="0" smtClean="0">
              <a:latin typeface="Gill Sans MT" pitchFamily="34" charset="0"/>
            </a:endParaRPr>
          </a:p>
          <a:p>
            <a:pPr algn="ctr"/>
            <a:endParaRPr lang="en-US" sz="3600" b="1" dirty="0" smtClean="0">
              <a:latin typeface="Gill Sans MT" pitchFamily="34" charset="0"/>
            </a:endParaRPr>
          </a:p>
          <a:p>
            <a:pPr algn="ctr"/>
            <a:r>
              <a:rPr lang="en-US" sz="3600" b="1" dirty="0" smtClean="0">
                <a:latin typeface="Gill Sans MT" pitchFamily="34" charset="0"/>
              </a:rPr>
              <a:t>BUT???</a:t>
            </a:r>
            <a:endParaRPr lang="en-US" sz="3600" b="1" dirty="0">
              <a:latin typeface="Gill Sans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6986528"/>
          </a:xfrm>
          <a:prstGeom prst="rect">
            <a:avLst/>
          </a:prstGeom>
        </p:spPr>
        <p:txBody>
          <a:bodyPr wrap="square">
            <a:spAutoFit/>
          </a:bodyPr>
          <a:lstStyle/>
          <a:p>
            <a:pPr marL="514350" indent="-514350" algn="just">
              <a:buFont typeface="Wingdings" pitchFamily="2" charset="2"/>
              <a:buChar char="§"/>
            </a:pPr>
            <a:r>
              <a:rPr lang="en-GB" sz="3200" dirty="0" smtClean="0">
                <a:latin typeface="Gill Sans MT" pitchFamily="34" charset="0"/>
              </a:rPr>
              <a:t>Research on the adoption and use of mobile money services in the developing world is scanty. </a:t>
            </a:r>
          </a:p>
          <a:p>
            <a:pPr marL="514350" indent="-514350" algn="just">
              <a:buFont typeface="Wingdings" pitchFamily="2" charset="2"/>
              <a:buChar char="§"/>
            </a:pPr>
            <a:endParaRPr lang="en-GB"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Although MMS are now reaching millions of customers in Uganda and Tanzania …</a:t>
            </a:r>
          </a:p>
          <a:p>
            <a:pPr marL="514350" indent="-514350" algn="just">
              <a:buFont typeface="Wingdings" pitchFamily="2" charset="2"/>
              <a:buChar char="§"/>
            </a:pPr>
            <a:endParaRPr lang="en-GB"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The MMS landscape in the two countries is quite different. </a:t>
            </a:r>
          </a:p>
          <a:p>
            <a:pPr marL="971550" lvl="1" indent="-514350" algn="just">
              <a:buFont typeface="Wingdings" pitchFamily="2" charset="2"/>
              <a:buChar char="§"/>
            </a:pPr>
            <a:r>
              <a:rPr lang="en-GB" sz="3200" dirty="0" smtClean="0">
                <a:latin typeface="Gill Sans MT" pitchFamily="34" charset="0"/>
              </a:rPr>
              <a:t>Is this a question of institutional, social and cultural contexts surrounding use and adoption of MMS?</a:t>
            </a:r>
          </a:p>
          <a:p>
            <a:pPr marL="971550" lvl="1" indent="-514350" algn="just">
              <a:buFont typeface="Wingdings" pitchFamily="2" charset="2"/>
              <a:buChar char="§"/>
            </a:pPr>
            <a:r>
              <a:rPr lang="en-GB" sz="3200" dirty="0" smtClean="0">
                <a:latin typeface="Gill Sans MT" pitchFamily="34" charset="0"/>
              </a:rPr>
              <a:t>Is it levels of TRUST that people have developed with MMS?</a:t>
            </a:r>
          </a:p>
          <a:p>
            <a:pPr marL="514350" indent="-514350" algn="just">
              <a:buFont typeface="Wingdings" pitchFamily="2" charset="2"/>
              <a:buChar char="§"/>
            </a:pPr>
            <a:endParaRPr lang="en-US" sz="3200" dirty="0" smtClean="0">
              <a:latin typeface="Gill Sans M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1" y="304800"/>
          <a:ext cx="8762999" cy="6248400"/>
        </p:xfrm>
        <a:graphic>
          <a:graphicData uri="http://schemas.openxmlformats.org/drawingml/2006/table">
            <a:tbl>
              <a:tblPr/>
              <a:tblGrid>
                <a:gridCol w="5029199"/>
                <a:gridCol w="1066800"/>
                <a:gridCol w="609600"/>
                <a:gridCol w="762000"/>
                <a:gridCol w="685800"/>
                <a:gridCol w="609600"/>
              </a:tblGrid>
              <a:tr h="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dirty="0" smtClean="0">
                          <a:latin typeface="Gill Sans MT" pitchFamily="34" charset="0"/>
                          <a:ea typeface="Calibri"/>
                          <a:cs typeface="Times New Roman"/>
                        </a:rPr>
                        <a:t>Remaining</a:t>
                      </a:r>
                      <a:r>
                        <a:rPr lang="en-US" sz="3000" b="1" baseline="0" dirty="0" smtClean="0">
                          <a:latin typeface="Gill Sans MT" pitchFamily="34" charset="0"/>
                          <a:ea typeface="Calibri"/>
                          <a:cs typeface="Times New Roman"/>
                        </a:rPr>
                        <a:t> tasks</a:t>
                      </a:r>
                      <a:endParaRPr lang="en-US" sz="3000" b="1" dirty="0">
                        <a:latin typeface="Gill Sans MT"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000" b="1" dirty="0" smtClean="0">
                          <a:latin typeface="Gill Sans MT" pitchFamily="34" charset="0"/>
                        </a:rPr>
                        <a:t>2011</a:t>
                      </a:r>
                      <a:endParaRPr lang="en-US" sz="3000" b="1" dirty="0">
                        <a:latin typeface="Gill Sans MT"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US" sz="3000" b="1" smtClean="0">
                          <a:latin typeface="Gill Sans MT" pitchFamily="34" charset="0"/>
                        </a:rPr>
                        <a:t>2012</a:t>
                      </a:r>
                      <a:endParaRPr lang="en-US" sz="3000" b="1" dirty="0">
                        <a:latin typeface="Gill Sans MT"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000" dirty="0">
                        <a:latin typeface="Gill Sans MT"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Gill Sans MT" pitchFamily="34" charset="0"/>
                          <a:ea typeface="Calibri"/>
                          <a:cs typeface="Times New Roman"/>
                        </a:rPr>
                        <a:t>Dec</a:t>
                      </a:r>
                      <a:endParaRPr lang="en-US" sz="20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Gill Sans MT" pitchFamily="34" charset="0"/>
                          <a:ea typeface="Calibri"/>
                          <a:cs typeface="Times New Roman"/>
                        </a:rPr>
                        <a:t>Jan</a:t>
                      </a:r>
                      <a:endParaRPr lang="en-US" sz="20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Gill Sans MT" pitchFamily="34" charset="0"/>
                          <a:ea typeface="Calibri"/>
                          <a:cs typeface="Times New Roman"/>
                        </a:rPr>
                        <a:t>Feb</a:t>
                      </a:r>
                      <a:endParaRPr lang="en-US" sz="20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Gill Sans MT" pitchFamily="34" charset="0"/>
                          <a:ea typeface="Calibri"/>
                          <a:cs typeface="Times New Roman"/>
                        </a:rPr>
                        <a:t>Mar</a:t>
                      </a:r>
                      <a:endParaRPr lang="en-US" sz="20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smtClean="0">
                          <a:latin typeface="Gill Sans MT" pitchFamily="34" charset="0"/>
                        </a:rPr>
                        <a:t>Apr</a:t>
                      </a:r>
                      <a:endParaRPr lang="en-US" sz="2000" b="1" dirty="0">
                        <a:latin typeface="Gill Sans MT"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marR="0" lvl="0" indent="-342900" algn="just">
                        <a:spcBef>
                          <a:spcPts val="0"/>
                        </a:spcBef>
                        <a:spcAft>
                          <a:spcPts val="0"/>
                        </a:spcAft>
                        <a:buFont typeface="Wingdings"/>
                        <a:buChar char=""/>
                      </a:pPr>
                      <a:r>
                        <a:rPr lang="en-US" sz="3000" dirty="0" smtClean="0">
                          <a:latin typeface="Gill Sans MT" pitchFamily="34" charset="0"/>
                          <a:ea typeface="Calibri"/>
                          <a:cs typeface="Times New Roman"/>
                        </a:rPr>
                        <a:t>Further</a:t>
                      </a:r>
                      <a:r>
                        <a:rPr lang="en-US" sz="3000" baseline="0" dirty="0" smtClean="0">
                          <a:latin typeface="Gill Sans MT" pitchFamily="34" charset="0"/>
                          <a:ea typeface="Calibri"/>
                          <a:cs typeface="Times New Roman"/>
                        </a:rPr>
                        <a:t> re</a:t>
                      </a:r>
                      <a:r>
                        <a:rPr lang="en-US" sz="3000" dirty="0" smtClean="0">
                          <a:latin typeface="Gill Sans MT" pitchFamily="34" charset="0"/>
                          <a:ea typeface="Calibri"/>
                          <a:cs typeface="Times New Roman"/>
                        </a:rPr>
                        <a:t>view(s</a:t>
                      </a:r>
                      <a:r>
                        <a:rPr lang="en-US" sz="3000" dirty="0">
                          <a:latin typeface="Gill Sans MT" pitchFamily="34" charset="0"/>
                          <a:ea typeface="Calibri"/>
                          <a:cs typeface="Times New Roman"/>
                        </a:rPr>
                        <a:t>) of </a:t>
                      </a:r>
                      <a:r>
                        <a:rPr lang="en-US" sz="3000" dirty="0" smtClean="0">
                          <a:latin typeface="Gill Sans MT" pitchFamily="34" charset="0"/>
                          <a:ea typeface="Calibri"/>
                          <a:cs typeface="Times New Roman"/>
                        </a:rPr>
                        <a:t>regulations and institutional</a:t>
                      </a:r>
                      <a:r>
                        <a:rPr lang="en-US" sz="3000" baseline="0" dirty="0" smtClean="0">
                          <a:latin typeface="Gill Sans MT" pitchFamily="34" charset="0"/>
                          <a:ea typeface="Calibri"/>
                          <a:cs typeface="Times New Roman"/>
                        </a:rPr>
                        <a:t> framework - </a:t>
                      </a:r>
                      <a:r>
                        <a:rPr lang="en-US" sz="3000" dirty="0" smtClean="0">
                          <a:latin typeface="Gill Sans MT" pitchFamily="34" charset="0"/>
                          <a:ea typeface="Calibri"/>
                          <a:cs typeface="Times New Roman"/>
                        </a:rPr>
                        <a:t>documents</a:t>
                      </a: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marR="0" lvl="0" indent="-342900" algn="just">
                        <a:spcBef>
                          <a:spcPts val="0"/>
                        </a:spcBef>
                        <a:spcAft>
                          <a:spcPts val="0"/>
                        </a:spcAft>
                        <a:buFont typeface="Wingdings"/>
                        <a:buChar char=""/>
                      </a:pPr>
                      <a:r>
                        <a:rPr lang="en-US" sz="3000" dirty="0" smtClean="0">
                          <a:latin typeface="Gill Sans MT" pitchFamily="34" charset="0"/>
                          <a:ea typeface="Calibri"/>
                          <a:cs typeface="Times New Roman"/>
                        </a:rPr>
                        <a:t>Focus Group Discussions (2 in </a:t>
                      </a:r>
                      <a:r>
                        <a:rPr lang="en-US" sz="3000" dirty="0" err="1" smtClean="0">
                          <a:latin typeface="Gill Sans MT" pitchFamily="34" charset="0"/>
                          <a:ea typeface="Calibri"/>
                          <a:cs typeface="Times New Roman"/>
                        </a:rPr>
                        <a:t>Morogoro</a:t>
                      </a:r>
                      <a:r>
                        <a:rPr lang="en-US" sz="3000" dirty="0" smtClean="0">
                          <a:latin typeface="Gill Sans MT" pitchFamily="34" charset="0"/>
                          <a:ea typeface="Calibri"/>
                          <a:cs typeface="Times New Roman"/>
                        </a:rPr>
                        <a:t>  TZ and 1 in Lira UG</a:t>
                      </a: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lang="en-US" sz="3000" dirty="0" smtClean="0">
                          <a:latin typeface="Gill Sans MT" pitchFamily="34" charset="0"/>
                          <a:ea typeface="Calibri"/>
                          <a:cs typeface="Times New Roman"/>
                        </a:rPr>
                        <a:t>Data analysis – Factor analysis and Regression</a:t>
                      </a:r>
                      <a:r>
                        <a:rPr lang="en-US" sz="3000" baseline="0" dirty="0" smtClean="0">
                          <a:latin typeface="Gill Sans MT" pitchFamily="34" charset="0"/>
                          <a:ea typeface="Calibri"/>
                          <a:cs typeface="Times New Roman"/>
                        </a:rPr>
                        <a:t> Analysis</a:t>
                      </a: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marR="0" lvl="0" indent="-342900" algn="just">
                        <a:spcBef>
                          <a:spcPts val="0"/>
                        </a:spcBef>
                        <a:spcAft>
                          <a:spcPts val="0"/>
                        </a:spcAft>
                        <a:buFont typeface="Wingdings"/>
                        <a:buChar char=""/>
                      </a:pPr>
                      <a:r>
                        <a:rPr lang="en-US" sz="3000" dirty="0" smtClean="0">
                          <a:latin typeface="Gill Sans MT" pitchFamily="34" charset="0"/>
                          <a:ea typeface="Calibri"/>
                          <a:cs typeface="Times New Roman"/>
                        </a:rPr>
                        <a:t>Team Progress meeting</a:t>
                      </a: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marR="0" lvl="0" indent="-342900" algn="just">
                        <a:spcBef>
                          <a:spcPts val="0"/>
                        </a:spcBef>
                        <a:spcAft>
                          <a:spcPts val="0"/>
                        </a:spcAft>
                        <a:buFont typeface="Wingdings"/>
                        <a:buChar char=""/>
                      </a:pPr>
                      <a:r>
                        <a:rPr lang="en-US" sz="3000" dirty="0" smtClean="0">
                          <a:latin typeface="Gill Sans MT" pitchFamily="34" charset="0"/>
                          <a:ea typeface="Calibri"/>
                          <a:cs typeface="Times New Roman"/>
                        </a:rPr>
                        <a:t>Final report writing and submission</a:t>
                      </a: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spcBef>
                          <a:spcPts val="0"/>
                        </a:spcBef>
                        <a:spcAft>
                          <a:spcPts val="0"/>
                        </a:spcAft>
                      </a:pPr>
                      <a:endParaRPr lang="en-US" sz="30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494085"/>
          </a:xfrm>
          <a:prstGeom prst="rect">
            <a:avLst/>
          </a:prstGeom>
        </p:spPr>
        <p:txBody>
          <a:bodyPr wrap="square">
            <a:spAutoFit/>
          </a:bodyPr>
          <a:lstStyle/>
          <a:p>
            <a:pPr marL="514350" indent="-514350" algn="just">
              <a:buFont typeface="+mj-lt"/>
              <a:buAutoNum type="arabicPeriod" startAt="2"/>
            </a:pPr>
            <a:r>
              <a:rPr lang="en-US" sz="3200" b="1" dirty="0" smtClean="0">
                <a:latin typeface="Gill Sans MT" pitchFamily="34" charset="0"/>
              </a:rPr>
              <a:t>Geographical factors and </a:t>
            </a:r>
            <a:r>
              <a:rPr lang="en-US" sz="3200" b="1" dirty="0" smtClean="0">
                <a:latin typeface="Gill Sans MT" pitchFamily="34" charset="0"/>
              </a:rPr>
              <a:t>culture?????</a:t>
            </a:r>
            <a:endParaRPr lang="en-US" sz="3200" b="1"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Migrant communities use more MMS in Tanzania than any other community</a:t>
            </a:r>
          </a:p>
          <a:p>
            <a:pPr marL="514350" indent="-514350" algn="just">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As a cultural disposition the </a:t>
            </a:r>
            <a:r>
              <a:rPr lang="en-US" sz="3200" dirty="0" err="1" smtClean="0">
                <a:latin typeface="Gill Sans MT" pitchFamily="34" charset="0"/>
              </a:rPr>
              <a:t>Chagga</a:t>
            </a:r>
            <a:r>
              <a:rPr lang="en-US" sz="3200" dirty="0" smtClean="0">
                <a:latin typeface="Gill Sans MT" pitchFamily="34" charset="0"/>
              </a:rPr>
              <a:t> and </a:t>
            </a:r>
            <a:r>
              <a:rPr lang="en-US" sz="3200" dirty="0" err="1" smtClean="0">
                <a:latin typeface="Gill Sans MT" pitchFamily="34" charset="0"/>
              </a:rPr>
              <a:t>Haya</a:t>
            </a:r>
            <a:r>
              <a:rPr lang="en-US" sz="3200" dirty="0" smtClean="0">
                <a:latin typeface="Gill Sans MT" pitchFamily="34" charset="0"/>
              </a:rPr>
              <a:t> send money back home [Biggest migrant groups in TZ]</a:t>
            </a:r>
          </a:p>
          <a:p>
            <a:pPr marL="514350" indent="-514350" algn="just">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The </a:t>
            </a:r>
            <a:r>
              <a:rPr lang="en-US" sz="3200" dirty="0" err="1" smtClean="0">
                <a:latin typeface="Gill Sans MT" pitchFamily="34" charset="0"/>
              </a:rPr>
              <a:t>Ngoni</a:t>
            </a:r>
            <a:r>
              <a:rPr lang="en-US" sz="3200" dirty="0" smtClean="0">
                <a:latin typeface="Gill Sans MT" pitchFamily="34" charset="0"/>
              </a:rPr>
              <a:t> culturally detached from their rural areas – rarely send money home.</a:t>
            </a:r>
          </a:p>
          <a:p>
            <a:pPr marL="514350" indent="-514350" algn="just">
              <a:buFont typeface="Wingdings" pitchFamily="2" charset="2"/>
              <a:buChar char="§"/>
            </a:pPr>
            <a:endParaRPr lang="en-US" sz="3200" dirty="0" smtClean="0">
              <a:latin typeface="Gill Sans MT" pitchFamily="34" charset="0"/>
            </a:endParaRPr>
          </a:p>
          <a:p>
            <a:pPr marL="514350" indent="-514350" algn="just">
              <a:buFont typeface="Wingdings" pitchFamily="2" charset="2"/>
              <a:buChar char="§"/>
            </a:pPr>
            <a:r>
              <a:rPr lang="en-US" sz="3200" dirty="0" smtClean="0">
                <a:latin typeface="Gill Sans MT" pitchFamily="34" charset="0"/>
              </a:rPr>
              <a:t>We need to confirm this in our discussions with key informants and in other </a:t>
            </a:r>
            <a:r>
              <a:rPr lang="en-US" sz="3200" dirty="0" err="1" smtClean="0">
                <a:latin typeface="Gill Sans MT" pitchFamily="34" charset="0"/>
              </a:rPr>
              <a:t>fora</a:t>
            </a:r>
            <a:r>
              <a:rPr lang="en-US" sz="3200" dirty="0" smtClean="0">
                <a:latin typeface="Gill Sans MT" pitchFamily="34" charset="0"/>
              </a:rPr>
              <a:t> </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691"/>
            <a:ext cx="9144000" cy="6186309"/>
          </a:xfrm>
          <a:prstGeom prst="rect">
            <a:avLst/>
          </a:prstGeom>
        </p:spPr>
        <p:txBody>
          <a:bodyPr wrap="square">
            <a:spAutoFit/>
          </a:bodyPr>
          <a:lstStyle/>
          <a:p>
            <a:r>
              <a:rPr lang="en-US" sz="2200" dirty="0" smtClean="0">
                <a:latin typeface="Gill Sans MT" pitchFamily="34" charset="0"/>
              </a:rPr>
              <a:t>The </a:t>
            </a:r>
            <a:r>
              <a:rPr lang="en-US" sz="2200" dirty="0" err="1" smtClean="0">
                <a:latin typeface="Gill Sans MT" pitchFamily="34" charset="0"/>
              </a:rPr>
              <a:t>sectoral</a:t>
            </a:r>
            <a:r>
              <a:rPr lang="en-US" sz="2200" dirty="0" smtClean="0">
                <a:latin typeface="Gill Sans MT" pitchFamily="34" charset="0"/>
              </a:rPr>
              <a:t> laws that govern the various areas </a:t>
            </a:r>
            <a:r>
              <a:rPr lang="en-US" sz="2200" dirty="0" smtClean="0">
                <a:latin typeface="Gill Sans MT" pitchFamily="34" charset="0"/>
              </a:rPr>
              <a:t> of MMS in UG </a:t>
            </a:r>
            <a:r>
              <a:rPr lang="en-US" sz="2200" dirty="0" smtClean="0">
                <a:latin typeface="Gill Sans MT" pitchFamily="34" charset="0"/>
              </a:rPr>
              <a:t>include:-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Bank of Uganda Act 2000 Cap 51 of the Laws of Uganda 2000 that mandates the central bank to supervise, regulate, control and discipline all entities that receive money from the public;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Financial Institutions Act 2004 that provides for the regulation, control, and discipline of financial institutions by the Central Bank;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Micro-Finance Deposit-taking Institutions Act 2003 that provides for the licensing, regulation and supervision of microfinance business;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Uganda Communications Act 1997 Cap 106 of the Laws of Uganda 2000 that created Uganda Communication Commission (UCC) and liberalized the telecommunications sector;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Bills of Exchange Act Cap 68 of the Laws of Uganda 2000 which deals with the bill of exchange transactions;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Electronic Transactions Act of 2004 that provides for the use, security, facilitation and regulation of electronic communications and transactions and the encouragement of the use of e-government services; and </a:t>
            </a:r>
            <a:endParaRPr lang="en-US" sz="2200" dirty="0" smtClean="0">
              <a:latin typeface="Gill Sans MT" pitchFamily="34" charset="0"/>
            </a:endParaRPr>
          </a:p>
          <a:p>
            <a:pPr marL="400050" indent="-400050">
              <a:buAutoNum type="romanLcParenBoth"/>
            </a:pPr>
            <a:r>
              <a:rPr lang="en-US" sz="2200" dirty="0" smtClean="0">
                <a:latin typeface="Gill Sans MT" pitchFamily="34" charset="0"/>
              </a:rPr>
              <a:t>The </a:t>
            </a:r>
            <a:r>
              <a:rPr lang="en-US" sz="2200" dirty="0" smtClean="0">
                <a:latin typeface="Gill Sans MT" pitchFamily="34" charset="0"/>
              </a:rPr>
              <a:t>Electronic Signatures Act of 2004 that provides for and regulates the use of electronic signatures. </a:t>
            </a:r>
            <a:endParaRPr lang="en-US" sz="2200" dirty="0">
              <a:latin typeface="Gill Sans M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200"/>
          <a:ext cx="8915402" cy="6035040"/>
        </p:xfrm>
        <a:graphic>
          <a:graphicData uri="http://schemas.openxmlformats.org/drawingml/2006/table">
            <a:tbl>
              <a:tblPr/>
              <a:tblGrid>
                <a:gridCol w="2743200"/>
                <a:gridCol w="2965787"/>
                <a:gridCol w="3206415"/>
              </a:tblGrid>
              <a:tr h="0">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 </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a:solidFill>
                            <a:srgbClr val="000000"/>
                          </a:solidFill>
                          <a:latin typeface="Gill Sans MT" pitchFamily="34" charset="0"/>
                          <a:ea typeface="Calibri"/>
                          <a:cs typeface="Times New Roman"/>
                        </a:rPr>
                        <a:t>Uganda</a:t>
                      </a:r>
                      <a:endParaRPr lang="en-US" sz="22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a:solidFill>
                            <a:srgbClr val="000000"/>
                          </a:solidFill>
                          <a:latin typeface="Gill Sans MT" pitchFamily="34" charset="0"/>
                          <a:ea typeface="Calibri"/>
                          <a:cs typeface="Times New Roman"/>
                        </a:rPr>
                        <a:t>Tanzania</a:t>
                      </a:r>
                      <a:endParaRPr lang="en-US" sz="2200" b="1"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a:solidFill>
                            <a:srgbClr val="000000"/>
                          </a:solidFill>
                          <a:latin typeface="Gill Sans MT" pitchFamily="34" charset="0"/>
                          <a:ea typeface="Calibri"/>
                          <a:cs typeface="Times New Roman"/>
                        </a:rPr>
                        <a:t>Population</a:t>
                      </a: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latin typeface="Gill Sans MT" pitchFamily="34" charset="0"/>
                          <a:ea typeface="Calibri"/>
                          <a:cs typeface="Times New Roman"/>
                        </a:rPr>
                        <a:t>32 million</a:t>
                      </a: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42 million</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Main mobile players [mobile money service – launch date</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200" dirty="0" smtClean="0">
                          <a:solidFill>
                            <a:srgbClr val="000000"/>
                          </a:solidFill>
                          <a:latin typeface="Gill Sans MT" pitchFamily="34" charset="0"/>
                          <a:ea typeface="Calibri"/>
                          <a:cs typeface="Times New Roman"/>
                        </a:rPr>
                        <a:t>MTN [Mobile money] – Mar 2009</a:t>
                      </a:r>
                      <a:endParaRPr lang="en-US" sz="2200" dirty="0" smtClean="0">
                        <a:latin typeface="Gill Sans MT" pitchFamily="34" charset="0"/>
                        <a:ea typeface="Calibri"/>
                        <a:cs typeface="Times New Roman"/>
                      </a:endParaRPr>
                    </a:p>
                    <a:p>
                      <a:pPr marL="457200" marR="0" indent="-457200" algn="just">
                        <a:spcBef>
                          <a:spcPts val="0"/>
                        </a:spcBef>
                        <a:spcAft>
                          <a:spcPts val="0"/>
                        </a:spcAft>
                        <a:buFont typeface="+mj-lt"/>
                        <a:buAutoNum type="arabicPeriod"/>
                      </a:pPr>
                      <a:r>
                        <a:rPr lang="en-US" sz="2200" dirty="0" err="1" smtClean="0">
                          <a:solidFill>
                            <a:srgbClr val="000000"/>
                          </a:solidFill>
                          <a:latin typeface="Gill Sans MT" pitchFamily="34" charset="0"/>
                          <a:ea typeface="Calibri"/>
                          <a:cs typeface="Times New Roman"/>
                        </a:rPr>
                        <a:t>Airtel</a:t>
                      </a:r>
                      <a:r>
                        <a:rPr lang="en-US" sz="2200" dirty="0" smtClean="0">
                          <a:solidFill>
                            <a:srgbClr val="000000"/>
                          </a:solidFill>
                          <a:latin typeface="Gill Sans MT" pitchFamily="34" charset="0"/>
                          <a:ea typeface="Calibri"/>
                          <a:cs typeface="Times New Roman"/>
                        </a:rPr>
                        <a:t>  - </a:t>
                      </a:r>
                      <a:r>
                        <a:rPr lang="en-US" sz="2200" dirty="0" err="1" smtClean="0">
                          <a:solidFill>
                            <a:srgbClr val="000000"/>
                          </a:solidFill>
                          <a:latin typeface="Gill Sans MT" pitchFamily="34" charset="0"/>
                          <a:ea typeface="Calibri"/>
                          <a:cs typeface="Times New Roman"/>
                        </a:rPr>
                        <a:t>Airtel</a:t>
                      </a:r>
                      <a:r>
                        <a:rPr lang="en-US" sz="2200" dirty="0" smtClean="0">
                          <a:solidFill>
                            <a:srgbClr val="000000"/>
                          </a:solidFill>
                          <a:latin typeface="Gill Sans MT" pitchFamily="34" charset="0"/>
                          <a:ea typeface="Calibri"/>
                          <a:cs typeface="Times New Roman"/>
                        </a:rPr>
                        <a:t> Money – June 2009 </a:t>
                      </a:r>
                      <a:endParaRPr lang="en-US" sz="2200" dirty="0">
                        <a:latin typeface="Gill Sans MT" pitchFamily="34" charset="0"/>
                        <a:ea typeface="Calibri"/>
                        <a:cs typeface="Times New Roman"/>
                      </a:endParaRPr>
                    </a:p>
                    <a:p>
                      <a:pPr marL="457200" marR="0" indent="-457200" algn="just">
                        <a:spcBef>
                          <a:spcPts val="0"/>
                        </a:spcBef>
                        <a:spcAft>
                          <a:spcPts val="0"/>
                        </a:spcAft>
                        <a:buFont typeface="+mj-lt"/>
                        <a:buAutoNum type="arabicPeriod"/>
                      </a:pPr>
                      <a:r>
                        <a:rPr lang="en-US" sz="2200" dirty="0" smtClean="0">
                          <a:solidFill>
                            <a:srgbClr val="000000"/>
                          </a:solidFill>
                          <a:latin typeface="Gill Sans MT" pitchFamily="34" charset="0"/>
                          <a:ea typeface="Calibri"/>
                          <a:cs typeface="Times New Roman"/>
                        </a:rPr>
                        <a:t>UTL </a:t>
                      </a:r>
                      <a:r>
                        <a:rPr lang="en-US" sz="2200" dirty="0">
                          <a:solidFill>
                            <a:srgbClr val="000000"/>
                          </a:solidFill>
                          <a:latin typeface="Gill Sans MT" pitchFamily="34" charset="0"/>
                          <a:ea typeface="Calibri"/>
                          <a:cs typeface="Times New Roman"/>
                        </a:rPr>
                        <a:t>[M-</a:t>
                      </a:r>
                      <a:r>
                        <a:rPr lang="en-US" sz="2200" dirty="0" err="1">
                          <a:solidFill>
                            <a:srgbClr val="000000"/>
                          </a:solidFill>
                          <a:latin typeface="Gill Sans MT" pitchFamily="34" charset="0"/>
                          <a:ea typeface="Calibri"/>
                          <a:cs typeface="Times New Roman"/>
                        </a:rPr>
                        <a:t>sente</a:t>
                      </a:r>
                      <a:r>
                        <a:rPr lang="en-US" sz="2200" dirty="0" smtClean="0">
                          <a:solidFill>
                            <a:srgbClr val="000000"/>
                          </a:solidFill>
                          <a:latin typeface="Gill Sans MT" pitchFamily="34" charset="0"/>
                          <a:ea typeface="Calibri"/>
                          <a:cs typeface="Times New Roman"/>
                        </a:rPr>
                        <a:t>] – Mar 2010</a:t>
                      </a:r>
                    </a:p>
                    <a:p>
                      <a:pPr marL="457200" marR="0" indent="-457200" algn="just">
                        <a:spcBef>
                          <a:spcPts val="0"/>
                        </a:spcBef>
                        <a:spcAft>
                          <a:spcPts val="0"/>
                        </a:spcAft>
                        <a:buFont typeface="+mj-lt"/>
                        <a:buAutoNum type="arabicPeriod"/>
                      </a:pPr>
                      <a:r>
                        <a:rPr lang="en-US" sz="2200" dirty="0" err="1" smtClean="0">
                          <a:solidFill>
                            <a:srgbClr val="000000"/>
                          </a:solidFill>
                          <a:latin typeface="Gill Sans MT" pitchFamily="34" charset="0"/>
                          <a:ea typeface="Calibri"/>
                          <a:cs typeface="Times New Roman"/>
                        </a:rPr>
                        <a:t>Safaricom</a:t>
                      </a:r>
                      <a:r>
                        <a:rPr lang="en-US" sz="2200" dirty="0" smtClean="0">
                          <a:solidFill>
                            <a:srgbClr val="000000"/>
                          </a:solidFill>
                          <a:latin typeface="Gill Sans MT" pitchFamily="34" charset="0"/>
                          <a:ea typeface="Calibri"/>
                          <a:cs typeface="Times New Roman"/>
                        </a:rPr>
                        <a:t> - </a:t>
                      </a:r>
                      <a:r>
                        <a:rPr lang="en-US" sz="2200" dirty="0" err="1" smtClean="0">
                          <a:solidFill>
                            <a:srgbClr val="000000"/>
                          </a:solidFill>
                          <a:latin typeface="Gill Sans MT" pitchFamily="34" charset="0"/>
                          <a:ea typeface="Calibri"/>
                          <a:cs typeface="Times New Roman"/>
                        </a:rPr>
                        <a:t>Mpesa</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200" dirty="0" smtClean="0">
                          <a:solidFill>
                            <a:srgbClr val="000000"/>
                          </a:solidFill>
                          <a:latin typeface="Gill Sans MT" pitchFamily="34" charset="0"/>
                          <a:ea typeface="Calibri"/>
                          <a:cs typeface="Times New Roman"/>
                        </a:rPr>
                        <a:t>Vodacom – [</a:t>
                      </a:r>
                      <a:r>
                        <a:rPr lang="en-US" sz="2200" dirty="0" err="1" smtClean="0">
                          <a:solidFill>
                            <a:srgbClr val="000000"/>
                          </a:solidFill>
                          <a:latin typeface="Gill Sans MT" pitchFamily="34" charset="0"/>
                          <a:ea typeface="Calibri"/>
                          <a:cs typeface="Times New Roman"/>
                        </a:rPr>
                        <a:t>Mpesa</a:t>
                      </a:r>
                      <a:r>
                        <a:rPr lang="en-US" sz="2200" dirty="0" smtClean="0">
                          <a:solidFill>
                            <a:srgbClr val="000000"/>
                          </a:solidFill>
                          <a:latin typeface="Gill Sans MT" pitchFamily="34" charset="0"/>
                          <a:ea typeface="Calibri"/>
                          <a:cs typeface="Times New Roman"/>
                        </a:rPr>
                        <a:t>] – April 2008</a:t>
                      </a:r>
                    </a:p>
                    <a:p>
                      <a:pPr marL="457200" marR="0" indent="-457200" algn="just">
                        <a:spcBef>
                          <a:spcPts val="0"/>
                        </a:spcBef>
                        <a:spcAft>
                          <a:spcPts val="0"/>
                        </a:spcAft>
                        <a:buFont typeface="+mj-lt"/>
                        <a:buAutoNum type="arabicPeriod"/>
                      </a:pPr>
                      <a:r>
                        <a:rPr lang="en-US" sz="2200" dirty="0" err="1" smtClean="0">
                          <a:solidFill>
                            <a:srgbClr val="000000"/>
                          </a:solidFill>
                          <a:latin typeface="Gill Sans MT" pitchFamily="34" charset="0"/>
                          <a:ea typeface="Calibri"/>
                          <a:cs typeface="Times New Roman"/>
                        </a:rPr>
                        <a:t>Airtel</a:t>
                      </a:r>
                      <a:r>
                        <a:rPr lang="en-US" sz="2200" dirty="0" smtClean="0">
                          <a:solidFill>
                            <a:srgbClr val="000000"/>
                          </a:solidFill>
                          <a:latin typeface="Gill Sans MT" pitchFamily="34" charset="0"/>
                          <a:ea typeface="Calibri"/>
                          <a:cs typeface="Times New Roman"/>
                        </a:rPr>
                        <a:t> – [</a:t>
                      </a:r>
                      <a:r>
                        <a:rPr lang="en-US" sz="2200" dirty="0" err="1" smtClean="0">
                          <a:solidFill>
                            <a:srgbClr val="000000"/>
                          </a:solidFill>
                          <a:latin typeface="Gill Sans MT" pitchFamily="34" charset="0"/>
                          <a:ea typeface="Calibri"/>
                          <a:cs typeface="Times New Roman"/>
                        </a:rPr>
                        <a:t>Airtel</a:t>
                      </a:r>
                      <a:r>
                        <a:rPr lang="en-US" sz="2200" dirty="0" smtClean="0">
                          <a:solidFill>
                            <a:srgbClr val="000000"/>
                          </a:solidFill>
                          <a:latin typeface="Gill Sans MT" pitchFamily="34" charset="0"/>
                          <a:ea typeface="Calibri"/>
                          <a:cs typeface="Times New Roman"/>
                        </a:rPr>
                        <a:t> Money] Feb 2009</a:t>
                      </a:r>
                      <a:endParaRPr lang="en-US" sz="2200" dirty="0">
                        <a:latin typeface="Gill Sans MT" pitchFamily="34" charset="0"/>
                        <a:ea typeface="Calibri"/>
                        <a:cs typeface="Times New Roman"/>
                      </a:endParaRPr>
                    </a:p>
                    <a:p>
                      <a:pPr marL="457200" marR="0" indent="-457200" algn="just">
                        <a:spcBef>
                          <a:spcPts val="0"/>
                        </a:spcBef>
                        <a:spcAft>
                          <a:spcPts val="0"/>
                        </a:spcAft>
                        <a:buFont typeface="+mj-lt"/>
                        <a:buAutoNum type="arabicPeriod"/>
                      </a:pPr>
                      <a:r>
                        <a:rPr lang="en-US" sz="2200" dirty="0" smtClean="0">
                          <a:solidFill>
                            <a:srgbClr val="000000"/>
                          </a:solidFill>
                          <a:latin typeface="Gill Sans MT" pitchFamily="34" charset="0"/>
                          <a:ea typeface="Calibri"/>
                          <a:cs typeface="Times New Roman"/>
                        </a:rPr>
                        <a:t>TIGO –</a:t>
                      </a:r>
                      <a:r>
                        <a:rPr lang="en-US" sz="2200" baseline="0" dirty="0" smtClean="0">
                          <a:solidFill>
                            <a:srgbClr val="000000"/>
                          </a:solidFill>
                          <a:latin typeface="Gill Sans MT" pitchFamily="34" charset="0"/>
                          <a:ea typeface="Calibri"/>
                          <a:cs typeface="Times New Roman"/>
                        </a:rPr>
                        <a:t> [</a:t>
                      </a:r>
                      <a:r>
                        <a:rPr lang="en-US" sz="2200" baseline="0" dirty="0" err="1" smtClean="0">
                          <a:solidFill>
                            <a:srgbClr val="000000"/>
                          </a:solidFill>
                          <a:latin typeface="Gill Sans MT" pitchFamily="34" charset="0"/>
                          <a:ea typeface="Calibri"/>
                          <a:cs typeface="Times New Roman"/>
                        </a:rPr>
                        <a:t>Tigo</a:t>
                      </a:r>
                      <a:r>
                        <a:rPr lang="en-US" sz="2200" baseline="0" dirty="0" smtClean="0">
                          <a:solidFill>
                            <a:srgbClr val="000000"/>
                          </a:solidFill>
                          <a:latin typeface="Gill Sans MT" pitchFamily="34" charset="0"/>
                          <a:ea typeface="Calibri"/>
                          <a:cs typeface="Times New Roman"/>
                        </a:rPr>
                        <a:t> </a:t>
                      </a:r>
                      <a:r>
                        <a:rPr lang="en-US" sz="2200" baseline="0" dirty="0" err="1" smtClean="0">
                          <a:solidFill>
                            <a:srgbClr val="000000"/>
                          </a:solidFill>
                          <a:latin typeface="Gill Sans MT" pitchFamily="34" charset="0"/>
                          <a:ea typeface="Calibri"/>
                          <a:cs typeface="Times New Roman"/>
                        </a:rPr>
                        <a:t>Pesa</a:t>
                      </a:r>
                      <a:r>
                        <a:rPr lang="en-US" sz="2200" baseline="0" dirty="0" smtClean="0">
                          <a:solidFill>
                            <a:srgbClr val="000000"/>
                          </a:solidFill>
                          <a:latin typeface="Gill Sans MT" pitchFamily="34" charset="0"/>
                          <a:ea typeface="Calibri"/>
                          <a:cs typeface="Times New Roman"/>
                        </a:rPr>
                        <a:t>] Aug 2010</a:t>
                      </a:r>
                    </a:p>
                    <a:p>
                      <a:pPr marL="457200" marR="0" indent="-457200" algn="just">
                        <a:spcBef>
                          <a:spcPts val="0"/>
                        </a:spcBef>
                        <a:spcAft>
                          <a:spcPts val="0"/>
                        </a:spcAft>
                        <a:buFont typeface="+mj-lt"/>
                        <a:buAutoNum type="arabicPeriod"/>
                      </a:pPr>
                      <a:r>
                        <a:rPr lang="en-US" sz="2200" dirty="0" smtClean="0">
                          <a:solidFill>
                            <a:srgbClr val="000000"/>
                          </a:solidFill>
                          <a:latin typeface="Gill Sans MT" pitchFamily="34" charset="0"/>
                          <a:ea typeface="Calibri"/>
                          <a:cs typeface="Times New Roman"/>
                        </a:rPr>
                        <a:t>ZANTEL- [Z-</a:t>
                      </a:r>
                      <a:r>
                        <a:rPr lang="en-US" sz="2200" dirty="0" err="1" smtClean="0">
                          <a:solidFill>
                            <a:srgbClr val="000000"/>
                          </a:solidFill>
                          <a:latin typeface="Gill Sans MT" pitchFamily="34" charset="0"/>
                          <a:ea typeface="Calibri"/>
                          <a:cs typeface="Times New Roman"/>
                        </a:rPr>
                        <a:t>Pesa</a:t>
                      </a:r>
                      <a:r>
                        <a:rPr lang="en-US" sz="2200" dirty="0" smtClean="0">
                          <a:solidFill>
                            <a:srgbClr val="000000"/>
                          </a:solidFill>
                          <a:latin typeface="Gill Sans MT" pitchFamily="34" charset="0"/>
                          <a:ea typeface="Calibri"/>
                          <a:cs typeface="Times New Roman"/>
                        </a:rPr>
                        <a:t> ] April 2008</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Share of 16+ with a bank account</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latin typeface="Gill Sans MT" pitchFamily="34" charset="0"/>
                          <a:ea typeface="Calibri"/>
                          <a:cs typeface="Times New Roman"/>
                        </a:rPr>
                        <a:t> 18.8%</a:t>
                      </a: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latin typeface="Gill Sans MT" pitchFamily="34" charset="0"/>
                          <a:ea typeface="Calibri"/>
                          <a:cs typeface="Times New Roman"/>
                        </a:rPr>
                        <a:t>6.8% </a:t>
                      </a: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Share of 16+ with mobile phone or active </a:t>
                      </a:r>
                      <a:r>
                        <a:rPr lang="en-US" sz="2200" dirty="0" smtClean="0">
                          <a:solidFill>
                            <a:srgbClr val="000000"/>
                          </a:solidFill>
                          <a:latin typeface="Gill Sans MT" pitchFamily="34" charset="0"/>
                          <a:ea typeface="Calibri"/>
                          <a:cs typeface="Times New Roman"/>
                        </a:rPr>
                        <a:t>SIM</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latin typeface="Gill Sans MT" pitchFamily="34" charset="0"/>
                          <a:ea typeface="Calibri"/>
                          <a:cs typeface="Times New Roman"/>
                        </a:rPr>
                        <a:t>20.7%</a:t>
                      </a: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latin typeface="Gill Sans MT" pitchFamily="34" charset="0"/>
                          <a:ea typeface="Calibri"/>
                          <a:cs typeface="Times New Roman"/>
                        </a:rPr>
                        <a:t>21.5%</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smtClean="0">
                          <a:latin typeface="Gill Sans MT" pitchFamily="34" charset="0"/>
                          <a:ea typeface="Calibri"/>
                          <a:cs typeface="Times New Roman"/>
                        </a:rPr>
                        <a:t>Banked population</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smtClean="0">
                          <a:latin typeface="Gill Sans MT" pitchFamily="34" charset="0"/>
                          <a:ea typeface="Calibri"/>
                          <a:cs typeface="Times New Roman"/>
                        </a:rPr>
                        <a:t>21%</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smtClean="0">
                          <a:latin typeface="Gill Sans MT" pitchFamily="34" charset="0"/>
                          <a:ea typeface="Calibri"/>
                          <a:cs typeface="Times New Roman"/>
                        </a:rPr>
                        <a:t>1.95 million (9%)</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smtClean="0">
                          <a:latin typeface="Gill Sans MT" pitchFamily="34" charset="0"/>
                          <a:ea typeface="Calibri"/>
                          <a:cs typeface="Times New Roman"/>
                        </a:rPr>
                        <a:t>Never banked</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smtClean="0">
                          <a:latin typeface="Gill Sans MT" pitchFamily="34" charset="0"/>
                          <a:ea typeface="Calibri"/>
                          <a:cs typeface="Times New Roman"/>
                        </a:rPr>
                        <a:t>18.3 million (92%)</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200" dirty="0" smtClean="0">
                          <a:latin typeface="Gill Sans MT" pitchFamily="34" charset="0"/>
                          <a:ea typeface="Calibri"/>
                          <a:cs typeface="Times New Roman"/>
                        </a:rPr>
                        <a:t>Mobile </a:t>
                      </a:r>
                      <a:r>
                        <a:rPr lang="en-US" sz="2200" dirty="0" smtClean="0">
                          <a:latin typeface="Gill Sans MT" pitchFamily="34" charset="0"/>
                          <a:ea typeface="Calibri"/>
                          <a:cs typeface="Times New Roman"/>
                        </a:rPr>
                        <a:t>phones </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smtClean="0">
                          <a:latin typeface="Gill Sans MT" pitchFamily="34" charset="0"/>
                          <a:ea typeface="Calibri"/>
                          <a:cs typeface="Times New Roman"/>
                        </a:rPr>
                        <a:t>14,000,000 (June 2011)</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smtClean="0">
                          <a:latin typeface="Gill Sans MT" pitchFamily="34" charset="0"/>
                          <a:ea typeface="Calibri"/>
                          <a:cs typeface="Times New Roman"/>
                        </a:rPr>
                        <a:t>22,251,964 (June</a:t>
                      </a:r>
                      <a:r>
                        <a:rPr lang="en-US" sz="2200" baseline="0" dirty="0" smtClean="0">
                          <a:latin typeface="Gill Sans MT" pitchFamily="34" charset="0"/>
                          <a:ea typeface="Calibri"/>
                          <a:cs typeface="Times New Roman"/>
                        </a:rPr>
                        <a:t> 2011)</a:t>
                      </a:r>
                      <a:endParaRPr lang="en-US" sz="2200" dirty="0">
                        <a:latin typeface="Gill Sans MT"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6103948"/>
            <a:ext cx="9142246"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Table 1: Mobile phone and bank account penetration</a:t>
            </a:r>
            <a:endParaRPr kumimoji="0" lang="en-US" sz="2200" b="0" i="0" u="none" strike="noStrike" cap="none" normalizeH="0" baseline="0" dirty="0" smtClean="0">
              <a:ln>
                <a:noFill/>
              </a:ln>
              <a:solidFill>
                <a:schemeClr val="tx1"/>
              </a:solidFill>
              <a:effectLst/>
              <a:latin typeface="Gill Sans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Source: </a:t>
            </a:r>
            <a:r>
              <a:rPr kumimoji="0" lang="en-GB" sz="2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Comninos</a:t>
            </a:r>
            <a:r>
              <a:rPr kumimoji="0" lang="en-GB"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A., S. </a:t>
            </a:r>
            <a:r>
              <a:rPr kumimoji="0" lang="en-GB" sz="2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Esselaar</a:t>
            </a:r>
            <a:r>
              <a:rPr kumimoji="0" lang="en-GB"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A. </a:t>
            </a:r>
            <a:r>
              <a:rPr kumimoji="0" lang="en-GB" sz="2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Ndiwalana</a:t>
            </a:r>
            <a:r>
              <a:rPr kumimoji="0" lang="en-GB"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&amp; C. Stork (2008) </a:t>
            </a:r>
            <a:r>
              <a:rPr kumimoji="0" lang="en-GB" sz="2200" b="0" i="1"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with additions</a:t>
            </a:r>
            <a:r>
              <a:rPr kumimoji="0" lang="en-GB" sz="2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a:t>
            </a:r>
            <a:endParaRPr kumimoji="0" lang="en-GB" sz="2200" b="0" i="0" u="none" strike="noStrike" cap="none" normalizeH="0" baseline="0" dirty="0" smtClean="0">
              <a:ln>
                <a:noFill/>
              </a:ln>
              <a:solidFill>
                <a:schemeClr val="tx1"/>
              </a:solidFill>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2" y="899160"/>
          <a:ext cx="8762998" cy="3413760"/>
        </p:xfrm>
        <a:graphic>
          <a:graphicData uri="http://schemas.openxmlformats.org/drawingml/2006/table">
            <a:tbl>
              <a:tblPr/>
              <a:tblGrid>
                <a:gridCol w="3124198"/>
                <a:gridCol w="990600"/>
                <a:gridCol w="1219200"/>
                <a:gridCol w="1219200"/>
                <a:gridCol w="1143000"/>
                <a:gridCol w="1066800"/>
              </a:tblGrid>
              <a:tr h="0">
                <a:tc>
                  <a:txBody>
                    <a:bodyPr/>
                    <a:lstStyle/>
                    <a:p>
                      <a:pPr marL="0" marR="0" algn="just">
                        <a:spcBef>
                          <a:spcPts val="0"/>
                        </a:spcBef>
                        <a:spcAft>
                          <a:spcPts val="0"/>
                        </a:spcAft>
                      </a:pPr>
                      <a:endParaRPr lang="en-US" sz="28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500" dirty="0">
                          <a:latin typeface="Gill Sans MT"/>
                          <a:ea typeface="Calibri"/>
                          <a:cs typeface="Times New Roman"/>
                        </a:rPr>
                        <a:t>Kenya</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500" dirty="0">
                          <a:latin typeface="Gill Sans MT"/>
                          <a:ea typeface="Calibri"/>
                          <a:cs typeface="Times New Roman"/>
                        </a:rPr>
                        <a:t>Rwanda</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500" dirty="0">
                          <a:latin typeface="Gill Sans MT"/>
                          <a:ea typeface="Calibri"/>
                          <a:cs typeface="Times New Roman"/>
                        </a:rPr>
                        <a:t>Tanzania</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500" dirty="0">
                          <a:latin typeface="Gill Sans MT"/>
                          <a:ea typeface="Calibri"/>
                          <a:cs typeface="Times New Roman"/>
                        </a:rPr>
                        <a:t>Uganda</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500" dirty="0">
                          <a:latin typeface="Gill Sans MT"/>
                          <a:ea typeface="Calibri"/>
                          <a:cs typeface="Times New Roman"/>
                        </a:rPr>
                        <a:t>Africa</a:t>
                      </a:r>
                      <a:endParaRPr lang="en-US" sz="2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800">
                          <a:latin typeface="Gill Sans MT"/>
                          <a:ea typeface="Calibri"/>
                          <a:cs typeface="Times New Roman"/>
                        </a:rPr>
                        <a:t>Mobile cellular penetration 2003</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5%</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2%</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2%</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3%</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5%</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800" dirty="0">
                          <a:latin typeface="Gill Sans MT"/>
                          <a:ea typeface="Calibri"/>
                          <a:cs typeface="Times New Roman"/>
                        </a:rPr>
                        <a:t>Mobile cellular penetration 2008</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42%</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13%</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31%</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27%</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33%</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2800" dirty="0">
                          <a:latin typeface="Gill Sans MT"/>
                          <a:ea typeface="Calibri"/>
                          <a:cs typeface="Times New Roman"/>
                        </a:rPr>
                        <a:t>Compound annual growth rate, 2003-2008</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54%</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55%</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68%</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latin typeface="Gill Sans MT"/>
                          <a:ea typeface="Calibri"/>
                          <a:cs typeface="Times New Roman"/>
                        </a:rPr>
                        <a:t>56%</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dirty="0">
                          <a:latin typeface="Gill Sans MT"/>
                          <a:ea typeface="Calibri"/>
                          <a:cs typeface="Times New Roman"/>
                        </a:rPr>
                        <a:t>44%</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200824" y="4724400"/>
            <a:ext cx="8968994"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Table 2: 	Mobile penetration and growth rate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Source: 	ITU, 2009. Mobile penetration is defined as the number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of active SIM cards/population so can exceed 100%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t="8405"/>
          <a:stretch>
            <a:fillRect/>
          </a:stretch>
        </p:blipFill>
        <p:spPr bwMode="auto">
          <a:xfrm>
            <a:off x="152400" y="710712"/>
            <a:ext cx="8839200" cy="4470888"/>
          </a:xfrm>
          <a:prstGeom prst="rect">
            <a:avLst/>
          </a:prstGeom>
          <a:noFill/>
        </p:spPr>
      </p:pic>
      <p:sp>
        <p:nvSpPr>
          <p:cNvPr id="31747" name="Rectangle 3"/>
          <p:cNvSpPr>
            <a:spLocks noChangeArrowheads="1"/>
          </p:cNvSpPr>
          <p:nvPr/>
        </p:nvSpPr>
        <p:spPr bwMode="auto">
          <a:xfrm>
            <a:off x="0" y="5154305"/>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Figure</a:t>
            </a:r>
            <a:r>
              <a:rPr kumimoji="0" lang="en-US" sz="30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4:</a:t>
            </a:r>
            <a:r>
              <a:rPr kumimoji="0" lang="en-US" sz="30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Annual telephone subscriptions growth and 		penetration, 2009/10</a:t>
            </a:r>
            <a:endParaRPr kumimoji="0" lang="en-US" sz="3000" b="0" i="0" u="none" strike="noStrike" cap="none" normalizeH="0" baseline="0" dirty="0" smtClean="0">
              <a:ln>
                <a:noFill/>
              </a:ln>
              <a:solidFill>
                <a:schemeClr val="tx1"/>
              </a:solidFill>
              <a:effectLst/>
              <a:latin typeface="Gill Sans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Source:	Uganda Communications Commission (2010)</a:t>
            </a:r>
            <a:endParaRPr kumimoji="0" lang="en-US" sz="3000" b="0" i="0" u="none" strike="noStrike" cap="none" normalizeH="0" baseline="0" dirty="0" smtClean="0">
              <a:ln>
                <a:noFill/>
              </a:ln>
              <a:solidFill>
                <a:schemeClr val="tx1"/>
              </a:solidFill>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228600"/>
          <a:ext cx="8763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3"/>
          <p:cNvSpPr>
            <a:spLocks noChangeArrowheads="1"/>
          </p:cNvSpPr>
          <p:nvPr/>
        </p:nvSpPr>
        <p:spPr bwMode="auto">
          <a:xfrm>
            <a:off x="0" y="52578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Figure</a:t>
            </a:r>
            <a:r>
              <a:rPr kumimoji="0" lang="en-US" sz="28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4:</a:t>
            </a:r>
            <a:r>
              <a:rPr kumimoji="0" lang="en-US" sz="28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Mobile subscriber trend 2000 – 2009 by 			company in Tanzania</a:t>
            </a:r>
            <a:endParaRPr kumimoji="0" lang="en-US" sz="2800" b="0" i="0" u="none" strike="noStrike" cap="none" normalizeH="0" baseline="0" dirty="0" smtClean="0">
              <a:ln>
                <a:noFill/>
              </a:ln>
              <a:solidFill>
                <a:schemeClr val="tx1"/>
              </a:solidFill>
              <a:effectLst/>
              <a:latin typeface="Gill Sans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Source:	 Data from www.tcra.go.tz</a:t>
            </a:r>
            <a:endParaRPr kumimoji="0" lang="en-US" sz="2800" b="0" i="0" u="none" strike="noStrike" cap="none" normalizeH="0" baseline="0" dirty="0" smtClean="0">
              <a:ln>
                <a:noFill/>
              </a:ln>
              <a:solidFill>
                <a:schemeClr val="tx1"/>
              </a:solidFill>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1180"/>
            <a:ext cx="8839200" cy="6001643"/>
          </a:xfrm>
          <a:prstGeom prst="rect">
            <a:avLst/>
          </a:prstGeom>
        </p:spPr>
        <p:txBody>
          <a:bodyPr wrap="square">
            <a:spAutoFit/>
          </a:bodyPr>
          <a:lstStyle/>
          <a:p>
            <a:pPr marL="514350" lvl="0" indent="-514350" algn="just" eaLnBrk="0" fontAlgn="base" hangingPunct="0">
              <a:spcBef>
                <a:spcPct val="0"/>
              </a:spcBef>
              <a:spcAft>
                <a:spcPct val="0"/>
              </a:spcAft>
            </a:pPr>
            <a:r>
              <a:rPr kumimoji="0" lang="en-US" sz="3200" b="1"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PROJECT OBJECTIVES</a:t>
            </a:r>
          </a:p>
          <a:p>
            <a:pPr marL="514350" lvl="0" indent="-514350" algn="just" eaLnBrk="0" fontAlgn="base" hangingPunct="0">
              <a:spcBef>
                <a:spcPct val="0"/>
              </a:spcBef>
              <a:spcAft>
                <a:spcPct val="0"/>
              </a:spcAft>
            </a:pPr>
            <a:endParaRPr lang="en-US" sz="3200" b="1" dirty="0" smtClean="0">
              <a:latin typeface="Gill Sans MT" pitchFamily="34" charset="0"/>
              <a:ea typeface="Calibri" pitchFamily="34" charset="0"/>
              <a:cs typeface="Times New Roman" pitchFamily="18" charset="0"/>
            </a:endParaRPr>
          </a:p>
          <a:p>
            <a:pPr marL="514350" lvl="0" indent="-514350" algn="just" eaLnBrk="0" fontAlgn="base" hangingPunct="0">
              <a:spcBef>
                <a:spcPct val="0"/>
              </a:spcBef>
              <a:spcAft>
                <a:spcPct val="0"/>
              </a:spcAft>
              <a:buFont typeface="+mj-lt"/>
              <a:buAutoNum type="arabicPeriod"/>
            </a:pPr>
            <a:r>
              <a:rPr lang="en-US" sz="3200" dirty="0" smtClean="0">
                <a:latin typeface="Gill Sans MT" pitchFamily="34" charset="0"/>
                <a:ea typeface="Calibri" pitchFamily="34" charset="0"/>
                <a:cs typeface="Times New Roman" pitchFamily="18" charset="0"/>
              </a:rPr>
              <a:t>P</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henomenon and pace of adoption and use of</a:t>
            </a:r>
            <a:r>
              <a:rPr kumimoji="0" lang="en-US" sz="3200" b="0" i="0" u="none" strike="noStrike" cap="none" normalizeH="0" dirty="0" smtClean="0">
                <a:ln>
                  <a:noFill/>
                </a:ln>
                <a:solidFill>
                  <a:schemeClr val="tx1"/>
                </a:solidFill>
                <a:effectLst/>
                <a:latin typeface="Gill Sans MT" pitchFamily="34" charset="0"/>
                <a:ea typeface="Calibri" pitchFamily="34" charset="0"/>
                <a:cs typeface="Times New Roman" pitchFamily="18" charset="0"/>
              </a:rPr>
              <a:t> MMS</a:t>
            </a:r>
            <a:r>
              <a:rPr kumimoji="0" lang="en-US" sz="3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in Uganda and Tanzania</a:t>
            </a:r>
            <a:endParaRPr lang="en-US" sz="3200" dirty="0">
              <a:latin typeface="Gill Sans MT" pitchFamily="34" charset="0"/>
              <a:ea typeface="Calibri" pitchFamily="34" charset="0"/>
              <a:cs typeface="Arial" pitchFamily="34" charset="0"/>
            </a:endParaRPr>
          </a:p>
          <a:p>
            <a:pPr marL="971550" lvl="1" indent="-514350" algn="just" eaLnBrk="0" fontAlgn="base" hangingPunct="0">
              <a:spcBef>
                <a:spcPct val="0"/>
              </a:spcBef>
              <a:spcAft>
                <a:spcPct val="0"/>
              </a:spcAft>
              <a:buFont typeface="Wingdings" pitchFamily="2" charset="2"/>
              <a:buChar char="§"/>
            </a:pPr>
            <a:r>
              <a:rPr kumimoji="0" lang="en-GB" sz="3200" b="0" i="0" u="none" strike="noStrike" cap="none" normalizeH="0" baseline="0" dirty="0" smtClean="0">
                <a:ln>
                  <a:noFill/>
                </a:ln>
                <a:solidFill>
                  <a:srgbClr val="000000"/>
                </a:solidFill>
                <a:effectLst/>
                <a:latin typeface="Gill Sans MT" pitchFamily="34" charset="0"/>
                <a:ea typeface="Calibri" pitchFamily="34" charset="0"/>
                <a:cs typeface="Times New Roman" pitchFamily="18" charset="0"/>
              </a:rPr>
              <a:t>Variability in pace of adoption in the two countries</a:t>
            </a:r>
          </a:p>
          <a:p>
            <a:pPr marL="971550" lvl="1" indent="-514350" algn="just" eaLnBrk="0" fontAlgn="base" hangingPunct="0">
              <a:spcBef>
                <a:spcPct val="0"/>
              </a:spcBef>
              <a:spcAft>
                <a:spcPct val="0"/>
              </a:spcAft>
              <a:buFont typeface="Wingdings" pitchFamily="2" charset="2"/>
              <a:buChar char="§"/>
            </a:pPr>
            <a:r>
              <a:rPr kumimoji="0" lang="en-GB" sz="3200" b="0" i="0" u="none" strike="noStrike" cap="none" normalizeH="0" baseline="0" dirty="0" smtClean="0">
                <a:ln>
                  <a:noFill/>
                </a:ln>
                <a:solidFill>
                  <a:srgbClr val="000000"/>
                </a:solidFill>
                <a:effectLst/>
                <a:latin typeface="Gill Sans MT" pitchFamily="34" charset="0"/>
                <a:ea typeface="Calibri" pitchFamily="34" charset="0"/>
                <a:cs typeface="Times New Roman" pitchFamily="18" charset="0"/>
              </a:rPr>
              <a:t>Social - cultural, institutional, regulatory, policy and geographical factors</a:t>
            </a:r>
            <a:endParaRPr lang="en-US" sz="3200" dirty="0">
              <a:latin typeface="Gill Sans MT" pitchFamily="34" charset="0"/>
              <a:ea typeface="Calibri" pitchFamily="34" charset="0"/>
              <a:cs typeface="Arial" pitchFamily="34" charset="0"/>
            </a:endParaRPr>
          </a:p>
          <a:p>
            <a:pPr marL="971550" lvl="1" indent="-514350" algn="just" eaLnBrk="0" fontAlgn="base" hangingPunct="0">
              <a:spcBef>
                <a:spcPct val="0"/>
              </a:spcBef>
              <a:spcAft>
                <a:spcPct val="0"/>
              </a:spcAft>
              <a:buFont typeface="Wingdings" pitchFamily="2" charset="2"/>
              <a:buChar char="§"/>
            </a:pPr>
            <a:endParaRPr lang="en-GB" sz="3200" dirty="0" smtClean="0">
              <a:latin typeface="Gill Sans MT" pitchFamily="34" charset="0"/>
              <a:ea typeface="Calibri" pitchFamily="34" charset="0"/>
              <a:cs typeface="Times New Roman" pitchFamily="18" charset="0"/>
            </a:endParaRPr>
          </a:p>
          <a:p>
            <a:pPr marL="971550" lvl="1" indent="-514350" algn="just" eaLnBrk="0" fontAlgn="base" hangingPunct="0">
              <a:spcBef>
                <a:spcPct val="0"/>
              </a:spcBef>
              <a:spcAft>
                <a:spcPct val="0"/>
              </a:spcAft>
              <a:buFont typeface="Wingdings" pitchFamily="2" charset="2"/>
              <a:buChar char="§"/>
            </a:pPr>
            <a:endParaRPr lang="en-GB" sz="3200" dirty="0" smtClean="0">
              <a:latin typeface="Gill Sans MT" pitchFamily="34" charset="0"/>
              <a:ea typeface="Calibri" pitchFamily="34" charset="0"/>
              <a:cs typeface="Times New Roman" pitchFamily="18" charset="0"/>
            </a:endParaRPr>
          </a:p>
          <a:p>
            <a:pPr marL="971550" lvl="1" indent="-514350" algn="ctr" eaLnBrk="0" fontAlgn="base" hangingPunct="0">
              <a:spcBef>
                <a:spcPct val="0"/>
              </a:spcBef>
              <a:spcAft>
                <a:spcPct val="0"/>
              </a:spcAft>
            </a:pPr>
            <a:r>
              <a:rPr lang="en-GB" sz="3200" dirty="0" smtClean="0">
                <a:latin typeface="Gill Sans MT" pitchFamily="34" charset="0"/>
                <a:ea typeface="Calibri" pitchFamily="34" charset="0"/>
                <a:cs typeface="Times New Roman" pitchFamily="18" charset="0"/>
              </a:rPr>
              <a:t>-</a:t>
            </a:r>
            <a:r>
              <a:rPr lang="en-GB" sz="3200" b="1" dirty="0" smtClean="0">
                <a:latin typeface="Gill Sans MT" pitchFamily="34" charset="0"/>
                <a:ea typeface="Calibri" pitchFamily="34" charset="0"/>
                <a:cs typeface="Times New Roman" pitchFamily="18" charset="0"/>
              </a:rPr>
              <a:t>Presentation is largely focused on this objective-</a:t>
            </a:r>
            <a:endParaRPr lang="en-US" sz="3200" b="1" dirty="0">
              <a:latin typeface="Gill Sans MT"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1126</TotalTime>
  <Words>2427</Words>
  <Application>Microsoft Office PowerPoint</Application>
  <PresentationFormat>On-screen Show (4:3)</PresentationFormat>
  <Paragraphs>414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AN ASSESSMENT OF ADOPTION AND USE OF MOBILE MONEY SERVICES IN EAST AFRICA:  Case Studies from Uganda and Tanzania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ASSESSMENT OF ADOPTION AND USE OF MOBILE MONEY SERVICES IN EAST AFRICA:  Case Studies from Uganda and Tanzania</dc:title>
  <dc:creator>Paul Mukwaya</dc:creator>
  <cp:lastModifiedBy>Batilda</cp:lastModifiedBy>
  <cp:revision>193</cp:revision>
  <dcterms:created xsi:type="dcterms:W3CDTF">2011-11-17T16:20:19Z</dcterms:created>
  <dcterms:modified xsi:type="dcterms:W3CDTF">2011-12-07T09:01:02Z</dcterms:modified>
</cp:coreProperties>
</file>